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88" r:id="rId3"/>
    <p:sldId id="995" r:id="rId4"/>
    <p:sldId id="1001" r:id="rId5"/>
    <p:sldId id="100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9BBB9D-7C76-445F-B8E7-A03D2F481255}" v="7" dt="2021-05-25T12:51:36.4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434" autoAdjust="0"/>
    <p:restoredTop sz="81885" autoAdjust="0"/>
  </p:normalViewPr>
  <p:slideViewPr>
    <p:cSldViewPr snapToGrid="0">
      <p:cViewPr varScale="1">
        <p:scale>
          <a:sx n="90" d="100"/>
          <a:sy n="90" d="100"/>
        </p:scale>
        <p:origin x="18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ant Iyer" userId="913335bb-3b58-4b6e-abaa-4eed84b2043c" providerId="ADAL" clId="{1F9BBB9D-7C76-445F-B8E7-A03D2F481255}"/>
    <pc:docChg chg="custSel delSld modSld">
      <pc:chgData name="Sumant Iyer" userId="913335bb-3b58-4b6e-abaa-4eed84b2043c" providerId="ADAL" clId="{1F9BBB9D-7C76-445F-B8E7-A03D2F481255}" dt="2021-05-25T12:51:36.461" v="14" actId="207"/>
      <pc:docMkLst>
        <pc:docMk/>
      </pc:docMkLst>
      <pc:sldChg chg="modSp mod">
        <pc:chgData name="Sumant Iyer" userId="913335bb-3b58-4b6e-abaa-4eed84b2043c" providerId="ADAL" clId="{1F9BBB9D-7C76-445F-B8E7-A03D2F481255}" dt="2021-05-25T12:50:11.199" v="8" actId="207"/>
        <pc:sldMkLst>
          <pc:docMk/>
          <pc:sldMk cId="4214418361" sldId="288"/>
        </pc:sldMkLst>
        <pc:spChg chg="mod">
          <ac:chgData name="Sumant Iyer" userId="913335bb-3b58-4b6e-abaa-4eed84b2043c" providerId="ADAL" clId="{1F9BBB9D-7C76-445F-B8E7-A03D2F481255}" dt="2021-05-25T12:50:11.199" v="8" actId="207"/>
          <ac:spMkLst>
            <pc:docMk/>
            <pc:sldMk cId="4214418361" sldId="288"/>
            <ac:spMk id="3" creationId="{7D910224-E461-4DC4-B45C-6F74A6477254}"/>
          </ac:spMkLst>
        </pc:spChg>
      </pc:sldChg>
      <pc:sldChg chg="del">
        <pc:chgData name="Sumant Iyer" userId="913335bb-3b58-4b6e-abaa-4eed84b2043c" providerId="ADAL" clId="{1F9BBB9D-7C76-445F-B8E7-A03D2F481255}" dt="2021-05-25T12:49:43.287" v="0" actId="47"/>
        <pc:sldMkLst>
          <pc:docMk/>
          <pc:sldMk cId="1005522919" sldId="289"/>
        </pc:sldMkLst>
      </pc:sldChg>
      <pc:sldChg chg="del">
        <pc:chgData name="Sumant Iyer" userId="913335bb-3b58-4b6e-abaa-4eed84b2043c" providerId="ADAL" clId="{1F9BBB9D-7C76-445F-B8E7-A03D2F481255}" dt="2021-05-25T12:49:43.287" v="0" actId="47"/>
        <pc:sldMkLst>
          <pc:docMk/>
          <pc:sldMk cId="613410761" sldId="997"/>
        </pc:sldMkLst>
      </pc:sldChg>
      <pc:sldChg chg="del">
        <pc:chgData name="Sumant Iyer" userId="913335bb-3b58-4b6e-abaa-4eed84b2043c" providerId="ADAL" clId="{1F9BBB9D-7C76-445F-B8E7-A03D2F481255}" dt="2021-05-25T12:49:43.287" v="0" actId="47"/>
        <pc:sldMkLst>
          <pc:docMk/>
          <pc:sldMk cId="1330687826" sldId="998"/>
        </pc:sldMkLst>
      </pc:sldChg>
      <pc:sldChg chg="del">
        <pc:chgData name="Sumant Iyer" userId="913335bb-3b58-4b6e-abaa-4eed84b2043c" providerId="ADAL" clId="{1F9BBB9D-7C76-445F-B8E7-A03D2F481255}" dt="2021-05-25T12:49:43.287" v="0" actId="47"/>
        <pc:sldMkLst>
          <pc:docMk/>
          <pc:sldMk cId="3561443225" sldId="999"/>
        </pc:sldMkLst>
      </pc:sldChg>
      <pc:sldChg chg="modSp mod">
        <pc:chgData name="Sumant Iyer" userId="913335bb-3b58-4b6e-abaa-4eed84b2043c" providerId="ADAL" clId="{1F9BBB9D-7C76-445F-B8E7-A03D2F481255}" dt="2021-05-25T12:51:16.628" v="12" actId="207"/>
        <pc:sldMkLst>
          <pc:docMk/>
          <pc:sldMk cId="686362758" sldId="1001"/>
        </pc:sldMkLst>
        <pc:spChg chg="mod">
          <ac:chgData name="Sumant Iyer" userId="913335bb-3b58-4b6e-abaa-4eed84b2043c" providerId="ADAL" clId="{1F9BBB9D-7C76-445F-B8E7-A03D2F481255}" dt="2021-05-25T12:51:13.142" v="11" actId="207"/>
          <ac:spMkLst>
            <pc:docMk/>
            <pc:sldMk cId="686362758" sldId="1001"/>
            <ac:spMk id="3" creationId="{96427B14-A8E9-4D95-BB80-9F68249E754F}"/>
          </ac:spMkLst>
        </pc:spChg>
        <pc:graphicFrameChg chg="mod modGraphic">
          <ac:chgData name="Sumant Iyer" userId="913335bb-3b58-4b6e-abaa-4eed84b2043c" providerId="ADAL" clId="{1F9BBB9D-7C76-445F-B8E7-A03D2F481255}" dt="2021-05-25T12:51:16.628" v="12" actId="207"/>
          <ac:graphicFrameMkLst>
            <pc:docMk/>
            <pc:sldMk cId="686362758" sldId="1001"/>
            <ac:graphicFrameMk id="5" creationId="{6E56DBAE-575D-420A-8309-0B4D267F80DD}"/>
          </ac:graphicFrameMkLst>
        </pc:graphicFrameChg>
      </pc:sldChg>
      <pc:sldChg chg="del">
        <pc:chgData name="Sumant Iyer" userId="913335bb-3b58-4b6e-abaa-4eed84b2043c" providerId="ADAL" clId="{1F9BBB9D-7C76-445F-B8E7-A03D2F481255}" dt="2021-05-25T12:49:47.938" v="1" actId="47"/>
        <pc:sldMkLst>
          <pc:docMk/>
          <pc:sldMk cId="1313684803" sldId="1002"/>
        </pc:sldMkLst>
      </pc:sldChg>
      <pc:sldChg chg="modSp">
        <pc:chgData name="Sumant Iyer" userId="913335bb-3b58-4b6e-abaa-4eed84b2043c" providerId="ADAL" clId="{1F9BBB9D-7C76-445F-B8E7-A03D2F481255}" dt="2021-05-25T12:51:36.461" v="14" actId="207"/>
        <pc:sldMkLst>
          <pc:docMk/>
          <pc:sldMk cId="2807213629" sldId="1003"/>
        </pc:sldMkLst>
        <pc:spChg chg="mod">
          <ac:chgData name="Sumant Iyer" userId="913335bb-3b58-4b6e-abaa-4eed84b2043c" providerId="ADAL" clId="{1F9BBB9D-7C76-445F-B8E7-A03D2F481255}" dt="2021-05-25T12:51:32.914" v="13" actId="207"/>
          <ac:spMkLst>
            <pc:docMk/>
            <pc:sldMk cId="2807213629" sldId="1003"/>
            <ac:spMk id="2" creationId="{00000000-0000-0000-0000-000000000000}"/>
          </ac:spMkLst>
        </pc:spChg>
        <pc:spChg chg="mod">
          <ac:chgData name="Sumant Iyer" userId="913335bb-3b58-4b6e-abaa-4eed84b2043c" providerId="ADAL" clId="{1F9BBB9D-7C76-445F-B8E7-A03D2F481255}" dt="2021-05-25T12:51:36.461" v="14" actId="207"/>
          <ac:spMkLst>
            <pc:docMk/>
            <pc:sldMk cId="2807213629" sldId="1003"/>
            <ac:spMk id="5" creationId="{099B3D79-DC45-45FE-A597-52C3DE15737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F01CAD-7B1B-4C69-A6A1-1598671E5704}"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E77D00-8A30-4840-B4F6-1319F4931EB3}" type="slidenum">
              <a:rPr lang="en-US" smtClean="0"/>
              <a:t>‹#›</a:t>
            </a:fld>
            <a:endParaRPr lang="en-US"/>
          </a:p>
        </p:txBody>
      </p:sp>
    </p:spTree>
    <p:extLst>
      <p:ext uri="{BB962C8B-B14F-4D97-AF65-F5344CB8AC3E}">
        <p14:creationId xmlns:p14="http://schemas.microsoft.com/office/powerpoint/2010/main" val="2422637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a:t>Mediatek</a:t>
            </a:r>
            <a:r>
              <a:rPr lang="en-US" altLang="zh-CN" dirty="0"/>
              <a:t>: </a:t>
            </a:r>
          </a:p>
          <a:p>
            <a:r>
              <a:rPr lang="en-US" altLang="zh-CN" dirty="0"/>
              <a:t>Apple: beam management reference signal, in</a:t>
            </a:r>
            <a:r>
              <a:rPr lang="en-US" altLang="zh-CN" baseline="0" dirty="0"/>
              <a:t> which case, where is BMRS located.</a:t>
            </a:r>
          </a:p>
          <a:p>
            <a:r>
              <a:rPr lang="en-US" altLang="zh-CN" baseline="0" dirty="0"/>
              <a:t>Samsung: we should explicitly describe the applicable condition. </a:t>
            </a:r>
          </a:p>
          <a:p>
            <a:r>
              <a:rPr lang="en-US" altLang="zh-CN" baseline="0" dirty="0" err="1"/>
              <a:t>Mediatek</a:t>
            </a:r>
            <a:r>
              <a:rPr lang="en-US" altLang="zh-CN" baseline="0" dirty="0"/>
              <a:t>: if we may have multiple tests based on the conception of a) and b).</a:t>
            </a:r>
            <a:endParaRPr lang="zh-CN" altLang="en-US" dirty="0"/>
          </a:p>
        </p:txBody>
      </p:sp>
      <p:sp>
        <p:nvSpPr>
          <p:cNvPr id="4" name="灯片编号占位符 3"/>
          <p:cNvSpPr>
            <a:spLocks noGrp="1"/>
          </p:cNvSpPr>
          <p:nvPr>
            <p:ph type="sldNum" sz="quarter" idx="10"/>
          </p:nvPr>
        </p:nvSpPr>
        <p:spPr/>
        <p:txBody>
          <a:bodyPr/>
          <a:lstStyle/>
          <a:p>
            <a:fld id="{C1E77D00-8A30-4840-B4F6-1319F4931EB3}" type="slidenum">
              <a:rPr lang="en-US" smtClean="0"/>
              <a:t>4</a:t>
            </a:fld>
            <a:endParaRPr lang="en-US"/>
          </a:p>
        </p:txBody>
      </p:sp>
    </p:spTree>
    <p:extLst>
      <p:ext uri="{BB962C8B-B14F-4D97-AF65-F5344CB8AC3E}">
        <p14:creationId xmlns:p14="http://schemas.microsoft.com/office/powerpoint/2010/main" val="967141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E77D00-8A30-4840-B4F6-1319F4931EB3}" type="slidenum">
              <a:rPr lang="en-US" smtClean="0"/>
              <a:t>5</a:t>
            </a:fld>
            <a:endParaRPr lang="en-US"/>
          </a:p>
        </p:txBody>
      </p:sp>
    </p:spTree>
    <p:extLst>
      <p:ext uri="{BB962C8B-B14F-4D97-AF65-F5344CB8AC3E}">
        <p14:creationId xmlns:p14="http://schemas.microsoft.com/office/powerpoint/2010/main" val="2596552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65FE4-E3B5-48EF-A485-9C7BEA26B7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37D253-07D2-4EAD-A849-BB2ACD4DA9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1476FE-91FF-43DD-BB53-5186FF28DF6B}"/>
              </a:ext>
            </a:extLst>
          </p:cNvPr>
          <p:cNvSpPr>
            <a:spLocks noGrp="1"/>
          </p:cNvSpPr>
          <p:nvPr>
            <p:ph type="dt" sz="half" idx="10"/>
          </p:nvPr>
        </p:nvSpPr>
        <p:spPr/>
        <p:txBody>
          <a:bodyPr/>
          <a:lstStyle/>
          <a:p>
            <a:fld id="{81A9D811-4FA3-4FD5-A7BB-B53DED4E56E8}" type="datetimeFigureOut">
              <a:rPr lang="en-US" smtClean="0"/>
              <a:t>5/25/2021</a:t>
            </a:fld>
            <a:endParaRPr lang="en-US"/>
          </a:p>
        </p:txBody>
      </p:sp>
      <p:sp>
        <p:nvSpPr>
          <p:cNvPr id="5" name="Footer Placeholder 4">
            <a:extLst>
              <a:ext uri="{FF2B5EF4-FFF2-40B4-BE49-F238E27FC236}">
                <a16:creationId xmlns:a16="http://schemas.microsoft.com/office/drawing/2014/main" id="{FC2B9B5A-0AEB-4466-BE9E-2AB1FD6D89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BF2EB3-3F60-4E19-96DE-F740B82B5525}"/>
              </a:ext>
            </a:extLst>
          </p:cNvPr>
          <p:cNvSpPr>
            <a:spLocks noGrp="1"/>
          </p:cNvSpPr>
          <p:nvPr>
            <p:ph type="sldNum" sz="quarter" idx="12"/>
          </p:nvPr>
        </p:nvSpPr>
        <p:spPr/>
        <p:txBody>
          <a:bodyPr/>
          <a:lstStyle/>
          <a:p>
            <a:fld id="{1A9CC944-1E6D-4F76-85C8-22F929BD0245}" type="slidenum">
              <a:rPr lang="en-US" smtClean="0"/>
              <a:t>‹#›</a:t>
            </a:fld>
            <a:endParaRPr lang="en-US"/>
          </a:p>
        </p:txBody>
      </p:sp>
    </p:spTree>
    <p:extLst>
      <p:ext uri="{BB962C8B-B14F-4D97-AF65-F5344CB8AC3E}">
        <p14:creationId xmlns:p14="http://schemas.microsoft.com/office/powerpoint/2010/main" val="1261448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F9AD0-FD0E-4934-9ED2-035647D083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CBF70F-E93F-4F37-A3D7-3D040906E6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48DE2-A66E-4B31-BED7-FE6E22253313}"/>
              </a:ext>
            </a:extLst>
          </p:cNvPr>
          <p:cNvSpPr>
            <a:spLocks noGrp="1"/>
          </p:cNvSpPr>
          <p:nvPr>
            <p:ph type="dt" sz="half" idx="10"/>
          </p:nvPr>
        </p:nvSpPr>
        <p:spPr/>
        <p:txBody>
          <a:bodyPr/>
          <a:lstStyle/>
          <a:p>
            <a:fld id="{81A9D811-4FA3-4FD5-A7BB-B53DED4E56E8}" type="datetimeFigureOut">
              <a:rPr lang="en-US" smtClean="0"/>
              <a:t>5/25/2021</a:t>
            </a:fld>
            <a:endParaRPr lang="en-US"/>
          </a:p>
        </p:txBody>
      </p:sp>
      <p:sp>
        <p:nvSpPr>
          <p:cNvPr id="5" name="Footer Placeholder 4">
            <a:extLst>
              <a:ext uri="{FF2B5EF4-FFF2-40B4-BE49-F238E27FC236}">
                <a16:creationId xmlns:a16="http://schemas.microsoft.com/office/drawing/2014/main" id="{3A1C9F4C-548C-4452-BE00-08B23EB55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4AF22B-CF7C-42DE-8CE1-DA85E739A6AD}"/>
              </a:ext>
            </a:extLst>
          </p:cNvPr>
          <p:cNvSpPr>
            <a:spLocks noGrp="1"/>
          </p:cNvSpPr>
          <p:nvPr>
            <p:ph type="sldNum" sz="quarter" idx="12"/>
          </p:nvPr>
        </p:nvSpPr>
        <p:spPr/>
        <p:txBody>
          <a:bodyPr/>
          <a:lstStyle/>
          <a:p>
            <a:fld id="{1A9CC944-1E6D-4F76-85C8-22F929BD0245}" type="slidenum">
              <a:rPr lang="en-US" smtClean="0"/>
              <a:t>‹#›</a:t>
            </a:fld>
            <a:endParaRPr lang="en-US"/>
          </a:p>
        </p:txBody>
      </p:sp>
    </p:spTree>
    <p:extLst>
      <p:ext uri="{BB962C8B-B14F-4D97-AF65-F5344CB8AC3E}">
        <p14:creationId xmlns:p14="http://schemas.microsoft.com/office/powerpoint/2010/main" val="111716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307E3D-A0A7-40C9-AD18-2B4D03F2E1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64A074-FE5D-4AF8-90BE-A0C8FD5301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C9621C-B824-4319-8731-B8D993B325DA}"/>
              </a:ext>
            </a:extLst>
          </p:cNvPr>
          <p:cNvSpPr>
            <a:spLocks noGrp="1"/>
          </p:cNvSpPr>
          <p:nvPr>
            <p:ph type="dt" sz="half" idx="10"/>
          </p:nvPr>
        </p:nvSpPr>
        <p:spPr/>
        <p:txBody>
          <a:bodyPr/>
          <a:lstStyle/>
          <a:p>
            <a:fld id="{81A9D811-4FA3-4FD5-A7BB-B53DED4E56E8}" type="datetimeFigureOut">
              <a:rPr lang="en-US" smtClean="0"/>
              <a:t>5/25/2021</a:t>
            </a:fld>
            <a:endParaRPr lang="en-US"/>
          </a:p>
        </p:txBody>
      </p:sp>
      <p:sp>
        <p:nvSpPr>
          <p:cNvPr id="5" name="Footer Placeholder 4">
            <a:extLst>
              <a:ext uri="{FF2B5EF4-FFF2-40B4-BE49-F238E27FC236}">
                <a16:creationId xmlns:a16="http://schemas.microsoft.com/office/drawing/2014/main" id="{9C06CE1B-928D-4527-AD34-0D1C2B89DA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17FF2-1D38-4F3E-B720-3C256D68F531}"/>
              </a:ext>
            </a:extLst>
          </p:cNvPr>
          <p:cNvSpPr>
            <a:spLocks noGrp="1"/>
          </p:cNvSpPr>
          <p:nvPr>
            <p:ph type="sldNum" sz="quarter" idx="12"/>
          </p:nvPr>
        </p:nvSpPr>
        <p:spPr/>
        <p:txBody>
          <a:bodyPr/>
          <a:lstStyle/>
          <a:p>
            <a:fld id="{1A9CC944-1E6D-4F76-85C8-22F929BD0245}" type="slidenum">
              <a:rPr lang="en-US" smtClean="0"/>
              <a:t>‹#›</a:t>
            </a:fld>
            <a:endParaRPr lang="en-US"/>
          </a:p>
        </p:txBody>
      </p:sp>
    </p:spTree>
    <p:extLst>
      <p:ext uri="{BB962C8B-B14F-4D97-AF65-F5344CB8AC3E}">
        <p14:creationId xmlns:p14="http://schemas.microsoft.com/office/powerpoint/2010/main" val="1781145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537" y="1355082"/>
            <a:ext cx="11432977" cy="4621517"/>
          </a:xfrm>
        </p:spPr>
        <p:txBody>
          <a:bodyPr>
            <a:normAutofit/>
          </a:bodyPr>
          <a:lstStyle>
            <a:lvl1pPr>
              <a:defRPr>
                <a:latin typeface="Qualcomm Office Regular" pitchFamily="34" charset="0"/>
              </a:defRPr>
            </a:lvl1pPr>
            <a:lvl2pPr>
              <a:defRPr>
                <a:latin typeface="Qualcomm Office Regular" pitchFamily="34" charset="0"/>
              </a:defRPr>
            </a:lvl2pPr>
            <a:lvl3pPr>
              <a:defRPr>
                <a:latin typeface="Qualcomm Office Regular" pitchFamily="34" charset="0"/>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5" name="Straight Connector 4"/>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a:t>Click to edit Master title style</a:t>
            </a:r>
          </a:p>
        </p:txBody>
      </p:sp>
      <p:sp>
        <p:nvSpPr>
          <p:cNvPr id="7" name="Subtitle 4"/>
          <p:cNvSpPr txBox="1">
            <a:spLocks/>
          </p:cNvSpPr>
          <p:nvPr userDrawn="1"/>
        </p:nvSpPr>
        <p:spPr bwMode="gray">
          <a:xfrm>
            <a:off x="-58689" y="6694753"/>
            <a:ext cx="6905518" cy="216982"/>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ct val="0"/>
              </a:spcBef>
              <a:buFontTx/>
              <a:buNone/>
              <a:defRPr lang="en-US" sz="2800" kern="1200" dirty="0">
                <a:solidFill>
                  <a:srgbClr val="FFFFFF"/>
                </a:solidFill>
                <a:latin typeface="Qualcomm Office Regular" pitchFamily="34" charset="0"/>
                <a:ea typeface="+mj-ea"/>
                <a:cs typeface="Arial" pitchFamily="34" charset="0"/>
              </a:defRPr>
            </a:lvl1pPr>
            <a:lvl2pPr marL="457200" indent="0" algn="ctr" defTabSz="914400" rtl="0" eaLnBrk="1" latinLnBrk="0" hangingPunct="1">
              <a:lnSpc>
                <a:spcPct val="95000"/>
              </a:lnSpc>
              <a:spcBef>
                <a:spcPct val="20000"/>
              </a:spcBef>
              <a:buClr>
                <a:schemeClr val="accent5"/>
              </a:buClr>
              <a:buFont typeface="Calibre Regular" pitchFamily="34" charset="0"/>
              <a:buNone/>
              <a:defRPr lang="en-US" sz="2000" kern="1200">
                <a:solidFill>
                  <a:schemeClr val="tx1">
                    <a:tint val="75000"/>
                  </a:schemeClr>
                </a:solidFill>
                <a:latin typeface="Qualcomm Office Regular" pitchFamily="34" charset="0"/>
                <a:ea typeface="+mn-ea"/>
                <a:cs typeface="Arial" pitchFamily="34" charset="0"/>
              </a:defRPr>
            </a:lvl2pPr>
            <a:lvl3pPr marL="914400" indent="0" algn="ctr" defTabSz="914400" rtl="0" eaLnBrk="1" latinLnBrk="0" hangingPunct="1">
              <a:lnSpc>
                <a:spcPct val="95000"/>
              </a:lnSpc>
              <a:spcBef>
                <a:spcPct val="20000"/>
              </a:spcBef>
              <a:buClr>
                <a:schemeClr val="accent5"/>
              </a:buClr>
              <a:buFont typeface="Calibre Regular" pitchFamily="34" charset="0"/>
              <a:buNone/>
              <a:defRPr lang="en-US" sz="1800" kern="1200">
                <a:solidFill>
                  <a:schemeClr val="tx1">
                    <a:tint val="75000"/>
                  </a:schemeClr>
                </a:solidFill>
                <a:latin typeface="Qualcomm Office Regular" pitchFamily="34" charset="0"/>
                <a:ea typeface="+mn-ea"/>
                <a:cs typeface="Arial" pitchFamily="34" charset="0"/>
              </a:defRPr>
            </a:lvl3pPr>
            <a:lvl4pPr marL="1371600" indent="0" algn="ctr" defTabSz="914400" rtl="0" eaLnBrk="1" latinLnBrk="0" hangingPunct="1">
              <a:lnSpc>
                <a:spcPct val="95000"/>
              </a:lnSpc>
              <a:spcBef>
                <a:spcPct val="20000"/>
              </a:spcBef>
              <a:buClr>
                <a:schemeClr val="accent5"/>
              </a:buClr>
              <a:buFont typeface="Calibre Regular" pitchFamily="34" charset="0"/>
              <a:buNone/>
              <a:defRPr lang="en-US" sz="1600" kern="1200">
                <a:solidFill>
                  <a:schemeClr val="tx1">
                    <a:tint val="75000"/>
                  </a:schemeClr>
                </a:solidFill>
                <a:latin typeface="Qualcomm Office Regular" pitchFamily="34" charset="0"/>
                <a:ea typeface="+mn-ea"/>
                <a:cs typeface="Arial" pitchFamily="34" charset="0"/>
              </a:defRPr>
            </a:lvl4pPr>
            <a:lvl5pPr marL="1828800" indent="0" algn="ctr" defTabSz="914400" rtl="0" eaLnBrk="1" latinLnBrk="0" hangingPunct="1">
              <a:lnSpc>
                <a:spcPct val="95000"/>
              </a:lnSpc>
              <a:spcBef>
                <a:spcPct val="20000"/>
              </a:spcBef>
              <a:buClr>
                <a:schemeClr val="accent5"/>
              </a:buClr>
              <a:buFont typeface="Calibre Regular" pitchFamily="34" charset="0"/>
              <a:buNone/>
              <a:defRPr lang="en-US" sz="1400" kern="1200" baseline="0">
                <a:solidFill>
                  <a:schemeClr val="tx1">
                    <a:tint val="75000"/>
                  </a:schemeClr>
                </a:solidFill>
                <a:latin typeface="Qualcomm Regular"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900" b="0">
                <a:solidFill>
                  <a:schemeClr val="tx1"/>
                </a:solidFill>
                <a:latin typeface="Calibre Regular"/>
                <a:cs typeface="Times New Roman" panose="02020603050405020304" pitchFamily="18" charset="0"/>
              </a:rPr>
              <a:t>Qualcomm Proprietary and Confidential</a:t>
            </a:r>
          </a:p>
        </p:txBody>
      </p:sp>
    </p:spTree>
    <p:extLst>
      <p:ext uri="{BB962C8B-B14F-4D97-AF65-F5344CB8AC3E}">
        <p14:creationId xmlns:p14="http://schemas.microsoft.com/office/powerpoint/2010/main" val="3160207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80D55-9DEA-444A-AADA-A39FC8DA4B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72BB47-23B4-4564-8678-E8CEF9E360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16D458-6CE9-401A-8BC1-765A7CD3E664}"/>
              </a:ext>
            </a:extLst>
          </p:cNvPr>
          <p:cNvSpPr>
            <a:spLocks noGrp="1"/>
          </p:cNvSpPr>
          <p:nvPr>
            <p:ph type="dt" sz="half" idx="10"/>
          </p:nvPr>
        </p:nvSpPr>
        <p:spPr/>
        <p:txBody>
          <a:bodyPr/>
          <a:lstStyle/>
          <a:p>
            <a:fld id="{81A9D811-4FA3-4FD5-A7BB-B53DED4E56E8}" type="datetimeFigureOut">
              <a:rPr lang="en-US" smtClean="0"/>
              <a:t>5/25/2021</a:t>
            </a:fld>
            <a:endParaRPr lang="en-US"/>
          </a:p>
        </p:txBody>
      </p:sp>
      <p:sp>
        <p:nvSpPr>
          <p:cNvPr id="5" name="Footer Placeholder 4">
            <a:extLst>
              <a:ext uri="{FF2B5EF4-FFF2-40B4-BE49-F238E27FC236}">
                <a16:creationId xmlns:a16="http://schemas.microsoft.com/office/drawing/2014/main" id="{D3F77200-E928-467B-82B7-0DA990D06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80C62F-25FA-450B-94E4-26BCD0629CAC}"/>
              </a:ext>
            </a:extLst>
          </p:cNvPr>
          <p:cNvSpPr>
            <a:spLocks noGrp="1"/>
          </p:cNvSpPr>
          <p:nvPr>
            <p:ph type="sldNum" sz="quarter" idx="12"/>
          </p:nvPr>
        </p:nvSpPr>
        <p:spPr/>
        <p:txBody>
          <a:bodyPr/>
          <a:lstStyle/>
          <a:p>
            <a:fld id="{1A9CC944-1E6D-4F76-85C8-22F929BD0245}" type="slidenum">
              <a:rPr lang="en-US" smtClean="0"/>
              <a:t>‹#›</a:t>
            </a:fld>
            <a:endParaRPr lang="en-US"/>
          </a:p>
        </p:txBody>
      </p:sp>
    </p:spTree>
    <p:extLst>
      <p:ext uri="{BB962C8B-B14F-4D97-AF65-F5344CB8AC3E}">
        <p14:creationId xmlns:p14="http://schemas.microsoft.com/office/powerpoint/2010/main" val="317252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71669-9DD8-41ED-8689-635DDE873A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CE0C90-8CC8-4AF8-BB1F-6E3E40D560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09E584-2CF0-4142-A801-7AC372B7C226}"/>
              </a:ext>
            </a:extLst>
          </p:cNvPr>
          <p:cNvSpPr>
            <a:spLocks noGrp="1"/>
          </p:cNvSpPr>
          <p:nvPr>
            <p:ph type="dt" sz="half" idx="10"/>
          </p:nvPr>
        </p:nvSpPr>
        <p:spPr/>
        <p:txBody>
          <a:bodyPr/>
          <a:lstStyle/>
          <a:p>
            <a:fld id="{81A9D811-4FA3-4FD5-A7BB-B53DED4E56E8}" type="datetimeFigureOut">
              <a:rPr lang="en-US" smtClean="0"/>
              <a:t>5/25/2021</a:t>
            </a:fld>
            <a:endParaRPr lang="en-US"/>
          </a:p>
        </p:txBody>
      </p:sp>
      <p:sp>
        <p:nvSpPr>
          <p:cNvPr id="5" name="Footer Placeholder 4">
            <a:extLst>
              <a:ext uri="{FF2B5EF4-FFF2-40B4-BE49-F238E27FC236}">
                <a16:creationId xmlns:a16="http://schemas.microsoft.com/office/drawing/2014/main" id="{5A279438-EDA7-47AB-8316-A1FAD45BF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41A9A8-BAE1-4F8D-9B93-B7122E81BECA}"/>
              </a:ext>
            </a:extLst>
          </p:cNvPr>
          <p:cNvSpPr>
            <a:spLocks noGrp="1"/>
          </p:cNvSpPr>
          <p:nvPr>
            <p:ph type="sldNum" sz="quarter" idx="12"/>
          </p:nvPr>
        </p:nvSpPr>
        <p:spPr/>
        <p:txBody>
          <a:bodyPr/>
          <a:lstStyle/>
          <a:p>
            <a:fld id="{1A9CC944-1E6D-4F76-85C8-22F929BD0245}" type="slidenum">
              <a:rPr lang="en-US" smtClean="0"/>
              <a:t>‹#›</a:t>
            </a:fld>
            <a:endParaRPr lang="en-US"/>
          </a:p>
        </p:txBody>
      </p:sp>
    </p:spTree>
    <p:extLst>
      <p:ext uri="{BB962C8B-B14F-4D97-AF65-F5344CB8AC3E}">
        <p14:creationId xmlns:p14="http://schemas.microsoft.com/office/powerpoint/2010/main" val="91182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A2E82-CDDC-4F82-8467-F03F777D8B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9850DA-931A-4ABB-814F-B8FFE85F39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BEC517-530A-4523-A27C-CD5A598AF8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344818-F31C-4802-B136-84DECFCEE939}"/>
              </a:ext>
            </a:extLst>
          </p:cNvPr>
          <p:cNvSpPr>
            <a:spLocks noGrp="1"/>
          </p:cNvSpPr>
          <p:nvPr>
            <p:ph type="dt" sz="half" idx="10"/>
          </p:nvPr>
        </p:nvSpPr>
        <p:spPr/>
        <p:txBody>
          <a:bodyPr/>
          <a:lstStyle/>
          <a:p>
            <a:fld id="{81A9D811-4FA3-4FD5-A7BB-B53DED4E56E8}" type="datetimeFigureOut">
              <a:rPr lang="en-US" smtClean="0"/>
              <a:t>5/25/2021</a:t>
            </a:fld>
            <a:endParaRPr lang="en-US"/>
          </a:p>
        </p:txBody>
      </p:sp>
      <p:sp>
        <p:nvSpPr>
          <p:cNvPr id="6" name="Footer Placeholder 5">
            <a:extLst>
              <a:ext uri="{FF2B5EF4-FFF2-40B4-BE49-F238E27FC236}">
                <a16:creationId xmlns:a16="http://schemas.microsoft.com/office/drawing/2014/main" id="{7E35B4A5-B55E-4917-BB2E-DF1720ED24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0CB455-B740-4B06-BAC5-DD8820D42691}"/>
              </a:ext>
            </a:extLst>
          </p:cNvPr>
          <p:cNvSpPr>
            <a:spLocks noGrp="1"/>
          </p:cNvSpPr>
          <p:nvPr>
            <p:ph type="sldNum" sz="quarter" idx="12"/>
          </p:nvPr>
        </p:nvSpPr>
        <p:spPr/>
        <p:txBody>
          <a:bodyPr/>
          <a:lstStyle/>
          <a:p>
            <a:fld id="{1A9CC944-1E6D-4F76-85C8-22F929BD0245}" type="slidenum">
              <a:rPr lang="en-US" smtClean="0"/>
              <a:t>‹#›</a:t>
            </a:fld>
            <a:endParaRPr lang="en-US"/>
          </a:p>
        </p:txBody>
      </p:sp>
    </p:spTree>
    <p:extLst>
      <p:ext uri="{BB962C8B-B14F-4D97-AF65-F5344CB8AC3E}">
        <p14:creationId xmlns:p14="http://schemas.microsoft.com/office/powerpoint/2010/main" val="190475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BD701-AFAB-49CA-BEA7-00494C261E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991412-DCDF-49F8-AD28-07C0F89AE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86EA25-2010-4D9B-88E4-0E48E7B63D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8C48B9-1228-46CB-9956-52F61A0C3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E8EF04-265B-42E5-832B-41D9337E75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A25030-33C6-4CD1-97F8-7207645DF391}"/>
              </a:ext>
            </a:extLst>
          </p:cNvPr>
          <p:cNvSpPr>
            <a:spLocks noGrp="1"/>
          </p:cNvSpPr>
          <p:nvPr>
            <p:ph type="dt" sz="half" idx="10"/>
          </p:nvPr>
        </p:nvSpPr>
        <p:spPr/>
        <p:txBody>
          <a:bodyPr/>
          <a:lstStyle/>
          <a:p>
            <a:fld id="{81A9D811-4FA3-4FD5-A7BB-B53DED4E56E8}" type="datetimeFigureOut">
              <a:rPr lang="en-US" smtClean="0"/>
              <a:t>5/25/2021</a:t>
            </a:fld>
            <a:endParaRPr lang="en-US"/>
          </a:p>
        </p:txBody>
      </p:sp>
      <p:sp>
        <p:nvSpPr>
          <p:cNvPr id="8" name="Footer Placeholder 7">
            <a:extLst>
              <a:ext uri="{FF2B5EF4-FFF2-40B4-BE49-F238E27FC236}">
                <a16:creationId xmlns:a16="http://schemas.microsoft.com/office/drawing/2014/main" id="{A2F9A9F0-5FF3-4CFE-A10F-8A0671DA5B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1DB859-8AAD-44A2-AF5B-FEE8D6898D0A}"/>
              </a:ext>
            </a:extLst>
          </p:cNvPr>
          <p:cNvSpPr>
            <a:spLocks noGrp="1"/>
          </p:cNvSpPr>
          <p:nvPr>
            <p:ph type="sldNum" sz="quarter" idx="12"/>
          </p:nvPr>
        </p:nvSpPr>
        <p:spPr/>
        <p:txBody>
          <a:bodyPr/>
          <a:lstStyle/>
          <a:p>
            <a:fld id="{1A9CC944-1E6D-4F76-85C8-22F929BD0245}" type="slidenum">
              <a:rPr lang="en-US" smtClean="0"/>
              <a:t>‹#›</a:t>
            </a:fld>
            <a:endParaRPr lang="en-US"/>
          </a:p>
        </p:txBody>
      </p:sp>
    </p:spTree>
    <p:extLst>
      <p:ext uri="{BB962C8B-B14F-4D97-AF65-F5344CB8AC3E}">
        <p14:creationId xmlns:p14="http://schemas.microsoft.com/office/powerpoint/2010/main" val="253751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47304-07AB-4BB9-BC52-A3C412D093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8B6189-7FB4-4563-9D3A-DA7F81EB3C3A}"/>
              </a:ext>
            </a:extLst>
          </p:cNvPr>
          <p:cNvSpPr>
            <a:spLocks noGrp="1"/>
          </p:cNvSpPr>
          <p:nvPr>
            <p:ph type="dt" sz="half" idx="10"/>
          </p:nvPr>
        </p:nvSpPr>
        <p:spPr/>
        <p:txBody>
          <a:bodyPr/>
          <a:lstStyle/>
          <a:p>
            <a:fld id="{81A9D811-4FA3-4FD5-A7BB-B53DED4E56E8}" type="datetimeFigureOut">
              <a:rPr lang="en-US" smtClean="0"/>
              <a:t>5/25/2021</a:t>
            </a:fld>
            <a:endParaRPr lang="en-US"/>
          </a:p>
        </p:txBody>
      </p:sp>
      <p:sp>
        <p:nvSpPr>
          <p:cNvPr id="4" name="Footer Placeholder 3">
            <a:extLst>
              <a:ext uri="{FF2B5EF4-FFF2-40B4-BE49-F238E27FC236}">
                <a16:creationId xmlns:a16="http://schemas.microsoft.com/office/drawing/2014/main" id="{89657515-8AE8-452F-8AAC-458FAB9F39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573D95-1A8A-45FE-B732-E3BE3BF34132}"/>
              </a:ext>
            </a:extLst>
          </p:cNvPr>
          <p:cNvSpPr>
            <a:spLocks noGrp="1"/>
          </p:cNvSpPr>
          <p:nvPr>
            <p:ph type="sldNum" sz="quarter" idx="12"/>
          </p:nvPr>
        </p:nvSpPr>
        <p:spPr/>
        <p:txBody>
          <a:bodyPr/>
          <a:lstStyle/>
          <a:p>
            <a:fld id="{1A9CC944-1E6D-4F76-85C8-22F929BD0245}" type="slidenum">
              <a:rPr lang="en-US" smtClean="0"/>
              <a:t>‹#›</a:t>
            </a:fld>
            <a:endParaRPr lang="en-US"/>
          </a:p>
        </p:txBody>
      </p:sp>
    </p:spTree>
    <p:extLst>
      <p:ext uri="{BB962C8B-B14F-4D97-AF65-F5344CB8AC3E}">
        <p14:creationId xmlns:p14="http://schemas.microsoft.com/office/powerpoint/2010/main" val="130554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2087AE-6549-4683-8335-307CCF740AF9}"/>
              </a:ext>
            </a:extLst>
          </p:cNvPr>
          <p:cNvSpPr>
            <a:spLocks noGrp="1"/>
          </p:cNvSpPr>
          <p:nvPr>
            <p:ph type="dt" sz="half" idx="10"/>
          </p:nvPr>
        </p:nvSpPr>
        <p:spPr/>
        <p:txBody>
          <a:bodyPr/>
          <a:lstStyle/>
          <a:p>
            <a:fld id="{81A9D811-4FA3-4FD5-A7BB-B53DED4E56E8}" type="datetimeFigureOut">
              <a:rPr lang="en-US" smtClean="0"/>
              <a:t>5/25/2021</a:t>
            </a:fld>
            <a:endParaRPr lang="en-US"/>
          </a:p>
        </p:txBody>
      </p:sp>
      <p:sp>
        <p:nvSpPr>
          <p:cNvPr id="3" name="Footer Placeholder 2">
            <a:extLst>
              <a:ext uri="{FF2B5EF4-FFF2-40B4-BE49-F238E27FC236}">
                <a16:creationId xmlns:a16="http://schemas.microsoft.com/office/drawing/2014/main" id="{FF969AA3-BEB3-4DC2-9931-61FD16245F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E5D71A-8A4F-4582-B0AD-9AE10470B79F}"/>
              </a:ext>
            </a:extLst>
          </p:cNvPr>
          <p:cNvSpPr>
            <a:spLocks noGrp="1"/>
          </p:cNvSpPr>
          <p:nvPr>
            <p:ph type="sldNum" sz="quarter" idx="12"/>
          </p:nvPr>
        </p:nvSpPr>
        <p:spPr/>
        <p:txBody>
          <a:bodyPr/>
          <a:lstStyle/>
          <a:p>
            <a:fld id="{1A9CC944-1E6D-4F76-85C8-22F929BD0245}" type="slidenum">
              <a:rPr lang="en-US" smtClean="0"/>
              <a:t>‹#›</a:t>
            </a:fld>
            <a:endParaRPr lang="en-US"/>
          </a:p>
        </p:txBody>
      </p:sp>
    </p:spTree>
    <p:extLst>
      <p:ext uri="{BB962C8B-B14F-4D97-AF65-F5344CB8AC3E}">
        <p14:creationId xmlns:p14="http://schemas.microsoft.com/office/powerpoint/2010/main" val="244473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1E33-CED6-4FEA-905C-05030C4C07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D069FC-7076-406C-81D2-9426617D0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599BE9-F22A-4FC6-8ECD-C1F6B47AE2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2EA17B-CDFA-4C4E-84D2-F7265CB0DA4F}"/>
              </a:ext>
            </a:extLst>
          </p:cNvPr>
          <p:cNvSpPr>
            <a:spLocks noGrp="1"/>
          </p:cNvSpPr>
          <p:nvPr>
            <p:ph type="dt" sz="half" idx="10"/>
          </p:nvPr>
        </p:nvSpPr>
        <p:spPr/>
        <p:txBody>
          <a:bodyPr/>
          <a:lstStyle/>
          <a:p>
            <a:fld id="{81A9D811-4FA3-4FD5-A7BB-B53DED4E56E8}" type="datetimeFigureOut">
              <a:rPr lang="en-US" smtClean="0"/>
              <a:t>5/25/2021</a:t>
            </a:fld>
            <a:endParaRPr lang="en-US"/>
          </a:p>
        </p:txBody>
      </p:sp>
      <p:sp>
        <p:nvSpPr>
          <p:cNvPr id="6" name="Footer Placeholder 5">
            <a:extLst>
              <a:ext uri="{FF2B5EF4-FFF2-40B4-BE49-F238E27FC236}">
                <a16:creationId xmlns:a16="http://schemas.microsoft.com/office/drawing/2014/main" id="{184BAA32-EE07-46C6-93B0-99BEF03838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0C636A-99FA-42BA-913D-AAF4EFD1E199}"/>
              </a:ext>
            </a:extLst>
          </p:cNvPr>
          <p:cNvSpPr>
            <a:spLocks noGrp="1"/>
          </p:cNvSpPr>
          <p:nvPr>
            <p:ph type="sldNum" sz="quarter" idx="12"/>
          </p:nvPr>
        </p:nvSpPr>
        <p:spPr/>
        <p:txBody>
          <a:bodyPr/>
          <a:lstStyle/>
          <a:p>
            <a:fld id="{1A9CC944-1E6D-4F76-85C8-22F929BD0245}" type="slidenum">
              <a:rPr lang="en-US" smtClean="0"/>
              <a:t>‹#›</a:t>
            </a:fld>
            <a:endParaRPr lang="en-US"/>
          </a:p>
        </p:txBody>
      </p:sp>
    </p:spTree>
    <p:extLst>
      <p:ext uri="{BB962C8B-B14F-4D97-AF65-F5344CB8AC3E}">
        <p14:creationId xmlns:p14="http://schemas.microsoft.com/office/powerpoint/2010/main" val="3021283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42FC5-5166-4897-AADA-7E6CFE7FB0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8478DE-CEA4-47E3-8196-C43116ED66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7EE3B9-BC3D-4877-B326-3557359963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8F9E36-1668-4AD3-B053-FCF0D8CE6B80}"/>
              </a:ext>
            </a:extLst>
          </p:cNvPr>
          <p:cNvSpPr>
            <a:spLocks noGrp="1"/>
          </p:cNvSpPr>
          <p:nvPr>
            <p:ph type="dt" sz="half" idx="10"/>
          </p:nvPr>
        </p:nvSpPr>
        <p:spPr/>
        <p:txBody>
          <a:bodyPr/>
          <a:lstStyle/>
          <a:p>
            <a:fld id="{81A9D811-4FA3-4FD5-A7BB-B53DED4E56E8}" type="datetimeFigureOut">
              <a:rPr lang="en-US" smtClean="0"/>
              <a:t>5/25/2021</a:t>
            </a:fld>
            <a:endParaRPr lang="en-US"/>
          </a:p>
        </p:txBody>
      </p:sp>
      <p:sp>
        <p:nvSpPr>
          <p:cNvPr id="6" name="Footer Placeholder 5">
            <a:extLst>
              <a:ext uri="{FF2B5EF4-FFF2-40B4-BE49-F238E27FC236}">
                <a16:creationId xmlns:a16="http://schemas.microsoft.com/office/drawing/2014/main" id="{1E05A4D3-4CE9-47FD-B41B-8A2DAE2BD4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F6D4D5-C52F-4B57-B81E-307CF0BF1695}"/>
              </a:ext>
            </a:extLst>
          </p:cNvPr>
          <p:cNvSpPr>
            <a:spLocks noGrp="1"/>
          </p:cNvSpPr>
          <p:nvPr>
            <p:ph type="sldNum" sz="quarter" idx="12"/>
          </p:nvPr>
        </p:nvSpPr>
        <p:spPr/>
        <p:txBody>
          <a:bodyPr/>
          <a:lstStyle/>
          <a:p>
            <a:fld id="{1A9CC944-1E6D-4F76-85C8-22F929BD0245}" type="slidenum">
              <a:rPr lang="en-US" smtClean="0"/>
              <a:t>‹#›</a:t>
            </a:fld>
            <a:endParaRPr lang="en-US"/>
          </a:p>
        </p:txBody>
      </p:sp>
    </p:spTree>
    <p:extLst>
      <p:ext uri="{BB962C8B-B14F-4D97-AF65-F5344CB8AC3E}">
        <p14:creationId xmlns:p14="http://schemas.microsoft.com/office/powerpoint/2010/main" val="368787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F87719-22C6-42D0-ACB7-2E5A52BDA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C0280E-CC06-4A4F-B4EE-E530354E2D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F5E2AE-2F1B-445B-9347-CB4E0B561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9D811-4FA3-4FD5-A7BB-B53DED4E56E8}" type="datetimeFigureOut">
              <a:rPr lang="en-US" smtClean="0"/>
              <a:t>5/25/2021</a:t>
            </a:fld>
            <a:endParaRPr lang="en-US"/>
          </a:p>
        </p:txBody>
      </p:sp>
      <p:sp>
        <p:nvSpPr>
          <p:cNvPr id="5" name="Footer Placeholder 4">
            <a:extLst>
              <a:ext uri="{FF2B5EF4-FFF2-40B4-BE49-F238E27FC236}">
                <a16:creationId xmlns:a16="http://schemas.microsoft.com/office/drawing/2014/main" id="{8B047803-76D7-47BA-BB4C-D306A767CB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5D094B-D8F4-4DAE-8CBD-83B8CD85DF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CC944-1E6D-4F76-85C8-22F929BD0245}" type="slidenum">
              <a:rPr lang="en-US" smtClean="0"/>
              <a:t>‹#›</a:t>
            </a:fld>
            <a:endParaRPr lang="en-US"/>
          </a:p>
        </p:txBody>
      </p:sp>
    </p:spTree>
    <p:extLst>
      <p:ext uri="{BB962C8B-B14F-4D97-AF65-F5344CB8AC3E}">
        <p14:creationId xmlns:p14="http://schemas.microsoft.com/office/powerpoint/2010/main" val="215546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97B5F-1EB0-4A1D-B3CD-A3FFCE97A227}"/>
              </a:ext>
            </a:extLst>
          </p:cNvPr>
          <p:cNvSpPr>
            <a:spLocks noGrp="1"/>
          </p:cNvSpPr>
          <p:nvPr>
            <p:ph type="ctrTitle"/>
          </p:nvPr>
        </p:nvSpPr>
        <p:spPr>
          <a:xfrm>
            <a:off x="1605481" y="2235200"/>
            <a:ext cx="9144000" cy="2387600"/>
          </a:xfrm>
        </p:spPr>
        <p:txBody>
          <a:bodyPr>
            <a:normAutofit/>
          </a:bodyPr>
          <a:lstStyle/>
          <a:p>
            <a:r>
              <a:rPr lang="en-US" dirty="0"/>
              <a:t>WF on CBM UE architecture</a:t>
            </a:r>
          </a:p>
        </p:txBody>
      </p:sp>
      <p:sp>
        <p:nvSpPr>
          <p:cNvPr id="4" name="TextBox 3">
            <a:extLst>
              <a:ext uri="{FF2B5EF4-FFF2-40B4-BE49-F238E27FC236}">
                <a16:creationId xmlns:a16="http://schemas.microsoft.com/office/drawing/2014/main" id="{57A1449F-84DA-4840-8296-02278AAF9111}"/>
              </a:ext>
            </a:extLst>
          </p:cNvPr>
          <p:cNvSpPr txBox="1"/>
          <p:nvPr/>
        </p:nvSpPr>
        <p:spPr>
          <a:xfrm>
            <a:off x="249382" y="711200"/>
            <a:ext cx="11674763" cy="784830"/>
          </a:xfrm>
          <a:prstGeom prst="rect">
            <a:avLst/>
          </a:prstGeom>
          <a:noFill/>
        </p:spPr>
        <p:txBody>
          <a:bodyPr wrap="square" rtlCol="0">
            <a:spAutoFit/>
          </a:bodyPr>
          <a:lstStyle/>
          <a:p>
            <a:pPr algn="ctr">
              <a:spcAft>
                <a:spcPts val="600"/>
              </a:spcAft>
            </a:pPr>
            <a:r>
              <a:rPr lang="en-US" sz="2000" b="1" dirty="0">
                <a:cs typeface="Times New Roman" panose="02020603050405020304" pitchFamily="18" charset="0"/>
              </a:rPr>
              <a:t>RAN4#99-e	                                                                                                                                                   R4-210xxxx</a:t>
            </a:r>
          </a:p>
          <a:p>
            <a:pPr>
              <a:spcAft>
                <a:spcPts val="600"/>
              </a:spcAft>
            </a:pPr>
            <a:r>
              <a:rPr lang="en-US" sz="2000" b="1" dirty="0">
                <a:cs typeface="Times New Roman" panose="02020603050405020304" pitchFamily="18" charset="0"/>
              </a:rPr>
              <a:t>e-Meeting, May 2021</a:t>
            </a:r>
          </a:p>
        </p:txBody>
      </p:sp>
      <p:sp>
        <p:nvSpPr>
          <p:cNvPr id="5" name="Subtitle 2">
            <a:extLst>
              <a:ext uri="{FF2B5EF4-FFF2-40B4-BE49-F238E27FC236}">
                <a16:creationId xmlns:a16="http://schemas.microsoft.com/office/drawing/2014/main" id="{F15336EB-1823-4EB4-9B67-1EEB6E157CB7}"/>
              </a:ext>
            </a:extLst>
          </p:cNvPr>
          <p:cNvSpPr txBox="1">
            <a:spLocks/>
          </p:cNvSpPr>
          <p:nvPr/>
        </p:nvSpPr>
        <p:spPr>
          <a:xfrm>
            <a:off x="480290" y="4809764"/>
            <a:ext cx="11212945" cy="89607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cs typeface="Times New Roman" panose="02020603050405020304" pitchFamily="18" charset="0"/>
              </a:rPr>
              <a:t>Qualcomm Incorporated</a:t>
            </a:r>
          </a:p>
        </p:txBody>
      </p:sp>
    </p:spTree>
    <p:extLst>
      <p:ext uri="{BB962C8B-B14F-4D97-AF65-F5344CB8AC3E}">
        <p14:creationId xmlns:p14="http://schemas.microsoft.com/office/powerpoint/2010/main" val="3622899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04601-0FC0-4634-94EA-1D4992EDBE19}"/>
              </a:ext>
            </a:extLst>
          </p:cNvPr>
          <p:cNvSpPr>
            <a:spLocks noGrp="1"/>
          </p:cNvSpPr>
          <p:nvPr>
            <p:ph type="title"/>
          </p:nvPr>
        </p:nvSpPr>
        <p:spPr/>
        <p:txBody>
          <a:bodyPr/>
          <a:lstStyle/>
          <a:p>
            <a:r>
              <a:rPr lang="en-US" dirty="0"/>
              <a:t>Background -1</a:t>
            </a:r>
          </a:p>
        </p:txBody>
      </p:sp>
      <p:sp>
        <p:nvSpPr>
          <p:cNvPr id="3" name="Content Placeholder 2">
            <a:extLst>
              <a:ext uri="{FF2B5EF4-FFF2-40B4-BE49-F238E27FC236}">
                <a16:creationId xmlns:a16="http://schemas.microsoft.com/office/drawing/2014/main" id="{7D910224-E461-4DC4-B45C-6F74A6477254}"/>
              </a:ext>
            </a:extLst>
          </p:cNvPr>
          <p:cNvSpPr>
            <a:spLocks noGrp="1"/>
          </p:cNvSpPr>
          <p:nvPr>
            <p:ph idx="1"/>
          </p:nvPr>
        </p:nvSpPr>
        <p:spPr>
          <a:xfrm>
            <a:off x="838200" y="1825625"/>
            <a:ext cx="4392561" cy="4535846"/>
          </a:xfrm>
        </p:spPr>
        <p:txBody>
          <a:bodyPr>
            <a:normAutofit fontScale="92500"/>
          </a:bodyPr>
          <a:lstStyle/>
          <a:p>
            <a:pPr marL="514350" indent="-514350">
              <a:buFont typeface="+mj-lt"/>
              <a:buAutoNum type="arabicPeriod"/>
            </a:pPr>
            <a:r>
              <a:rPr lang="en-US" dirty="0"/>
              <a:t>Moderator summary from 1</a:t>
            </a:r>
            <a:r>
              <a:rPr lang="en-US" baseline="30000" dirty="0"/>
              <a:t>st</a:t>
            </a:r>
            <a:r>
              <a:rPr lang="en-US" dirty="0"/>
              <a:t> round of discussion as captured in R4-2107663 -&gt;</a:t>
            </a:r>
          </a:p>
          <a:p>
            <a:pPr marL="514350" indent="-514350">
              <a:buFont typeface="+mj-lt"/>
              <a:buAutoNum type="arabicPeriod"/>
            </a:pPr>
            <a:r>
              <a:rPr lang="en-US" dirty="0"/>
              <a:t>This WF accordingly focuses on ‘define CBM requirements in such manner that both single chain and multi chain architectures are possible’ for UEs supporting DL inter-band CA based on CBM</a:t>
            </a:r>
          </a:p>
          <a:p>
            <a:pPr marL="514350" indent="-514350">
              <a:buFont typeface="+mj-lt"/>
              <a:buAutoNum type="arabicPeriod"/>
            </a:pPr>
            <a:endParaRPr lang="en-US" dirty="0"/>
          </a:p>
        </p:txBody>
      </p:sp>
      <p:graphicFrame>
        <p:nvGraphicFramePr>
          <p:cNvPr id="4" name="Table 3">
            <a:extLst>
              <a:ext uri="{FF2B5EF4-FFF2-40B4-BE49-F238E27FC236}">
                <a16:creationId xmlns:a16="http://schemas.microsoft.com/office/drawing/2014/main" id="{86FAD1CF-53FA-473A-9B33-2D95D4386B1F}"/>
              </a:ext>
            </a:extLst>
          </p:cNvPr>
          <p:cNvGraphicFramePr>
            <a:graphicFrameLocks noGrp="1"/>
          </p:cNvGraphicFramePr>
          <p:nvPr>
            <p:extLst>
              <p:ext uri="{D42A27DB-BD31-4B8C-83A1-F6EECF244321}">
                <p14:modId xmlns:p14="http://schemas.microsoft.com/office/powerpoint/2010/main" val="3532776744"/>
              </p:ext>
            </p:extLst>
          </p:nvPr>
        </p:nvGraphicFramePr>
        <p:xfrm>
          <a:off x="5230761" y="2070702"/>
          <a:ext cx="6961239" cy="3887646"/>
        </p:xfrm>
        <a:graphic>
          <a:graphicData uri="http://schemas.openxmlformats.org/drawingml/2006/table">
            <a:tbl>
              <a:tblPr firstCol="1" bandRow="1">
                <a:tableStyleId>{5C22544A-7EE6-4342-B048-85BDC9FD1C3A}</a:tableStyleId>
              </a:tblPr>
              <a:tblGrid>
                <a:gridCol w="1425678">
                  <a:extLst>
                    <a:ext uri="{9D8B030D-6E8A-4147-A177-3AD203B41FA5}">
                      <a16:colId xmlns:a16="http://schemas.microsoft.com/office/drawing/2014/main" val="3314566332"/>
                    </a:ext>
                  </a:extLst>
                </a:gridCol>
                <a:gridCol w="5535561">
                  <a:extLst>
                    <a:ext uri="{9D8B030D-6E8A-4147-A177-3AD203B41FA5}">
                      <a16:colId xmlns:a16="http://schemas.microsoft.com/office/drawing/2014/main" val="2860262605"/>
                    </a:ext>
                  </a:extLst>
                </a:gridCol>
              </a:tblGrid>
              <a:tr h="3887646">
                <a:tc>
                  <a:txBody>
                    <a:bodyPr/>
                    <a:lstStyle/>
                    <a:p>
                      <a:pPr marL="0" marR="0" fontAlgn="base" hangingPunct="0">
                        <a:spcBef>
                          <a:spcPts val="0"/>
                        </a:spcBef>
                        <a:spcAft>
                          <a:spcPts val="900"/>
                        </a:spcAft>
                      </a:pPr>
                      <a:r>
                        <a:rPr lang="en-US" sz="1600" dirty="0">
                          <a:effectLst/>
                        </a:rPr>
                        <a:t>Sub-topic #1-3</a:t>
                      </a:r>
                    </a:p>
                    <a:p>
                      <a:pPr marL="0" marR="0" fontAlgn="base" hangingPunct="0">
                        <a:spcBef>
                          <a:spcPts val="0"/>
                        </a:spcBef>
                        <a:spcAft>
                          <a:spcPts val="900"/>
                        </a:spcAft>
                      </a:pPr>
                      <a:r>
                        <a:rPr lang="en-US" sz="1600" dirty="0">
                          <a:effectLst/>
                        </a:rPr>
                        <a:t>CBM UE architecture</a:t>
                      </a:r>
                      <a:endParaRPr lang="en-US" sz="16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fontAlgn="base" hangingPunct="0">
                        <a:spcBef>
                          <a:spcPts val="0"/>
                        </a:spcBef>
                        <a:spcAft>
                          <a:spcPts val="900"/>
                        </a:spcAft>
                      </a:pPr>
                      <a:r>
                        <a:rPr lang="en-US" sz="1600" dirty="0">
                          <a:effectLst/>
                        </a:rPr>
                        <a:t>Most (11) of the companies prefer to define requirements so that both single chain and multi chain architectures are possible while three companies consider that requirements should be based on only single chain architecture. </a:t>
                      </a:r>
                    </a:p>
                    <a:p>
                      <a:pPr marL="0" marR="0" fontAlgn="base" hangingPunct="0">
                        <a:spcBef>
                          <a:spcPts val="0"/>
                        </a:spcBef>
                        <a:spcAft>
                          <a:spcPts val="900"/>
                        </a:spcAft>
                      </a:pPr>
                      <a:r>
                        <a:rPr lang="en-US" sz="1600" dirty="0">
                          <a:effectLst/>
                        </a:rPr>
                        <a:t>Tentative agreements:</a:t>
                      </a:r>
                    </a:p>
                    <a:p>
                      <a:pPr marL="0" marR="0" fontAlgn="base" hangingPunct="0">
                        <a:spcBef>
                          <a:spcPts val="0"/>
                        </a:spcBef>
                        <a:spcAft>
                          <a:spcPts val="900"/>
                        </a:spcAft>
                      </a:pPr>
                      <a:r>
                        <a:rPr lang="en-US" sz="1600" dirty="0">
                          <a:effectLst/>
                        </a:rPr>
                        <a:t>RAN4 agrees to define CBM requirements in such manner that both single chain and multi chain architectures are possible.</a:t>
                      </a:r>
                    </a:p>
                    <a:p>
                      <a:pPr marL="0" marR="0" fontAlgn="base" hangingPunct="0">
                        <a:spcBef>
                          <a:spcPts val="0"/>
                        </a:spcBef>
                        <a:spcAft>
                          <a:spcPts val="900"/>
                        </a:spcAft>
                      </a:pPr>
                      <a:r>
                        <a:rPr lang="en-US" sz="1600" dirty="0">
                          <a:effectLst/>
                        </a:rPr>
                        <a:t>Recommendations for 2</a:t>
                      </a:r>
                      <a:r>
                        <a:rPr lang="en-US" sz="1600" baseline="30000" dirty="0">
                          <a:effectLst/>
                        </a:rPr>
                        <a:t>nd</a:t>
                      </a:r>
                      <a:r>
                        <a:rPr lang="en-US" sz="1600" dirty="0">
                          <a:effectLst/>
                        </a:rPr>
                        <a:t> round:</a:t>
                      </a:r>
                    </a:p>
                    <a:p>
                      <a:pPr marL="0" marR="0" fontAlgn="base" hangingPunct="0">
                        <a:spcBef>
                          <a:spcPts val="0"/>
                        </a:spcBef>
                        <a:spcAft>
                          <a:spcPts val="900"/>
                        </a:spcAft>
                      </a:pPr>
                      <a:r>
                        <a:rPr lang="en-US" sz="1600" dirty="0">
                          <a:effectLst/>
                        </a:rPr>
                        <a:t>WF assigned to Qualcomm.</a:t>
                      </a:r>
                      <a:endParaRPr lang="en-US" sz="16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19424174"/>
                  </a:ext>
                </a:extLst>
              </a:tr>
            </a:tbl>
          </a:graphicData>
        </a:graphic>
      </p:graphicFrame>
    </p:spTree>
    <p:extLst>
      <p:ext uri="{BB962C8B-B14F-4D97-AF65-F5344CB8AC3E}">
        <p14:creationId xmlns:p14="http://schemas.microsoft.com/office/powerpoint/2010/main" val="421441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89A3B-A575-41F2-B1FC-4DE3563969A4}"/>
              </a:ext>
            </a:extLst>
          </p:cNvPr>
          <p:cNvSpPr>
            <a:spLocks noGrp="1"/>
          </p:cNvSpPr>
          <p:nvPr>
            <p:ph type="title"/>
          </p:nvPr>
        </p:nvSpPr>
        <p:spPr/>
        <p:txBody>
          <a:bodyPr/>
          <a:lstStyle/>
          <a:p>
            <a:r>
              <a:rPr lang="en-US" dirty="0"/>
              <a:t>Background - 2</a:t>
            </a:r>
          </a:p>
        </p:txBody>
      </p:sp>
      <p:sp>
        <p:nvSpPr>
          <p:cNvPr id="3" name="Content Placeholder 2">
            <a:extLst>
              <a:ext uri="{FF2B5EF4-FFF2-40B4-BE49-F238E27FC236}">
                <a16:creationId xmlns:a16="http://schemas.microsoft.com/office/drawing/2014/main" id="{EA46CE2E-4F8E-4046-827D-D58FEAC47133}"/>
              </a:ext>
            </a:extLst>
          </p:cNvPr>
          <p:cNvSpPr>
            <a:spLocks noGrp="1"/>
          </p:cNvSpPr>
          <p:nvPr>
            <p:ph idx="1"/>
          </p:nvPr>
        </p:nvSpPr>
        <p:spPr>
          <a:xfrm>
            <a:off x="838200" y="1393476"/>
            <a:ext cx="5166674" cy="5361285"/>
          </a:xfrm>
        </p:spPr>
        <p:txBody>
          <a:bodyPr>
            <a:normAutofit/>
          </a:bodyPr>
          <a:lstStyle/>
          <a:p>
            <a:pPr marL="457200" lvl="1" indent="0">
              <a:buNone/>
            </a:pPr>
            <a:endParaRPr lang="en-US" dirty="0"/>
          </a:p>
          <a:p>
            <a:pPr marL="0" indent="0">
              <a:buNone/>
            </a:pPr>
            <a:r>
              <a:rPr lang="en-US" dirty="0"/>
              <a:t>‘Single-chain architecture’: single beam forming network shared by both bands </a:t>
            </a:r>
            <a:r>
              <a:rPr lang="en-US" sz="1800" i="1" dirty="0"/>
              <a:t>top figure</a:t>
            </a:r>
            <a:endParaRPr lang="en-US" i="1" dirty="0"/>
          </a:p>
          <a:p>
            <a:pPr marL="0" indent="0">
              <a:buNone/>
            </a:pPr>
            <a:endParaRPr lang="en-US" dirty="0"/>
          </a:p>
          <a:p>
            <a:pPr marL="0" indent="0">
              <a:buNone/>
            </a:pPr>
            <a:r>
              <a:rPr lang="en-US" dirty="0"/>
              <a:t>‘Multi-chain architecture’: multiple beam forming networks, each dedicated to one band </a:t>
            </a:r>
            <a:r>
              <a:rPr lang="en-US" sz="1800" i="1" dirty="0"/>
              <a:t>bottom figure</a:t>
            </a:r>
            <a:endParaRPr lang="en-US" dirty="0"/>
          </a:p>
        </p:txBody>
      </p:sp>
      <p:pic>
        <p:nvPicPr>
          <p:cNvPr id="5" name="Picture 4">
            <a:extLst>
              <a:ext uri="{FF2B5EF4-FFF2-40B4-BE49-F238E27FC236}">
                <a16:creationId xmlns:a16="http://schemas.microsoft.com/office/drawing/2014/main" id="{829FA5B2-C610-4731-8338-81279C2B34DC}"/>
              </a:ext>
            </a:extLst>
          </p:cNvPr>
          <p:cNvPicPr>
            <a:picLocks noChangeAspect="1"/>
          </p:cNvPicPr>
          <p:nvPr/>
        </p:nvPicPr>
        <p:blipFill>
          <a:blip r:embed="rId2"/>
          <a:stretch>
            <a:fillRect/>
          </a:stretch>
        </p:blipFill>
        <p:spPr>
          <a:xfrm>
            <a:off x="6330188" y="620738"/>
            <a:ext cx="5861812" cy="2191702"/>
          </a:xfrm>
          <a:prstGeom prst="rect">
            <a:avLst/>
          </a:prstGeom>
        </p:spPr>
      </p:pic>
      <p:pic>
        <p:nvPicPr>
          <p:cNvPr id="6" name="Picture 5">
            <a:extLst>
              <a:ext uri="{FF2B5EF4-FFF2-40B4-BE49-F238E27FC236}">
                <a16:creationId xmlns:a16="http://schemas.microsoft.com/office/drawing/2014/main" id="{2DC32E6A-F4E1-4A08-8F0D-AB460B1738B1}"/>
              </a:ext>
            </a:extLst>
          </p:cNvPr>
          <p:cNvPicPr>
            <a:picLocks noChangeAspect="1"/>
          </p:cNvPicPr>
          <p:nvPr/>
        </p:nvPicPr>
        <p:blipFill>
          <a:blip r:embed="rId3"/>
          <a:stretch>
            <a:fillRect/>
          </a:stretch>
        </p:blipFill>
        <p:spPr>
          <a:xfrm>
            <a:off x="6549663" y="3458299"/>
            <a:ext cx="5642337" cy="3002540"/>
          </a:xfrm>
          <a:prstGeom prst="rect">
            <a:avLst/>
          </a:prstGeom>
        </p:spPr>
      </p:pic>
    </p:spTree>
    <p:extLst>
      <p:ext uri="{BB962C8B-B14F-4D97-AF65-F5344CB8AC3E}">
        <p14:creationId xmlns:p14="http://schemas.microsoft.com/office/powerpoint/2010/main" val="1361934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10032-5642-4DBB-B45D-26C3B70B552B}"/>
              </a:ext>
            </a:extLst>
          </p:cNvPr>
          <p:cNvSpPr>
            <a:spLocks noGrp="1"/>
          </p:cNvSpPr>
          <p:nvPr>
            <p:ph type="title"/>
          </p:nvPr>
        </p:nvSpPr>
        <p:spPr/>
        <p:txBody>
          <a:bodyPr/>
          <a:lstStyle/>
          <a:p>
            <a:r>
              <a:rPr lang="en-US" dirty="0"/>
              <a:t>WF – General</a:t>
            </a:r>
          </a:p>
        </p:txBody>
      </p:sp>
      <p:sp>
        <p:nvSpPr>
          <p:cNvPr id="3" name="Content Placeholder 2">
            <a:extLst>
              <a:ext uri="{FF2B5EF4-FFF2-40B4-BE49-F238E27FC236}">
                <a16:creationId xmlns:a16="http://schemas.microsoft.com/office/drawing/2014/main" id="{96427B14-A8E9-4D95-BB80-9F68249E754F}"/>
              </a:ext>
            </a:extLst>
          </p:cNvPr>
          <p:cNvSpPr>
            <a:spLocks noGrp="1"/>
          </p:cNvSpPr>
          <p:nvPr>
            <p:ph idx="1"/>
          </p:nvPr>
        </p:nvSpPr>
        <p:spPr>
          <a:xfrm>
            <a:off x="838199" y="1825625"/>
            <a:ext cx="7437122" cy="4351338"/>
          </a:xfrm>
        </p:spPr>
        <p:txBody>
          <a:bodyPr>
            <a:normAutofit/>
          </a:bodyPr>
          <a:lstStyle/>
          <a:p>
            <a:pPr marL="0" indent="0">
              <a:buNone/>
            </a:pPr>
            <a:endParaRPr lang="en-US" dirty="0">
              <a:highlight>
                <a:srgbClr val="FFFF00"/>
              </a:highlight>
            </a:endParaRPr>
          </a:p>
          <a:p>
            <a:r>
              <a:rPr lang="en-US" altLang="zh-TW" dirty="0"/>
              <a:t>RAN4 agrees to define CBM requirements in such manner that both single chain and multi chain architectures are possible.</a:t>
            </a:r>
          </a:p>
          <a:p>
            <a:endParaRPr lang="en-US" dirty="0">
              <a:highlight>
                <a:srgbClr val="FFFF00"/>
              </a:highlight>
            </a:endParaRPr>
          </a:p>
          <a:p>
            <a:r>
              <a:rPr lang="en-US" dirty="0"/>
              <a:t>For UEs supporting inter-band DL CA between band A and band B based on CBM, requirements apply per table -&gt;</a:t>
            </a:r>
          </a:p>
          <a:p>
            <a:pPr lvl="1"/>
            <a:r>
              <a:rPr lang="en-US" dirty="0"/>
              <a:t>Verification testing reduction is FFS</a:t>
            </a:r>
          </a:p>
        </p:txBody>
      </p:sp>
      <p:graphicFrame>
        <p:nvGraphicFramePr>
          <p:cNvPr id="5" name="Table 4">
            <a:extLst>
              <a:ext uri="{FF2B5EF4-FFF2-40B4-BE49-F238E27FC236}">
                <a16:creationId xmlns:a16="http://schemas.microsoft.com/office/drawing/2014/main" id="{6E56DBAE-575D-420A-8309-0B4D267F80DD}"/>
              </a:ext>
            </a:extLst>
          </p:cNvPr>
          <p:cNvGraphicFramePr>
            <a:graphicFrameLocks noGrp="1"/>
          </p:cNvGraphicFramePr>
          <p:nvPr>
            <p:extLst>
              <p:ext uri="{D42A27DB-BD31-4B8C-83A1-F6EECF244321}">
                <p14:modId xmlns:p14="http://schemas.microsoft.com/office/powerpoint/2010/main" val="3156249796"/>
              </p:ext>
            </p:extLst>
          </p:nvPr>
        </p:nvGraphicFramePr>
        <p:xfrm>
          <a:off x="8412058" y="974461"/>
          <a:ext cx="3610608" cy="5037102"/>
        </p:xfrm>
        <a:graphic>
          <a:graphicData uri="http://schemas.openxmlformats.org/drawingml/2006/table">
            <a:tbl>
              <a:tblPr firstRow="1" firstCol="1">
                <a:tableStyleId>{5940675A-B579-460E-94D1-54222C63F5DA}</a:tableStyleId>
              </a:tblPr>
              <a:tblGrid>
                <a:gridCol w="902652">
                  <a:extLst>
                    <a:ext uri="{9D8B030D-6E8A-4147-A177-3AD203B41FA5}">
                      <a16:colId xmlns:a16="http://schemas.microsoft.com/office/drawing/2014/main" val="2743796649"/>
                    </a:ext>
                  </a:extLst>
                </a:gridCol>
                <a:gridCol w="902652">
                  <a:extLst>
                    <a:ext uri="{9D8B030D-6E8A-4147-A177-3AD203B41FA5}">
                      <a16:colId xmlns:a16="http://schemas.microsoft.com/office/drawing/2014/main" val="3296515369"/>
                    </a:ext>
                  </a:extLst>
                </a:gridCol>
                <a:gridCol w="902652">
                  <a:extLst>
                    <a:ext uri="{9D8B030D-6E8A-4147-A177-3AD203B41FA5}">
                      <a16:colId xmlns:a16="http://schemas.microsoft.com/office/drawing/2014/main" val="3468452247"/>
                    </a:ext>
                  </a:extLst>
                </a:gridCol>
                <a:gridCol w="902652">
                  <a:extLst>
                    <a:ext uri="{9D8B030D-6E8A-4147-A177-3AD203B41FA5}">
                      <a16:colId xmlns:a16="http://schemas.microsoft.com/office/drawing/2014/main" val="1164235672"/>
                    </a:ext>
                  </a:extLst>
                </a:gridCol>
              </a:tblGrid>
              <a:tr h="964071">
                <a:tc rowSpan="2" gridSpan="2">
                  <a:txBody>
                    <a:bodyPr/>
                    <a:lstStyle/>
                    <a:p>
                      <a:r>
                        <a:rPr lang="en-US" dirty="0">
                          <a:solidFill>
                            <a:schemeClr val="tx1"/>
                          </a:solidFill>
                        </a:rPr>
                        <a:t>CBM requirements applicability for a UE supporting Band A + Band B CA based</a:t>
                      </a:r>
                      <a:r>
                        <a:rPr lang="en-US" baseline="0" dirty="0">
                          <a:solidFill>
                            <a:schemeClr val="tx1"/>
                          </a:solidFill>
                        </a:rPr>
                        <a:t> on </a:t>
                      </a:r>
                      <a:r>
                        <a:rPr lang="en-US" dirty="0">
                          <a:solidFill>
                            <a:schemeClr val="tx1"/>
                          </a:solidFill>
                        </a:rPr>
                        <a:t>CBM</a:t>
                      </a:r>
                    </a:p>
                  </a:txBody>
                  <a:tcPr/>
                </a:tc>
                <a:tc rowSpan="2" hMerge="1">
                  <a:txBody>
                    <a:bodyPr/>
                    <a:lstStyle/>
                    <a:p>
                      <a:endParaRPr lang="en-US" dirty="0"/>
                    </a:p>
                  </a:txBody>
                  <a:tcPr/>
                </a:tc>
                <a:tc gridSpan="2">
                  <a:txBody>
                    <a:bodyPr/>
                    <a:lstStyle/>
                    <a:p>
                      <a:r>
                        <a:rPr lang="en-US" dirty="0">
                          <a:solidFill>
                            <a:schemeClr val="tx1"/>
                          </a:solidFill>
                        </a:rPr>
                        <a:t>[BMRS] Location</a:t>
                      </a:r>
                    </a:p>
                  </a:txBody>
                  <a:tcPr/>
                </a:tc>
                <a:tc hMerge="1">
                  <a:txBody>
                    <a:bodyPr/>
                    <a:lstStyle/>
                    <a:p>
                      <a:endParaRPr lang="en-US" dirty="0"/>
                    </a:p>
                  </a:txBody>
                  <a:tcPr/>
                </a:tc>
                <a:extLst>
                  <a:ext uri="{0D108BD9-81ED-4DB2-BD59-A6C34878D82A}">
                    <a16:rowId xmlns:a16="http://schemas.microsoft.com/office/drawing/2014/main" val="2537289464"/>
                  </a:ext>
                </a:extLst>
              </a:tr>
              <a:tr h="964071">
                <a:tc gridSpan="2" vMerge="1">
                  <a:txBody>
                    <a:bodyPr/>
                    <a:lstStyle/>
                    <a:p>
                      <a:endParaRPr lang="en-US" dirty="0"/>
                    </a:p>
                  </a:txBody>
                  <a:tcPr/>
                </a:tc>
                <a:tc hMerge="1" vMerge="1">
                  <a:txBody>
                    <a:bodyPr/>
                    <a:lstStyle/>
                    <a:p>
                      <a:endParaRPr lang="en-US" dirty="0"/>
                    </a:p>
                  </a:txBody>
                  <a:tcPr/>
                </a:tc>
                <a:tc>
                  <a:txBody>
                    <a:bodyPr/>
                    <a:lstStyle/>
                    <a:p>
                      <a:pPr algn="ctr"/>
                      <a:r>
                        <a:rPr lang="en-US" dirty="0">
                          <a:solidFill>
                            <a:schemeClr val="tx1"/>
                          </a:solidFill>
                        </a:rPr>
                        <a:t>In band ‘A’</a:t>
                      </a:r>
                    </a:p>
                  </a:txBody>
                  <a:tcPr anchor="ctr"/>
                </a:tc>
                <a:tc>
                  <a:txBody>
                    <a:bodyPr/>
                    <a:lstStyle/>
                    <a:p>
                      <a:pPr algn="ctr"/>
                      <a:r>
                        <a:rPr lang="en-US" dirty="0">
                          <a:solidFill>
                            <a:schemeClr val="tx1"/>
                          </a:solidFill>
                        </a:rPr>
                        <a:t>in band ‘B’</a:t>
                      </a:r>
                    </a:p>
                  </a:txBody>
                  <a:tcPr anchor="ctr"/>
                </a:tc>
                <a:extLst>
                  <a:ext uri="{0D108BD9-81ED-4DB2-BD59-A6C34878D82A}">
                    <a16:rowId xmlns:a16="http://schemas.microsoft.com/office/drawing/2014/main" val="226944366"/>
                  </a:ext>
                </a:extLst>
              </a:tr>
              <a:tr h="964071">
                <a:tc rowSpan="4">
                  <a:txBody>
                    <a:bodyPr/>
                    <a:lstStyle/>
                    <a:p>
                      <a:pPr algn="ctr"/>
                      <a:r>
                        <a:rPr lang="en-US" dirty="0">
                          <a:solidFill>
                            <a:schemeClr val="tx1"/>
                          </a:solidFill>
                        </a:rPr>
                        <a:t>Tested Band</a:t>
                      </a:r>
                    </a:p>
                  </a:txBody>
                  <a:tcPr vert="vert270" anchor="ctr"/>
                </a:tc>
                <a:tc>
                  <a:txBody>
                    <a:bodyPr/>
                    <a:lstStyle/>
                    <a:p>
                      <a:pPr algn="ctr"/>
                      <a:r>
                        <a:rPr lang="en-US" dirty="0">
                          <a:solidFill>
                            <a:schemeClr val="tx1"/>
                          </a:solidFill>
                        </a:rPr>
                        <a:t> ‘A’</a:t>
                      </a:r>
                    </a:p>
                  </a:txBody>
                  <a:tcPr anchor="ctr"/>
                </a:tc>
                <a:tc>
                  <a:txBody>
                    <a:bodyPr/>
                    <a:lstStyle/>
                    <a:p>
                      <a:pPr algn="ctr"/>
                      <a:r>
                        <a:rPr lang="en-US" dirty="0">
                          <a:solidFill>
                            <a:schemeClr val="tx1"/>
                          </a:solidFill>
                        </a:rPr>
                        <a:t>Yes</a:t>
                      </a: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3299649044"/>
                  </a:ext>
                </a:extLst>
              </a:tr>
              <a:tr h="321357">
                <a:tc vMerge="1">
                  <a:txBody>
                    <a:bodyPr/>
                    <a:lstStyle/>
                    <a:p>
                      <a:endParaRPr lang="en-US" dirty="0"/>
                    </a:p>
                  </a:txBody>
                  <a:tcPr/>
                </a:tc>
                <a:tc>
                  <a:txBody>
                    <a:bodyPr/>
                    <a:lstStyle/>
                    <a:p>
                      <a:pPr algn="ctr"/>
                      <a:r>
                        <a:rPr lang="en-US">
                          <a:solidFill>
                            <a:schemeClr val="tx1"/>
                          </a:solidFill>
                        </a:rPr>
                        <a:t> ‘A’</a:t>
                      </a:r>
                      <a:endParaRPr lang="en-US" dirty="0">
                        <a:solidFill>
                          <a:schemeClr val="tx1"/>
                        </a:solidFill>
                      </a:endParaRPr>
                    </a:p>
                  </a:txBody>
                  <a:tcPr anchor="ctr"/>
                </a:tc>
                <a:tc>
                  <a:txBody>
                    <a:bodyPr/>
                    <a:lstStyle/>
                    <a:p>
                      <a:pPr algn="ctr"/>
                      <a:endParaRPr lang="en-US" dirty="0">
                        <a:solidFill>
                          <a:schemeClr val="tx1"/>
                        </a:solidFill>
                      </a:endParaRPr>
                    </a:p>
                  </a:txBody>
                  <a:tcPr anchor="ctr"/>
                </a:tc>
                <a:tc>
                  <a:txBody>
                    <a:bodyPr/>
                    <a:lstStyle/>
                    <a:p>
                      <a:pPr algn="ctr"/>
                      <a:r>
                        <a:rPr lang="en-US" dirty="0">
                          <a:solidFill>
                            <a:schemeClr val="tx1"/>
                          </a:solidFill>
                        </a:rPr>
                        <a:t>Yes</a:t>
                      </a:r>
                    </a:p>
                  </a:txBody>
                  <a:tcPr anchor="ctr"/>
                </a:tc>
                <a:extLst>
                  <a:ext uri="{0D108BD9-81ED-4DB2-BD59-A6C34878D82A}">
                    <a16:rowId xmlns:a16="http://schemas.microsoft.com/office/drawing/2014/main" val="1949953771"/>
                  </a:ext>
                </a:extLst>
              </a:tr>
              <a:tr h="321357">
                <a:tc vMerge="1">
                  <a:txBody>
                    <a:bodyPr/>
                    <a:lstStyle/>
                    <a:p>
                      <a:endParaRPr lang="en-US"/>
                    </a:p>
                  </a:txBody>
                  <a:tcPr/>
                </a:tc>
                <a:tc>
                  <a:txBody>
                    <a:bodyPr/>
                    <a:lstStyle/>
                    <a:p>
                      <a:pPr algn="ctr"/>
                      <a:r>
                        <a:rPr lang="en-US" dirty="0">
                          <a:solidFill>
                            <a:schemeClr val="tx1"/>
                          </a:solidFill>
                        </a:rPr>
                        <a:t>‘B’</a:t>
                      </a:r>
                    </a:p>
                  </a:txBody>
                  <a:tcPr anchor="ctr"/>
                </a:tc>
                <a:tc>
                  <a:txBody>
                    <a:bodyPr/>
                    <a:lstStyle/>
                    <a:p>
                      <a:pPr algn="ctr"/>
                      <a:r>
                        <a:rPr lang="en-US" dirty="0">
                          <a:solidFill>
                            <a:schemeClr val="tx1"/>
                          </a:solidFill>
                        </a:rPr>
                        <a:t>Yes</a:t>
                      </a: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10004"/>
                  </a:ext>
                </a:extLst>
              </a:tr>
              <a:tr h="321357">
                <a:tc vMerge="1">
                  <a:txBody>
                    <a:bodyPr/>
                    <a:lstStyle/>
                    <a:p>
                      <a:endParaRPr lang="en-US"/>
                    </a:p>
                  </a:txBody>
                  <a:tcPr/>
                </a:tc>
                <a:tc>
                  <a:txBody>
                    <a:bodyPr/>
                    <a:lstStyle/>
                    <a:p>
                      <a:pPr algn="ctr"/>
                      <a:r>
                        <a:rPr lang="en-US" dirty="0">
                          <a:solidFill>
                            <a:schemeClr val="tx1"/>
                          </a:solidFill>
                        </a:rPr>
                        <a:t>‘B’</a:t>
                      </a:r>
                    </a:p>
                  </a:txBody>
                  <a:tcPr anchor="ctr"/>
                </a:tc>
                <a:tc>
                  <a:txBody>
                    <a:bodyPr/>
                    <a:lstStyle/>
                    <a:p>
                      <a:pPr algn="ctr"/>
                      <a:endParaRPr lang="en-US" dirty="0">
                        <a:solidFill>
                          <a:schemeClr val="tx1"/>
                        </a:solidFill>
                      </a:endParaRPr>
                    </a:p>
                  </a:txBody>
                  <a:tcPr anchor="ctr"/>
                </a:tc>
                <a:tc>
                  <a:txBody>
                    <a:bodyPr/>
                    <a:lstStyle/>
                    <a:p>
                      <a:pPr algn="ctr"/>
                      <a:r>
                        <a:rPr lang="en-US" dirty="0">
                          <a:solidFill>
                            <a:schemeClr val="tx1"/>
                          </a:solidFill>
                        </a:rPr>
                        <a:t>Yes</a:t>
                      </a:r>
                    </a:p>
                  </a:txBody>
                  <a:tcPr anchor="ctr"/>
                </a:tc>
                <a:extLst>
                  <a:ext uri="{0D108BD9-81ED-4DB2-BD59-A6C34878D82A}">
                    <a16:rowId xmlns:a16="http://schemas.microsoft.com/office/drawing/2014/main" val="10005"/>
                  </a:ext>
                </a:extLst>
              </a:tr>
              <a:tr h="96407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solidFill>
                            <a:schemeClr val="tx1"/>
                          </a:solidFill>
                        </a:rPr>
                        <a:t>Note: </a:t>
                      </a:r>
                      <a:r>
                        <a:rPr lang="en-GB" sz="1800" u="sng" kern="1200" dirty="0">
                          <a:solidFill>
                            <a:schemeClr val="tx1"/>
                          </a:solidFill>
                          <a:effectLst/>
                          <a:latin typeface="+mn-lt"/>
                          <a:ea typeface="+mn-ea"/>
                          <a:cs typeface="+mn-cs"/>
                        </a:rPr>
                        <a:t>BMRS is provided in the CC with a configured UL BWP</a:t>
                      </a:r>
                      <a:endParaRPr lang="en-US" u="sng" dirty="0">
                        <a:solidFill>
                          <a:schemeClr val="tx1"/>
                        </a:solidFill>
                      </a:endParaRPr>
                    </a:p>
                    <a:p>
                      <a:endParaRPr lang="en-US" altLang="zh-CN" u="sng" dirty="0">
                        <a:solidFill>
                          <a:schemeClr val="tx1"/>
                        </a:solidFill>
                      </a:endParaRPr>
                    </a:p>
                  </a:txBody>
                  <a:tcPr anchor="ctr"/>
                </a:tc>
                <a:tc hMerge="1">
                  <a:txBody>
                    <a:bodyPr/>
                    <a:lstStyle/>
                    <a:p>
                      <a:endParaRPr lang="en-US" altLang="zh-CN" dirty="0"/>
                    </a:p>
                  </a:txBody>
                  <a:tcPr anchor="ctr"/>
                </a:tc>
                <a:tc hMerge="1">
                  <a:txBody>
                    <a:bodyPr/>
                    <a:lstStyle/>
                    <a:p>
                      <a:pPr algn="ctr"/>
                      <a:endParaRPr lang="en-US" dirty="0"/>
                    </a:p>
                  </a:txBody>
                  <a:tcPr anchor="ctr"/>
                </a:tc>
                <a:tc hMerge="1">
                  <a:txBody>
                    <a:bodyPr/>
                    <a:lstStyle/>
                    <a:p>
                      <a:pPr algn="ctr"/>
                      <a:endParaRPr lang="en-US"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863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WF – CBM Tx/Rx requirement framework</a:t>
            </a:r>
          </a:p>
        </p:txBody>
      </p:sp>
      <p:sp>
        <p:nvSpPr>
          <p:cNvPr id="3" name="Content Placeholder 2"/>
          <p:cNvSpPr>
            <a:spLocks noGrp="1"/>
          </p:cNvSpPr>
          <p:nvPr>
            <p:ph idx="1"/>
          </p:nvPr>
        </p:nvSpPr>
        <p:spPr/>
        <p:txBody>
          <a:bodyPr/>
          <a:lstStyle/>
          <a:p>
            <a:endParaRPr lang="en-US" dirty="0"/>
          </a:p>
          <a:p>
            <a:endParaRPr lang="en-US" dirty="0"/>
          </a:p>
        </p:txBody>
      </p:sp>
      <p:sp>
        <p:nvSpPr>
          <p:cNvPr id="5" name="Content Placeholder 2">
            <a:extLst>
              <a:ext uri="{FF2B5EF4-FFF2-40B4-BE49-F238E27FC236}">
                <a16:creationId xmlns:a16="http://schemas.microsoft.com/office/drawing/2014/main" id="{099B3D79-DC45-45FE-A597-52C3DE157371}"/>
              </a:ext>
            </a:extLst>
          </p:cNvPr>
          <p:cNvSpPr txBox="1">
            <a:spLocks/>
          </p:cNvSpPr>
          <p:nvPr/>
        </p:nvSpPr>
        <p:spPr>
          <a:xfrm>
            <a:off x="990600" y="1978025"/>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TW" dirty="0"/>
              <a:t>The requirement framework and PSD</a:t>
            </a:r>
            <a:r>
              <a:rPr lang="zh-TW" altLang="en-US" dirty="0"/>
              <a:t> </a:t>
            </a:r>
            <a:r>
              <a:rPr lang="en-US" altLang="zh-TW" dirty="0"/>
              <a:t>condition of each below requirement shall be FFS for each one, respectively.</a:t>
            </a:r>
          </a:p>
          <a:p>
            <a:pPr lvl="1"/>
            <a:r>
              <a:rPr lang="en-US" dirty="0"/>
              <a:t>REFSENS requirement</a:t>
            </a:r>
          </a:p>
          <a:p>
            <a:pPr lvl="1"/>
            <a:r>
              <a:rPr lang="en-US" dirty="0"/>
              <a:t>EIS spherical coverage requirement</a:t>
            </a:r>
          </a:p>
          <a:p>
            <a:pPr lvl="1"/>
            <a:r>
              <a:rPr lang="en-US" dirty="0"/>
              <a:t>ACS and IBB requirement</a:t>
            </a:r>
          </a:p>
          <a:p>
            <a:pPr lvl="1"/>
            <a:r>
              <a:rPr lang="en-US" dirty="0"/>
              <a:t>Max. input power requirement</a:t>
            </a:r>
          </a:p>
          <a:p>
            <a:pPr lvl="1"/>
            <a:r>
              <a:rPr lang="en-US" dirty="0"/>
              <a:t>Others</a:t>
            </a:r>
          </a:p>
          <a:p>
            <a:r>
              <a:rPr lang="en-US" dirty="0"/>
              <a:t>Potential requirement framework as starting point</a:t>
            </a:r>
          </a:p>
          <a:p>
            <a:pPr lvl="1"/>
            <a:r>
              <a:rPr lang="en-US" dirty="0"/>
              <a:t>Option 1: Intra-band NC framework including relaxations</a:t>
            </a:r>
          </a:p>
          <a:p>
            <a:pPr lvl="1"/>
            <a:r>
              <a:rPr lang="en-US" dirty="0"/>
              <a:t>Option 2: Inter-band CA framework including relaxations (∆RIB)</a:t>
            </a:r>
          </a:p>
          <a:p>
            <a:pPr lvl="1"/>
            <a:r>
              <a:rPr lang="en-US" dirty="0"/>
              <a:t>Other framework is not precluded</a:t>
            </a:r>
          </a:p>
          <a:p>
            <a:pPr lvl="1"/>
            <a:endParaRPr lang="en-US" dirty="0"/>
          </a:p>
          <a:p>
            <a:pPr lvl="1"/>
            <a:endParaRPr lang="en-US" dirty="0"/>
          </a:p>
        </p:txBody>
      </p:sp>
    </p:spTree>
    <p:extLst>
      <p:ext uri="{BB962C8B-B14F-4D97-AF65-F5344CB8AC3E}">
        <p14:creationId xmlns:p14="http://schemas.microsoft.com/office/powerpoint/2010/main" val="2807213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16442</TotalTime>
  <Words>405</Words>
  <Application>Microsoft Office PowerPoint</Application>
  <PresentationFormat>Widescreen</PresentationFormat>
  <Paragraphs>56</Paragraphs>
  <Slides>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Calibre Regular</vt:lpstr>
      <vt:lpstr>Calibri</vt:lpstr>
      <vt:lpstr>Calibri Light</vt:lpstr>
      <vt:lpstr>Qualcomm Office Regular</vt:lpstr>
      <vt:lpstr>Qualcomm Regular</vt:lpstr>
      <vt:lpstr>Times New Roman</vt:lpstr>
      <vt:lpstr>Office Theme</vt:lpstr>
      <vt:lpstr>WF on CBM UE architecture</vt:lpstr>
      <vt:lpstr>Background -1</vt:lpstr>
      <vt:lpstr>Background - 2</vt:lpstr>
      <vt:lpstr>WF – General</vt:lpstr>
      <vt:lpstr>WF – CBM Tx/Rx requirement framework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FR2 Intraband CA Enchancement</dc:title>
  <dc:creator>Qualcomm</dc:creator>
  <cp:lastModifiedBy>Qualcomm</cp:lastModifiedBy>
  <cp:revision>54</cp:revision>
  <dcterms:created xsi:type="dcterms:W3CDTF">2019-07-09T22:24:24Z</dcterms:created>
  <dcterms:modified xsi:type="dcterms:W3CDTF">2021-05-25T12:52:28Z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(2)GuyNd/FSkMfCaWlmaXB+K36xxKx2C873UzaF2z3862tw3i8+Te62dfvi+MxM+kAoBW7VwXdM
deKkk1C8s5AYuzvAiqcwXDQF83zsN7Lw7X/DLGO2GKDYB6+xp3g8nUWHSjEsrg4lpBAN3IE/
5CAN18dOWtPZPryoXEq7IDkrCP3o/AkhzDBOmGdpC7Am3/F893NOuRiczrbzxFb11Mi7P3mU
g+dwiP7FCSN4aFWkTz</vt:lpwstr>
  </property>
  <property fmtid="{D5CDD505-2E9C-101B-9397-08002B2CF9AE}" pid="3" name="_2015_ms_pID_7253431">
    <vt:lpwstr>IhxQ6eBV2UpPCQSKhPlNGh4jpTq6VbUfVGk2yO3zaQ6cw8nIxg7RZr
q4tY6KDKDAAjLJGsF3SqT6Lb2mtOP0HxGP5M1L1jIVq9ZvGdIqasBXg67oygSvUnaV/l9C4W
So7OZIHZUktKM8R6o98OSg7MBZE4uOz/jVUm55ml2V6GDMxtVwPkviKHWVE2D6YFMr2RBpXQ
JbMRNZCweDgxcyio</vt:lpwstr>
  </property>
</Properties>
</file>