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2" d="100"/>
          <a:sy n="52" d="100"/>
        </p:scale>
        <p:origin x="-250" y="-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068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690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946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46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23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05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464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899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614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70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840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C170-821B-40CB-9806-B987DF6FC446}" type="datetimeFigureOut">
              <a:rPr lang="en-GB" smtClean="0"/>
              <a:pPr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4888-FFD6-4499-ACAB-2FB7FE0A60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985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WF on A-MPR for PC2 n39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Huawei, </a:t>
            </a:r>
            <a:r>
              <a:rPr lang="en-GB" dirty="0" err="1"/>
              <a:t>HiSilicon</a:t>
            </a:r>
            <a:r>
              <a:rPr lang="en-GB" dirty="0"/>
              <a:t>, [Apple, Nokia]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48387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#99-e</a:t>
            </a:r>
          </a:p>
          <a:p>
            <a:r>
              <a:rPr lang="en-GB" b="1" dirty="0"/>
              <a:t>Electronic Meeting, 19 – 27 May 2021</a:t>
            </a:r>
          </a:p>
          <a:p>
            <a:r>
              <a:rPr lang="en-US" b="1" dirty="0"/>
              <a:t>Agenda Item:	8</a:t>
            </a:r>
            <a:r>
              <a:rPr lang="en-GB" b="1" dirty="0"/>
              <a:t>.34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668000" y="220499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R4-211xxxx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579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support of PC2 for n39, the A-MPR for n39 NS_50 needs to be updated. </a:t>
            </a:r>
          </a:p>
          <a:p>
            <a:r>
              <a:rPr lang="en-GB" dirty="0"/>
              <a:t>For CBW &lt;= 20MHz, additional power back-off may also be needed for protecting the same frequency ranges as in NS_50.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References:</a:t>
            </a:r>
          </a:p>
          <a:p>
            <a:pPr marL="971550" lvl="1" indent="-514350">
              <a:buAutoNum type="arabicPeriod"/>
            </a:pPr>
            <a:r>
              <a:rPr lang="en-GB" dirty="0"/>
              <a:t>R4-2109259, PC2 A-MPR for NS_50 on n39, Nokia, Nokia Shanghai Bell</a:t>
            </a:r>
          </a:p>
          <a:p>
            <a:pPr marL="971550" lvl="1" indent="-514350">
              <a:buAutoNum type="arabicPeriod"/>
            </a:pPr>
            <a:r>
              <a:rPr lang="en-GB" dirty="0"/>
              <a:t>R4-2111014, Considerations for PC2 n39 and A-MPR results, Apple</a:t>
            </a:r>
          </a:p>
          <a:p>
            <a:pPr marL="971550" lvl="1" indent="-514350">
              <a:buAutoNum type="arabicPeriod"/>
            </a:pPr>
            <a:r>
              <a:rPr lang="en-GB" dirty="0"/>
              <a:t>R4-211xxxx, AMPR for n39 NS_50 PC2, Huawei, </a:t>
            </a:r>
            <a:r>
              <a:rPr lang="en-GB" dirty="0" err="1"/>
              <a:t>Hisilicon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4325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649"/>
            <a:ext cx="10515600" cy="781488"/>
          </a:xfrm>
        </p:spPr>
        <p:txBody>
          <a:bodyPr/>
          <a:lstStyle/>
          <a:p>
            <a:r>
              <a:rPr lang="en-GB" dirty="0"/>
              <a:t>Way Forward for CBW &gt; 20MHz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125"/>
            <a:ext cx="4791075" cy="57559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A-MPR regions and values in the tables on the right are the merged results based on the contributions submitted to this meeting.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Companies are encouraged to perform further check and RAN4 is expected to decide the A-MPR in the next meeting.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3885845"/>
              </p:ext>
            </p:extLst>
          </p:nvPr>
        </p:nvGraphicFramePr>
        <p:xfrm>
          <a:off x="5876410" y="759125"/>
          <a:ext cx="5477390" cy="3622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30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24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42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7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6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Channel Bandwidth (MHz)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RB</a:t>
                      </a:r>
                      <a:r>
                        <a:rPr lang="en-GB" sz="900" baseline="-25000">
                          <a:effectLst/>
                        </a:rPr>
                        <a:t>start</a:t>
                      </a:r>
                      <a:r>
                        <a:rPr lang="en-GB" sz="900">
                          <a:effectLst/>
                        </a:rPr>
                        <a:t>*12*SCS (MHz)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L</a:t>
                      </a:r>
                      <a:r>
                        <a:rPr lang="en-GB" sz="900" baseline="-25000" dirty="0">
                          <a:effectLst/>
                        </a:rPr>
                        <a:t>CRB</a:t>
                      </a:r>
                      <a:r>
                        <a:rPr lang="en-GB" sz="900" dirty="0">
                          <a:effectLst/>
                        </a:rPr>
                        <a:t>*12*SCS (MHz)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A-MPR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643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25 MHz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L</a:t>
                      </a:r>
                      <a:r>
                        <a:rPr lang="en-GB" sz="900" baseline="-25000" dirty="0">
                          <a:effectLst/>
                        </a:rPr>
                        <a:t>CRB</a:t>
                      </a:r>
                      <a:r>
                        <a:rPr lang="en-GB" sz="900" dirty="0">
                          <a:effectLst/>
                        </a:rPr>
                        <a:t>*12*SCS – 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A7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6.3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1.44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A8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8.28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&gt; max (21.6 – </a:t>
                      </a:r>
                      <a:r>
                        <a:rPr lang="en-GB" sz="900" dirty="0" err="1">
                          <a:effectLst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</a:rPr>
                        <a:t>start</a:t>
                      </a:r>
                      <a:r>
                        <a:rPr lang="en-GB" sz="900" dirty="0">
                          <a:effectLst/>
                        </a:rPr>
                        <a:t>*12*SCS, 0)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&lt;</a:t>
                      </a:r>
                      <a:r>
                        <a:rPr lang="en-GB" sz="900" dirty="0" err="1">
                          <a:effectLst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</a:rPr>
                        <a:t>start</a:t>
                      </a:r>
                      <a:r>
                        <a:rPr lang="en-GB" sz="900" dirty="0">
                          <a:effectLst/>
                        </a:rPr>
                        <a:t>*12*SCS+5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A4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</a:rPr>
                        <a:t>&gt;1.8, </a:t>
                      </a:r>
                      <a:r>
                        <a:rPr lang="en-GB" sz="900" dirty="0">
                          <a:effectLst/>
                        </a:rPr>
                        <a:t>≤6.12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&gt; 1.44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900" baseline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</a:rPr>
                        <a:t>≤ 3.6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A9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L</a:t>
                      </a:r>
                      <a:r>
                        <a:rPr lang="en-GB" sz="900" baseline="-25000" dirty="0">
                          <a:effectLst/>
                        </a:rPr>
                        <a:t>CRB</a:t>
                      </a:r>
                      <a:r>
                        <a:rPr lang="en-GB" sz="900" dirty="0">
                          <a:effectLst/>
                        </a:rPr>
                        <a:t> *12*SCS – 5, ≤ 5.04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1.44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A6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0643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30 MHz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L</a:t>
                      </a:r>
                      <a:r>
                        <a:rPr lang="en-GB" sz="900" baseline="-25000" dirty="0">
                          <a:effectLst/>
                        </a:rPr>
                        <a:t>CRB</a:t>
                      </a:r>
                      <a:r>
                        <a:rPr lang="en-GB" sz="900" dirty="0">
                          <a:effectLst/>
                        </a:rPr>
                        <a:t>*12*SCS – 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900" dirty="0">
                          <a:effectLst/>
                        </a:rPr>
                        <a:t>&gt;5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A7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7.56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1.44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A8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aseline="0" dirty="0">
                          <a:effectLst/>
                        </a:rPr>
                        <a:t> &gt;1.8, </a:t>
                      </a:r>
                      <a:r>
                        <a:rPr lang="en-GB" sz="900" dirty="0">
                          <a:effectLst/>
                        </a:rPr>
                        <a:t>≤7.56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&gt; 1.44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900" baseline="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</a:rPr>
                        <a:t>≤ 3.6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A9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 ≤ 1.8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&gt;1.44, &lt;</a:t>
                      </a:r>
                      <a:r>
                        <a:rPr lang="en-GB" sz="900" dirty="0" err="1">
                          <a:effectLst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</a:rPr>
                        <a:t>start</a:t>
                      </a:r>
                      <a:r>
                        <a:rPr lang="en-GB" sz="900" dirty="0">
                          <a:effectLst/>
                        </a:rPr>
                        <a:t>*12*SCS+5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A6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10.8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&gt; max (26.64 – </a:t>
                      </a:r>
                      <a:r>
                        <a:rPr lang="en-GB" sz="900" dirty="0" err="1">
                          <a:effectLst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</a:rPr>
                        <a:t>start</a:t>
                      </a:r>
                      <a:r>
                        <a:rPr lang="en-GB" sz="900" dirty="0">
                          <a:effectLst/>
                        </a:rPr>
                        <a:t>*12*SCS, 0)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&lt;</a:t>
                      </a:r>
                      <a:r>
                        <a:rPr lang="en-GB" sz="900" dirty="0" err="1">
                          <a:effectLst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</a:rPr>
                        <a:t>start</a:t>
                      </a:r>
                      <a:r>
                        <a:rPr lang="en-GB" sz="900" dirty="0">
                          <a:effectLst/>
                        </a:rPr>
                        <a:t>*12*SCS+5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A4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0643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40 MHz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4.32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&gt; 0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A1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4.32, ≤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12.96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≤ 10.8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A3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4.32, ≤ 18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&gt; 10.8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A2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18, ≤ 31.68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&gt; max (31.68 – </a:t>
                      </a:r>
                      <a:r>
                        <a:rPr lang="en-GB" sz="900" dirty="0" err="1">
                          <a:effectLst/>
                        </a:rPr>
                        <a:t>RB</a:t>
                      </a:r>
                      <a:r>
                        <a:rPr lang="en-GB" sz="900" baseline="-25000" dirty="0" err="1">
                          <a:effectLst/>
                        </a:rPr>
                        <a:t>start</a:t>
                      </a:r>
                      <a:r>
                        <a:rPr lang="en-GB" sz="900" dirty="0">
                          <a:effectLst/>
                        </a:rPr>
                        <a:t>*12*SCS, 0)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A6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064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&gt; 31.68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&gt; 0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</a:rPr>
                        <a:t>A1</a:t>
                      </a: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0643">
                <a:tc gridSpan="4">
                  <a:txBody>
                    <a:bodyPr/>
                    <a:lstStyle/>
                    <a:p>
                      <a:pPr marL="540385" indent="-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NOTE 1:	The A-MPR values are specified in Table 6.2.3.19-2.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893131"/>
              </p:ext>
            </p:extLst>
          </p:nvPr>
        </p:nvGraphicFramePr>
        <p:xfrm>
          <a:off x="5876410" y="4414785"/>
          <a:ext cx="6234221" cy="2287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9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41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94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269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269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269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2693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307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5106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5106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8381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Modulation/Waveform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A1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A2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A3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A4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A6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A7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A8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A9 (dB)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381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Outer/Inner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Outer/Inner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Outer/Inner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Outer/Inner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Outer/Inner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Outer/Inner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Outer/Inner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Outer/Inner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DFT-s-OFDM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[11.5]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[8]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[4]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≤[4.5]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[11.5]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[8]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[4]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[11.5]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[8]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[4]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[3]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[11.5]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[8]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[4]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[11.5]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[8]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[9]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[4]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[4.0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[7]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[2]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[2]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[9]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[4]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[4.0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[7]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[9]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[4]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[7]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[12.5]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[9]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≤ [7]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236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 Forward for CBW &lt;= 20MHz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modify the ASE requirements signalled by NS_50 to include CBW &lt;= 20MHz</a:t>
            </a:r>
          </a:p>
          <a:p>
            <a:r>
              <a:rPr lang="en-GB" dirty="0"/>
              <a:t>FFS A-MPR regions/values for CBW &lt;= 20MHz</a:t>
            </a:r>
          </a:p>
        </p:txBody>
      </p:sp>
    </p:spTree>
    <p:extLst>
      <p:ext uri="{BB962C8B-B14F-4D97-AF65-F5344CB8AC3E}">
        <p14:creationId xmlns:p14="http://schemas.microsoft.com/office/powerpoint/2010/main" xmlns="" val="3251603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616</Words>
  <Application>Microsoft Office PowerPoint</Application>
  <PresentationFormat>自定义</PresentationFormat>
  <Paragraphs>180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WF on A-MPR for PC2 n39</vt:lpstr>
      <vt:lpstr>Background</vt:lpstr>
      <vt:lpstr>Way Forward for CBW &gt; 20MHz</vt:lpstr>
      <vt:lpstr>Way Forward for CBW &lt;= 20MHz 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RF requirements for R17 NB-IoT 16QAM</dc:title>
  <dc:creator>jinwang (A)</dc:creator>
  <cp:lastModifiedBy>cmcc</cp:lastModifiedBy>
  <cp:revision>55</cp:revision>
  <dcterms:created xsi:type="dcterms:W3CDTF">2021-04-15T09:17:18Z</dcterms:created>
  <dcterms:modified xsi:type="dcterms:W3CDTF">2021-05-25T08:55:46Z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1621764889</vt:lpwstr>
  </property>
</Properties>
</file>