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sldIdLst>
    <p:sldId id="256" r:id="rId2"/>
    <p:sldId id="263" r:id="rId3"/>
    <p:sldId id="265" r:id="rId4"/>
    <p:sldId id="264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D9197520-E942-409D-82B8-2A11AF90A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C1A94A16-34E3-4905-AE72-0DA787E07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30CDF29D-21C6-4F96-92A7-D264BE097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8F47475C-AC37-480B-B628-889EF0494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73E27CAF-88DC-4851-925C-5C2AFE9CC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36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E4D2B6B-AF8B-4E32-861E-EEE8B100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E4597966-7B9B-4A2F-BCB2-CEFF1A86D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0CC5B7B4-6B73-4E74-B05D-554C58E3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D20FFBA4-ED16-4301-A160-4E910A4A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9DD7BBD-3169-4265-AF45-6757BEDA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82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3E06FF6C-B070-4222-8E38-44B865148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EF1F5774-BE63-41B5-8E3E-29B3BD29B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B30D0B0D-50F7-4C1C-B94B-5E0482039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723F6FF7-C413-43B8-93AE-866230E6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7C55F147-BF9B-42E7-B4E1-0C9B1903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0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F983590-9A6D-4A77-9AC8-D9B8EFFBF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E8858C25-6AB8-4AAE-B747-B18EDFAB1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E841A1A-C017-4661-8790-196D0CF7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B713A952-76DD-48F3-9B17-34079960E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82A34B90-9C77-47CE-90E1-2D380D94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06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8B07A8F0-FF9D-4E4C-AAED-FB9302EE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14BCCAC6-96D7-4443-AE4F-95DF37AA6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9AA429F-70F7-4E95-8565-DBC8B439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7C644DD9-6DF2-4CE3-9AE8-06BC57616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D6C97E49-3F4F-407B-9666-C0DC0EA4E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56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1E92407-2A44-4ECC-9A09-CFB6861C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ADAEAD94-0F3C-40A7-84CC-37EA69657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10280E61-A7E7-41D3-95AC-0629175BD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50FBA2C9-FF0D-4E89-9C74-70DDC599A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2BB12BE8-54EA-424F-81E0-22E487CD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6A9A6CAE-796F-48C6-82D9-32E75931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84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39D8FCA-BAD2-4E41-84D1-ED6F2E413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F1C911AE-8A98-483D-933F-FF385C7A1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FAC34C01-21EA-4BE9-83A0-AB76E5638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BC612AF8-701C-4371-8293-CF0F8E0B8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8378A6D4-AD45-4479-954D-281D289FA5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77BF8FF6-0018-4990-B939-9A3497A7F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BDF82550-4105-4912-9F42-B4C29335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322415B9-DBE6-4C25-89D3-838257972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02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1B25A8B-2D84-44FD-BC57-A59411B16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188A9F51-3D2C-46EE-868D-3FC8A8B6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A52038FE-7BCD-4DB8-B4C2-B7CA5D5C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4A2B9195-D73D-4A3F-AB77-349694B0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21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BF7BE302-AE4C-4016-9D7C-9B2942C50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1367E6A1-6569-4208-9E79-70BF6BEE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FBE081EC-CC88-4426-8B6D-4D5F50782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91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4A917C2-71AD-4F41-8DDC-22C70302D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19AFB439-41DA-4F58-9A2D-493FC43E3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147CA3A1-6454-47DE-887A-4A8F558A7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7DFBEEE6-6D66-4765-9A29-536D98985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F0C63031-563F-4229-B535-F8F651346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BAE77334-1C6E-48B2-8D9A-4C06BFDF9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9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5539806-CF01-455C-8963-618C2BA33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00EE8FDC-BEE6-4FDA-B71F-DE6BDB11B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D8EB92D4-C803-4660-BB57-A067766A1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7491AAE8-0DF3-4450-9043-106585041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B01FD334-2E48-4A18-BA42-5D4F1F720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27DCC18F-2808-46BF-9F16-2E30DD041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90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F9E6ED64-60CA-482C-B3D3-822167E7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548F4DDF-0F2A-47A5-BE2E-ABD7C27AA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E3D33021-0BBC-4301-A3E5-260B94215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D1DE4-1554-428A-9732-43F3EA25A624}" type="datetimeFigureOut">
              <a:rPr kumimoji="1" lang="ja-JP" altLang="en-US" smtClean="0"/>
              <a:pPr/>
              <a:t>2021/5/21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CA607899-A6CE-4445-B505-CB88F8E9D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8DEB9F8-87CB-4715-9F59-2AE7285E9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91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FEBDBF9-3F0D-4EF2-98E8-98D09AB903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WF on PC2 n34 and n39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BE3FE237-F2E7-4AE6-8091-BE383EA363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>
                <a:latin typeface="Calibri" panose="020F0502020204030204" pitchFamily="34" charset="0"/>
                <a:cs typeface="Calibri" panose="020F0502020204030204" pitchFamily="34" charset="0"/>
              </a:rPr>
              <a:t>Moderator (</a:t>
            </a:r>
            <a:r>
              <a:rPr lang="en-US" altLang="ja-JP" sz="3200" dirty="0"/>
              <a:t>CMCC</a:t>
            </a:r>
            <a:r>
              <a:rPr kumimoji="1" lang="en-US" altLang="ja-JP" sz="3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kumimoji="1" lang="ja-JP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DFD2372-F3D5-4A79-80CE-2B028376EA52}"/>
              </a:ext>
            </a:extLst>
          </p:cNvPr>
          <p:cNvSpPr txBox="1"/>
          <p:nvPr/>
        </p:nvSpPr>
        <p:spPr>
          <a:xfrm>
            <a:off x="353082" y="596749"/>
            <a:ext cx="120935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CN" b="1" dirty="0" smtClean="0"/>
              <a:t>3GPP TSG-RAN WG4 Meeting # 99-e	                                                                   R4-210xxxxx</a:t>
            </a:r>
            <a:endParaRPr lang="zh-CN" altLang="zh-CN" dirty="0" smtClean="0"/>
          </a:p>
          <a:p>
            <a:r>
              <a:rPr lang="pt-BR" altLang="zh-CN" b="1" dirty="0" smtClean="0"/>
              <a:t>Electronic Meeting, May. 19-27, 2021</a:t>
            </a:r>
            <a:endParaRPr lang="zh-CN" altLang="zh-CN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3713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52D7A14-8124-49EA-9FC6-9664C7B08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424" y="481635"/>
            <a:ext cx="11321005" cy="5298553"/>
          </a:xfrm>
        </p:spPr>
        <p:txBody>
          <a:bodyPr>
            <a:noAutofit/>
          </a:bodyPr>
          <a:lstStyle/>
          <a:p>
            <a:r>
              <a:rPr lang="en-GB" altLang="zh-CN" b="1" u="sng" dirty="0" smtClean="0"/>
              <a:t>Issue 1-1-1: UE MOP and </a:t>
            </a:r>
            <a:r>
              <a:rPr lang="en-GB" altLang="zh-CN" b="1" u="sng" dirty="0" err="1" smtClean="0"/>
              <a:t>Tx</a:t>
            </a:r>
            <a:r>
              <a:rPr lang="en-GB" altLang="zh-CN" b="1" u="sng" dirty="0" smtClean="0"/>
              <a:t> power tolerance for n34/n39 of Power class 2</a:t>
            </a:r>
            <a:endParaRPr lang="zh-CN" altLang="zh-CN" dirty="0" smtClean="0"/>
          </a:p>
          <a:p>
            <a:pPr lvl="0"/>
            <a:r>
              <a:rPr lang="en-GB" altLang="zh-CN" dirty="0" smtClean="0"/>
              <a:t>Proposals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 Option1: </a:t>
            </a:r>
          </a:p>
          <a:p>
            <a:pPr lvl="2"/>
            <a:r>
              <a:rPr lang="en-GB" altLang="zh-CN" sz="2400" dirty="0" smtClean="0"/>
              <a:t>The MOP and Tolerance for single antenna port are to be specified as 26dBm ±2 dB for band n34/n39 of power class 2</a:t>
            </a:r>
          </a:p>
          <a:p>
            <a:pPr lvl="2"/>
            <a:r>
              <a:rPr lang="en-GB" altLang="zh-CN" sz="2400" dirty="0" smtClean="0"/>
              <a:t>The MOP and Tolerance for UL MIMO are to be specified as 26dBm +2/-3 dB for band n34/n39 of power class 2</a:t>
            </a:r>
            <a:endParaRPr lang="zh-CN" altLang="zh-CN" sz="2400" dirty="0" smtClean="0"/>
          </a:p>
          <a:p>
            <a:pPr lvl="1"/>
            <a:r>
              <a:rPr lang="en-GB" altLang="zh-CN" dirty="0" smtClean="0"/>
              <a:t> Option2: The power tolerance for PC2 for n34 is +2/-3dB. Regardless of single antenna port or UL MIMO case.                             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 Option3: PC2 n34/n39 MOP lower tolerance should be +2/-2 dB.</a:t>
            </a:r>
          </a:p>
          <a:p>
            <a:pPr lvl="0"/>
            <a:endParaRPr lang="zh-CN" altLang="zh-CN" sz="2400" dirty="0" smtClean="0"/>
          </a:p>
          <a:p>
            <a:pPr lvl="0"/>
            <a:r>
              <a:rPr lang="en-GB" altLang="zh-CN" dirty="0" smtClean="0"/>
              <a:t>WF:</a:t>
            </a:r>
          </a:p>
          <a:p>
            <a:pPr lvl="1"/>
            <a:r>
              <a:rPr lang="en-GB" altLang="zh-CN" sz="2800" dirty="0" smtClean="0"/>
              <a:t>TBA</a:t>
            </a:r>
            <a:endParaRPr lang="zh-CN" altLang="zh-CN" sz="2800" dirty="0" smtClean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606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2251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52D7A14-8124-49EA-9FC6-9664C7B08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073" y="580311"/>
            <a:ext cx="11762564" cy="4843623"/>
          </a:xfrm>
        </p:spPr>
        <p:txBody>
          <a:bodyPr>
            <a:noAutofit/>
          </a:bodyPr>
          <a:lstStyle/>
          <a:p>
            <a:r>
              <a:rPr lang="en-GB" altLang="zh-CN" b="1" u="sng" dirty="0" smtClean="0"/>
              <a:t>Issue 2-1-3: MPR</a:t>
            </a:r>
            <a:endParaRPr lang="zh-CN" altLang="zh-CN" dirty="0" smtClean="0"/>
          </a:p>
          <a:p>
            <a:pPr lvl="0"/>
            <a:r>
              <a:rPr lang="en-GB" altLang="zh-CN" dirty="0" smtClean="0"/>
              <a:t>Proposals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Option1: No changes to 1Tx PC2 MPR general requirements.</a:t>
            </a:r>
          </a:p>
          <a:p>
            <a:pPr lvl="1">
              <a:buNone/>
            </a:pPr>
            <a:r>
              <a:rPr lang="en-GB" altLang="zh-CN" dirty="0" smtClean="0"/>
              <a:t>    (The agreement captured in the WF R4-2105386 has been approved in RAN4#98-bis-e meeting)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Option2: To comply with emission limits, add a new note which allows 2dB power </a:t>
            </a:r>
            <a:r>
              <a:rPr lang="en-GB" altLang="zh-CN" dirty="0" err="1" smtClean="0"/>
              <a:t>backoff</a:t>
            </a:r>
            <a:r>
              <a:rPr lang="en-GB" altLang="zh-CN" dirty="0" smtClean="0"/>
              <a:t> for outer allocations and 1dB for inner allocations in case of </a:t>
            </a:r>
            <a:r>
              <a:rPr lang="en-GB" altLang="zh-CN" dirty="0" err="1" smtClean="0"/>
              <a:t>RBstart</a:t>
            </a:r>
            <a:r>
              <a:rPr lang="en-GB" altLang="zh-CN" dirty="0" smtClean="0"/>
              <a:t> &lt;= 4.32MHz and PC2, DFT-s-OFDM and CBW larger than 5MHz.       </a:t>
            </a:r>
            <a:endParaRPr lang="zh-CN" altLang="zh-CN" dirty="0" smtClean="0"/>
          </a:p>
          <a:p>
            <a:pPr lvl="0"/>
            <a:endParaRPr lang="en-GB" altLang="zh-CN" dirty="0" smtClean="0"/>
          </a:p>
          <a:p>
            <a:pPr lvl="0"/>
            <a:r>
              <a:rPr lang="en-GB" altLang="zh-CN" dirty="0" smtClean="0"/>
              <a:t>WF </a:t>
            </a:r>
          </a:p>
          <a:p>
            <a:pPr lvl="1"/>
            <a:r>
              <a:rPr lang="en-GB" altLang="zh-CN" dirty="0" smtClean="0"/>
              <a:t>TBA</a:t>
            </a:r>
            <a:endParaRPr lang="zh-CN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008661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52D7A14-8124-49EA-9FC6-9664C7B08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77906"/>
            <a:ext cx="12413129" cy="4843623"/>
          </a:xfrm>
        </p:spPr>
        <p:txBody>
          <a:bodyPr>
            <a:noAutofit/>
          </a:bodyPr>
          <a:lstStyle/>
          <a:p>
            <a:r>
              <a:rPr lang="en-GB" altLang="zh-CN" sz="2000" b="1" u="sng" dirty="0" smtClean="0"/>
              <a:t>Issue 2-1-2: A-MPR</a:t>
            </a:r>
            <a:endParaRPr lang="zh-CN" altLang="zh-CN" sz="2000" dirty="0" smtClean="0"/>
          </a:p>
          <a:p>
            <a:pPr lvl="0"/>
            <a:r>
              <a:rPr lang="en-GB" altLang="zh-CN" sz="1800" b="1" dirty="0" smtClean="0"/>
              <a:t> Option1: No changes to PC2 A-MPR requirements for n39.</a:t>
            </a:r>
            <a:endParaRPr lang="zh-CN" altLang="zh-CN" sz="1800" b="1" dirty="0" smtClean="0"/>
          </a:p>
          <a:p>
            <a:r>
              <a:rPr lang="en-GB" altLang="zh-CN" sz="1800" b="1" dirty="0" smtClean="0"/>
              <a:t> Option2: Re-use NS_50 PC3 A-MPR regions for PC2 A-MPR. For 40 MHz CIM3 A-MPR use values defined in A1 column of the PC3 A-MPR.</a:t>
            </a:r>
          </a:p>
          <a:p>
            <a:pPr lvl="1">
              <a:buNone/>
            </a:pPr>
            <a:endParaRPr lang="en-GB" altLang="zh-CN" sz="2000" dirty="0" smtClean="0"/>
          </a:p>
          <a:p>
            <a:pPr lvl="1">
              <a:buNone/>
            </a:pPr>
            <a:endParaRPr lang="en-GB" altLang="zh-CN" sz="2000" dirty="0" smtClean="0"/>
          </a:p>
          <a:p>
            <a:pPr lvl="1">
              <a:buNone/>
            </a:pPr>
            <a:endParaRPr lang="en-GB" altLang="zh-CN" sz="2000" dirty="0" smtClean="0"/>
          </a:p>
          <a:p>
            <a:pPr lvl="1">
              <a:buNone/>
            </a:pPr>
            <a:endParaRPr lang="en-GB" altLang="zh-CN" sz="2000" dirty="0" smtClean="0"/>
          </a:p>
          <a:p>
            <a:pPr lvl="1">
              <a:buNone/>
            </a:pPr>
            <a:endParaRPr lang="en-GB" altLang="zh-CN" sz="2000" dirty="0" smtClean="0"/>
          </a:p>
          <a:p>
            <a:pPr lvl="1">
              <a:buNone/>
            </a:pPr>
            <a:endParaRPr lang="en-GB" altLang="zh-CN" sz="2000" dirty="0" smtClean="0"/>
          </a:p>
          <a:p>
            <a:pPr lvl="0"/>
            <a:endParaRPr lang="en-GB" dirty="0" smtClean="0"/>
          </a:p>
          <a:p>
            <a:pPr lvl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r>
              <a:rPr lang="en-GB" sz="2000" b="1" dirty="0" smtClean="0"/>
              <a:t>WF:</a:t>
            </a:r>
            <a:r>
              <a:rPr lang="en-US" altLang="ja-JP" sz="2000" b="1" dirty="0" smtClean="0"/>
              <a:t>TBA</a:t>
            </a:r>
            <a:endParaRPr lang="en-US" altLang="ja-JP" sz="2000" b="1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13952" y="1285460"/>
          <a:ext cx="5584825" cy="2054485"/>
        </p:xfrm>
        <a:graphic>
          <a:graphicData uri="http://schemas.openxmlformats.org/drawingml/2006/table">
            <a:tbl>
              <a:tblPr/>
              <a:tblGrid>
                <a:gridCol w="957471"/>
                <a:gridCol w="1315570"/>
                <a:gridCol w="1828592"/>
                <a:gridCol w="741596"/>
                <a:gridCol w="74159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/>
                          <a:ea typeface="等线"/>
                          <a:cs typeface="Times New Roman"/>
                        </a:rPr>
                        <a:t>Channel Bandwidth (MHz)</a:t>
                      </a:r>
                      <a:endParaRPr lang="zh-CN" sz="1000" dirty="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RB</a:t>
                      </a:r>
                      <a:r>
                        <a:rPr lang="en-GB" sz="900" b="1" baseline="-25000">
                          <a:latin typeface="Arial"/>
                          <a:ea typeface="等线"/>
                          <a:cs typeface="Times New Roman"/>
                        </a:rPr>
                        <a:t>start</a:t>
                      </a: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*12*SCS (MHz)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L</a:t>
                      </a:r>
                      <a:r>
                        <a:rPr lang="en-GB" sz="900" b="1" baseline="-25000">
                          <a:latin typeface="Arial"/>
                          <a:ea typeface="等线"/>
                          <a:cs typeface="Times New Roman"/>
                        </a:rPr>
                        <a:t>CRB</a:t>
                      </a: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*12*SCS (MHz)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A-MPR,</a:t>
                      </a:r>
                      <a:b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</a:b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PC3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highlight>
                            <a:srgbClr val="FFFF00"/>
                          </a:highlight>
                          <a:latin typeface="Arial"/>
                          <a:ea typeface="等线"/>
                          <a:cs typeface="Times New Roman"/>
                        </a:rPr>
                        <a:t>A-MPR,</a:t>
                      </a:r>
                      <a:br>
                        <a:rPr lang="en-GB" sz="900" b="1">
                          <a:highlight>
                            <a:srgbClr val="FFFF00"/>
                          </a:highlight>
                          <a:latin typeface="Arial"/>
                          <a:ea typeface="等线"/>
                          <a:cs typeface="Times New Roman"/>
                        </a:rPr>
                      </a:br>
                      <a:r>
                        <a:rPr lang="en-GB" sz="900" b="1">
                          <a:highlight>
                            <a:srgbClr val="FFFF00"/>
                          </a:highlight>
                          <a:latin typeface="Arial"/>
                          <a:ea typeface="等线"/>
                          <a:cs typeface="Times New Roman"/>
                        </a:rPr>
                        <a:t>PC2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25 MHz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L</a:t>
                      </a:r>
                      <a:r>
                        <a:rPr lang="en-GB" sz="900" baseline="-25000">
                          <a:latin typeface="Arial"/>
                          <a:ea typeface="等线"/>
                          <a:cs typeface="Times New Roman"/>
                        </a:rPr>
                        <a:t>CRB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*12*SCS - 5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&gt; 5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A7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highlight>
                            <a:srgbClr val="FFFF00"/>
                          </a:highlight>
                          <a:latin typeface="Arial"/>
                          <a:ea typeface="等线"/>
                          <a:cs typeface="Times New Roman"/>
                        </a:rPr>
                        <a:t>A7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20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1.44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A8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highlight>
                          <a:srgbClr val="FFFF00"/>
                        </a:highlight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30 MHz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L</a:t>
                      </a:r>
                      <a:r>
                        <a:rPr lang="en-GB" sz="900" baseline="-25000">
                          <a:latin typeface="Arial"/>
                          <a:ea typeface="等线"/>
                          <a:cs typeface="Times New Roman"/>
                        </a:rPr>
                        <a:t>CRB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*12*SCS - 5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&gt; 5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A7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highlight>
                            <a:srgbClr val="FFFF00"/>
                          </a:highlight>
                          <a:latin typeface="Arial"/>
                          <a:ea typeface="等线"/>
                          <a:cs typeface="Times New Roman"/>
                        </a:rPr>
                        <a:t>A7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25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1.44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A8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highlight>
                            <a:srgbClr val="FFFF00"/>
                          </a:highlight>
                          <a:latin typeface="Arial"/>
                          <a:ea typeface="等线"/>
                          <a:cs typeface="Times New Roman"/>
                        </a:rPr>
                        <a:t>A8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3.6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A9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highlight>
                          <a:srgbClr val="FFFF00"/>
                        </a:highlight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40 MHz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≤ 4.32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&gt; 0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A1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highlight>
                            <a:srgbClr val="FFFF00"/>
                          </a:highlight>
                          <a:latin typeface="Arial"/>
                          <a:ea typeface="等线"/>
                          <a:cs typeface="Times New Roman"/>
                        </a:rPr>
                        <a:t>A1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&gt; 4.32, ≤ 10.44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10.8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A3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highlight>
                            <a:srgbClr val="FFFF00"/>
                          </a:highlight>
                          <a:latin typeface="Arial"/>
                          <a:ea typeface="等线"/>
                          <a:cs typeface="Times New Roman"/>
                        </a:rPr>
                        <a:t>A3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&gt; 4.32, ≤ 18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&gt; 10.8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A2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highlight>
                            <a:srgbClr val="FFFF00"/>
                          </a:highlight>
                          <a:latin typeface="Arial"/>
                          <a:ea typeface="等线"/>
                          <a:cs typeface="Times New Roman"/>
                        </a:rPr>
                        <a:t>A2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&gt; 18, ≤ 31.68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&gt; max (31.68 – RB</a:t>
                      </a:r>
                      <a:r>
                        <a:rPr lang="en-GB" sz="900" baseline="-25000">
                          <a:latin typeface="Arial"/>
                          <a:ea typeface="等线"/>
                          <a:cs typeface="Times New Roman"/>
                        </a:rPr>
                        <a:t>start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*12*SCS, 0)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A6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highlight>
                            <a:srgbClr val="FFFF00"/>
                          </a:highlight>
                          <a:latin typeface="Arial"/>
                          <a:ea typeface="等线"/>
                          <a:cs typeface="Times New Roman"/>
                        </a:rPr>
                        <a:t>A6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&gt; 31.68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&gt; 0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A5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highlight>
                            <a:srgbClr val="FFFF00"/>
                          </a:highlight>
                          <a:latin typeface="Arial"/>
                          <a:ea typeface="等线"/>
                          <a:cs typeface="Times New Roman"/>
                        </a:rPr>
                        <a:t>A1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marL="540385" indent="-5403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/>
                          <a:ea typeface="Yu Mincho"/>
                          <a:cs typeface="Times New Roman"/>
                        </a:rPr>
                        <a:t>NOTE 1:	The A-MPR values are specified in Table 6.2.3.19-2.</a:t>
                      </a:r>
                      <a:endParaRPr lang="zh-CN" sz="1000" dirty="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1923" y="1028410"/>
            <a:ext cx="551541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1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等线" pitchFamily="2" charset="-122"/>
                <a:cs typeface="Times New Roman" pitchFamily="18" charset="0"/>
              </a:rPr>
              <a:t>Table 1. A-MPR regions for NS_50, together with A-MPR for PC3 and PC2 (PC2 highlighted in yellow)</a:t>
            </a:r>
            <a:endParaRPr kumimoji="0" lang="en-GB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908273" y="1269416"/>
          <a:ext cx="6033405" cy="2054483"/>
        </p:xfrm>
        <a:graphic>
          <a:graphicData uri="http://schemas.openxmlformats.org/drawingml/2006/table">
            <a:tbl>
              <a:tblPr/>
              <a:tblGrid>
                <a:gridCol w="686435"/>
                <a:gridCol w="626745"/>
                <a:gridCol w="705485"/>
                <a:gridCol w="705485"/>
                <a:gridCol w="705485"/>
                <a:gridCol w="705485"/>
                <a:gridCol w="705485"/>
                <a:gridCol w="709930"/>
                <a:gridCol w="482870"/>
              </a:tblGrid>
              <a:tr h="4445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/>
                          <a:ea typeface="等线"/>
                          <a:cs typeface="Times New Roman"/>
                        </a:rPr>
                        <a:t>Modulation/Waveform</a:t>
                      </a:r>
                      <a:endParaRPr lang="zh-CN" sz="900" b="1" dirty="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A1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A2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A3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A5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A6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A7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A8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DFT-s-OFDM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Pi/2 BPSK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11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7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3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2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4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2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QPSK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11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7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3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2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2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16 QAM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11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7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3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2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2.5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64 QAM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11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7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3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256 QAM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11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7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CP-OFDM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QPSK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12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8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4.5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3.5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6.5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16 QAM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12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8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4.5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3.5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6.5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64 QAM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12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8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4.5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6.5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256 QAM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12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8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6.5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8000590" y="969060"/>
            <a:ext cx="197522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GB" altLang="zh-CN" sz="1000" dirty="0" smtClean="0">
                <a:solidFill>
                  <a:srgbClr val="0070C0"/>
                </a:solidFill>
                <a:latin typeface="Times New Roman" pitchFamily="18" charset="0"/>
                <a:ea typeface="等线" pitchFamily="2" charset="-122"/>
                <a:cs typeface="Times New Roman" pitchFamily="18" charset="0"/>
              </a:rPr>
              <a:t>Table 2. A-MPR values for NS_50</a:t>
            </a:r>
            <a:endParaRPr kumimoji="0" lang="zh-CN" altLang="en-US" sz="1000" dirty="0" smtClean="0">
              <a:solidFill>
                <a:srgbClr val="0070C0"/>
              </a:solidFill>
              <a:latin typeface="Times New Roman" pitchFamily="18" charset="0"/>
              <a:ea typeface="等线" pitchFamily="2" charset="-122"/>
              <a:cs typeface="Times New Roman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74919" y="3913582"/>
          <a:ext cx="5670834" cy="2445010"/>
        </p:xfrm>
        <a:graphic>
          <a:graphicData uri="http://schemas.openxmlformats.org/drawingml/2006/table">
            <a:tbl>
              <a:tblPr/>
              <a:tblGrid>
                <a:gridCol w="1057834"/>
                <a:gridCol w="2267475"/>
                <a:gridCol w="1719721"/>
                <a:gridCol w="625804"/>
              </a:tblGrid>
              <a:tr h="3905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/>
                          <a:ea typeface="等线"/>
                          <a:cs typeface="Times New Roman"/>
                        </a:rPr>
                        <a:t>Channel Bandwidth (MHz)</a:t>
                      </a:r>
                      <a:endParaRPr lang="zh-CN" sz="900" b="1" dirty="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 err="1">
                          <a:latin typeface="Arial"/>
                          <a:ea typeface="等线"/>
                          <a:cs typeface="Times New Roman"/>
                        </a:rPr>
                        <a:t>RB</a:t>
                      </a:r>
                      <a:r>
                        <a:rPr lang="en-GB" sz="900" b="1" baseline="-25000" dirty="0" err="1">
                          <a:latin typeface="Arial"/>
                          <a:ea typeface="等线"/>
                          <a:cs typeface="Times New Roman"/>
                        </a:rPr>
                        <a:t>start</a:t>
                      </a:r>
                      <a:r>
                        <a:rPr lang="en-GB" sz="900" b="1" dirty="0">
                          <a:latin typeface="Arial"/>
                          <a:ea typeface="等线"/>
                          <a:cs typeface="Times New Roman"/>
                        </a:rPr>
                        <a:t>*12*SCS (MHz)</a:t>
                      </a:r>
                      <a:endParaRPr lang="zh-CN" sz="900" b="1" dirty="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L</a:t>
                      </a:r>
                      <a:r>
                        <a:rPr lang="en-GB" sz="900" b="1" baseline="-25000">
                          <a:latin typeface="Arial"/>
                          <a:ea typeface="等线"/>
                          <a:cs typeface="Times New Roman"/>
                        </a:rPr>
                        <a:t>CRB</a:t>
                      </a: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*12*SCS (MHz)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A-MPR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25 MHz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L</a:t>
                      </a:r>
                      <a:r>
                        <a:rPr lang="en-GB" sz="900" baseline="-25000">
                          <a:latin typeface="Arial"/>
                          <a:ea typeface="等线"/>
                          <a:cs typeface="Times New Roman"/>
                        </a:rPr>
                        <a:t>CRB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*12*SCS - 5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&gt;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A7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20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1.44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A8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Arial"/>
                        </a:rPr>
                        <a:t>≤ max(0, 6.48 - </a:t>
                      </a:r>
                      <a:r>
                        <a:rPr lang="en-GB" sz="9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Times New Roman"/>
                        </a:rPr>
                        <a:t>L</a:t>
                      </a:r>
                      <a:r>
                        <a:rPr lang="en-GB" sz="900" baseline="-250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Times New Roman"/>
                        </a:rPr>
                        <a:t>CRB</a:t>
                      </a:r>
                      <a:r>
                        <a:rPr lang="en-GB" sz="9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Times New Roman"/>
                        </a:rPr>
                        <a:t> *12*SCS</a:t>
                      </a:r>
                      <a:r>
                        <a:rPr lang="en-GB" sz="9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Arial"/>
                        </a:rPr>
                        <a:t>)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Arial"/>
                        </a:rPr>
                        <a:t>&gt; 1.44, ≤ 5.0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Times New Roman"/>
                        </a:rPr>
                        <a:t>A6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30 MHz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L</a:t>
                      </a:r>
                      <a:r>
                        <a:rPr lang="en-GB" sz="900" baseline="-25000">
                          <a:latin typeface="Arial"/>
                          <a:ea typeface="等线"/>
                          <a:cs typeface="Times New Roman"/>
                        </a:rPr>
                        <a:t>CRB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*12*SCS - 5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&gt;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A7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25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1.44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A8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3.6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A9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Arial"/>
                        </a:rPr>
                        <a:t>&gt; </a:t>
                      </a:r>
                      <a:r>
                        <a:rPr lang="en-GB" sz="9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Times New Roman"/>
                        </a:rPr>
                        <a:t>L</a:t>
                      </a:r>
                      <a:r>
                        <a:rPr lang="en-GB" sz="900" baseline="-250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Times New Roman"/>
                        </a:rPr>
                        <a:t>CRB</a:t>
                      </a:r>
                      <a:r>
                        <a:rPr lang="en-GB" sz="9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Times New Roman"/>
                        </a:rPr>
                        <a:t> *12*SCS – 5, </a:t>
                      </a:r>
                      <a:r>
                        <a:rPr lang="en-GB" sz="9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Arial"/>
                        </a:rPr>
                        <a:t>≤ 5.04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Arial"/>
                        </a:rPr>
                        <a:t>&gt; 3.6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Times New Roman"/>
                        </a:rPr>
                        <a:t>A6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40 MHz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≤ 4.32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&gt; 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A1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&gt; 4.32, ≤ </a:t>
                      </a:r>
                      <a:r>
                        <a:rPr lang="en-GB" sz="900" strike="sngStrike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Arial"/>
                        </a:rPr>
                        <a:t>10.44</a:t>
                      </a:r>
                      <a:r>
                        <a:rPr lang="en-GB" sz="9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Arial"/>
                        </a:rPr>
                        <a:t> 12.96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10.8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A3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&gt; 4.32, ≤ 18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&gt; 10.8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A2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&gt; 18, ≤ 31.68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&gt; max (31.68 – RB</a:t>
                      </a:r>
                      <a:r>
                        <a:rPr lang="en-GB" sz="900" baseline="-25000">
                          <a:latin typeface="Arial"/>
                          <a:ea typeface="等线"/>
                          <a:cs typeface="Times New Roman"/>
                        </a:rPr>
                        <a:t>start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*12*SCS, 0)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/>
                          <a:ea typeface="等线"/>
                          <a:cs typeface="Times New Roman"/>
                        </a:rPr>
                        <a:t>A6</a:t>
                      </a:r>
                      <a:endParaRPr lang="zh-CN" sz="900" dirty="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&gt; 31.68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&gt; 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80">
                <a:tc gridSpan="4">
                  <a:txBody>
                    <a:bodyPr/>
                    <a:lstStyle/>
                    <a:p>
                      <a:pPr marL="540385" indent="-5403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/>
                          <a:ea typeface="Yu Mincho"/>
                          <a:cs typeface="Times New Roman"/>
                        </a:rPr>
                        <a:t>NOTE 1:	The A-MPR values are specified in Table 6.2.3.19-2.</a:t>
                      </a:r>
                      <a:endParaRPr lang="zh-CN" sz="900" dirty="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0" y="3079898"/>
            <a:ext cx="125295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zh-CN" altLang="zh-CN" dirty="0" smtClean="0"/>
          </a:p>
          <a:p>
            <a:pPr>
              <a:buFont typeface="Arial" pitchFamily="34" charset="0"/>
              <a:buChar char="•"/>
            </a:pPr>
            <a:r>
              <a:rPr lang="zh-CN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GB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Option3: Use allocations regions found in Table 1 and A-MPR proposed in Table 2 for 25MHz, 30MHz and 40MHz CBW NS_50.</a:t>
            </a:r>
            <a:r>
              <a:rPr kumimoji="0" lang="en-GB" altLang="zh-CN" b="1" dirty="0" smtClean="0">
                <a:solidFill>
                  <a:srgbClr val="0070C0"/>
                </a:solidFill>
                <a:latin typeface="Times New Roman" pitchFamily="18" charset="0"/>
                <a:ea typeface="等线" pitchFamily="2" charset="-122"/>
                <a:cs typeface="Times New Roman" pitchFamily="18" charset="0"/>
              </a:rPr>
              <a:t>                       </a:t>
            </a:r>
            <a:r>
              <a:rPr kumimoji="0" lang="en-GB" altLang="zh-CN" sz="1000" b="1" dirty="0" smtClean="0">
                <a:solidFill>
                  <a:srgbClr val="0070C0"/>
                </a:solidFill>
                <a:latin typeface="Times New Roman" pitchFamily="18" charset="0"/>
                <a:ea typeface="等线" pitchFamily="2" charset="-122"/>
                <a:cs typeface="Times New Roman" pitchFamily="18" charset="0"/>
              </a:rPr>
              <a:t>                               T                                             Table1  PC2 A-MPR regions for NS_50</a:t>
            </a:r>
            <a:r>
              <a:rPr kumimoji="0" lang="en-GB" altLang="zh-CN" sz="1400" b="1" dirty="0" smtClean="0">
                <a:solidFill>
                  <a:srgbClr val="0070C0"/>
                </a:solidFill>
                <a:latin typeface="Times New Roman" pitchFamily="18" charset="0"/>
                <a:ea typeface="等线" pitchFamily="2" charset="-122"/>
                <a:cs typeface="Times New Roman" pitchFamily="18" charset="0"/>
              </a:rPr>
              <a:t>                                                                                                          </a:t>
            </a:r>
            <a:r>
              <a:rPr kumimoji="0" lang="en-GB" altLang="zh-CN" sz="1000" b="1" dirty="0" smtClean="0">
                <a:solidFill>
                  <a:srgbClr val="0070C0"/>
                </a:solidFill>
                <a:latin typeface="Times New Roman" pitchFamily="18" charset="0"/>
                <a:ea typeface="等线" pitchFamily="2" charset="-122"/>
                <a:cs typeface="Times New Roman" pitchFamily="18" charset="0"/>
              </a:rPr>
              <a:t>Table 2: PC2 A-MPR for NS_50</a:t>
            </a:r>
            <a:endParaRPr kumimoji="0" lang="en-GB" altLang="zh-CN" sz="1000" b="1" dirty="0" smtClean="0"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lvl="0">
              <a:buFont typeface="Arial" pitchFamily="34" charset="0"/>
              <a:buChar char="•"/>
            </a:pPr>
            <a:endParaRPr kumimoji="0" lang="en-GB" altLang="zh-CN" sz="1400" dirty="0" smtClean="0"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>
              <a:buFont typeface="Arial" pitchFamily="34" charset="0"/>
              <a:buChar char="•"/>
            </a:pPr>
            <a:endParaRPr lang="zh-CN" altLang="zh-CN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5960806" y="3973923"/>
          <a:ext cx="5878574" cy="2347979"/>
        </p:xfrm>
        <a:graphic>
          <a:graphicData uri="http://schemas.openxmlformats.org/drawingml/2006/table">
            <a:tbl>
              <a:tblPr/>
              <a:tblGrid>
                <a:gridCol w="675794"/>
                <a:gridCol w="616845"/>
                <a:gridCol w="694633"/>
                <a:gridCol w="694633"/>
                <a:gridCol w="694633"/>
                <a:gridCol w="694633"/>
                <a:gridCol w="694633"/>
                <a:gridCol w="698888"/>
                <a:gridCol w="413882"/>
              </a:tblGrid>
              <a:tr h="4381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/>
                          <a:ea typeface="等线"/>
                          <a:cs typeface="Times New Roman"/>
                        </a:rPr>
                        <a:t>Modulation/Waveform</a:t>
                      </a:r>
                      <a:endParaRPr lang="zh-CN" sz="900" b="1" dirty="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A1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A2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A3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A5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A6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A7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A8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DFT-s-OFDM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Pi/2 BPSK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11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11.5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7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8.0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3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4.0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7.5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2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2.5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</a:t>
                      </a:r>
                      <a:r>
                        <a:rPr lang="en-GB" sz="900" strike="sngStrike">
                          <a:latin typeface="Arial"/>
                          <a:ea typeface="等线"/>
                          <a:cs typeface="Times New Roman"/>
                        </a:rPr>
                        <a:t>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4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 dirty="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2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2.5</a:t>
                      </a:r>
                      <a:endParaRPr lang="zh-CN" sz="900" dirty="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QPSK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11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11.5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7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8.0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3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4.0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7.5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2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2.5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6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2 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2.5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16 QAM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11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11.5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7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8.0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3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4.0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7.5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2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2.5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6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2.5 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3.0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64 QAM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11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11.5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7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8.0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3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4.0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7.5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6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256 QAM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11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11.5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7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8.0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7.5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6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CP-OFDM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QPSK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12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12.5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8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9.0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4.5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5.5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7.5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3.5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4.5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6.5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7.5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16 QAM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12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12.5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8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9.0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4.5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5.5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7.5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3.5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4.5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6.5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7.5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64 QAM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12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12.5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8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9.0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4.5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5.5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7.5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6.5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7.5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256 QAM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12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12.5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8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9.0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7.5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6.5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7.5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355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4343</TotalTime>
  <Words>899</Words>
  <Application>Microsoft Office PowerPoint</Application>
  <PresentationFormat>宽屏</PresentationFormat>
  <Paragraphs>284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游ゴシック</vt:lpstr>
      <vt:lpstr>游ゴシック Light</vt:lpstr>
      <vt:lpstr>Yu Mincho</vt:lpstr>
      <vt:lpstr>等线</vt:lpstr>
      <vt:lpstr>宋体</vt:lpstr>
      <vt:lpstr>Arial</vt:lpstr>
      <vt:lpstr>Calibri</vt:lpstr>
      <vt:lpstr>Times New Roman</vt:lpstr>
      <vt:lpstr>Office テーマ</vt:lpstr>
      <vt:lpstr>WF on PC2 n34 and n39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[97e][127]FR2 FWA GTW (Nov. 4)</dc:title>
  <dc:creator>無線 規格</dc:creator>
  <cp:lastModifiedBy>Daixizeng</cp:lastModifiedBy>
  <cp:revision>90</cp:revision>
  <dcterms:created xsi:type="dcterms:W3CDTF">2020-11-04T06:34:52Z</dcterms:created>
  <dcterms:modified xsi:type="dcterms:W3CDTF">2021-05-21T02:04:52Z</dcterms:modified>
</cp:coreProperties>
</file>