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3"/>
  </p:notesMasterIdLst>
  <p:handoutMasterIdLst>
    <p:handoutMasterId r:id="rId14"/>
  </p:handoutMasterIdLst>
  <p:sldIdLst>
    <p:sldId id="341" r:id="rId5"/>
    <p:sldId id="363" r:id="rId6"/>
    <p:sldId id="370" r:id="rId7"/>
    <p:sldId id="368" r:id="rId8"/>
    <p:sldId id="366" r:id="rId9"/>
    <p:sldId id="364" r:id="rId10"/>
    <p:sldId id="369" r:id="rId11"/>
    <p:sldId id="365" r:id="rId12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13" autoAdjust="0"/>
    <p:restoredTop sz="90773" autoAdjust="0"/>
  </p:normalViewPr>
  <p:slideViewPr>
    <p:cSldViewPr snapToGrid="0">
      <p:cViewPr varScale="1">
        <p:scale>
          <a:sx n="116" d="100"/>
          <a:sy n="116" d="100"/>
        </p:scale>
        <p:origin x="48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xmlns="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xmlns="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xmlns="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xmlns="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xmlns="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7296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zh-CN" dirty="0" smtClean="0"/>
              <a:t>It is noted that 3GPP should not try to influence the regulation group.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zh-CN" dirty="0" smtClean="0"/>
              <a:t>Skyworks:</a:t>
            </a:r>
            <a:r>
              <a:rPr lang="en-GB" altLang="zh-CN" baseline="0" dirty="0" smtClean="0"/>
              <a:t> </a:t>
            </a:r>
            <a:r>
              <a:rPr lang="en-GB" altLang="zh-CN" dirty="0" smtClean="0"/>
              <a:t>For proponent of option 2, maybe they</a:t>
            </a:r>
            <a:r>
              <a:rPr lang="en-GB" altLang="zh-CN" baseline="0" dirty="0" smtClean="0"/>
              <a:t> mainly consider from BS side.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zh-CN" baseline="0" dirty="0" smtClean="0"/>
              <a:t>Huawei: it is not easy way to define the </a:t>
            </a:r>
            <a:r>
              <a:rPr lang="en-GB" altLang="zh-CN" baseline="0" dirty="0" err="1" smtClean="0"/>
              <a:t>subband</a:t>
            </a:r>
            <a:r>
              <a:rPr lang="en-GB" altLang="zh-CN" baseline="0" dirty="0" smtClean="0"/>
              <a:t> if n96 is reused.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zh-CN" baseline="0" dirty="0" smtClean="0"/>
              <a:t>BT: we see the big issue of the co-existence between 6</a:t>
            </a:r>
            <a:r>
              <a:rPr lang="en-US" altLang="zh-CN" baseline="0" dirty="0" smtClean="0"/>
              <a:t>GHz licensed and 6GHz unlicensed.</a:t>
            </a:r>
            <a:endParaRPr lang="en-GB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1004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Skyworks: for the second</a:t>
            </a:r>
            <a:r>
              <a:rPr lang="en-US" altLang="zh-CN" baseline="0" dirty="0" smtClean="0"/>
              <a:t> part, we disagree and n</a:t>
            </a:r>
            <a:r>
              <a:rPr lang="en-US" altLang="zh-CN" dirty="0" smtClean="0"/>
              <a:t>eed the technique</a:t>
            </a:r>
            <a:r>
              <a:rPr lang="en-US" altLang="zh-CN" baseline="0" dirty="0" smtClean="0"/>
              <a:t> analysis.</a:t>
            </a:r>
          </a:p>
          <a:p>
            <a:r>
              <a:rPr lang="en-US" altLang="zh-CN" baseline="0" dirty="0" smtClean="0"/>
              <a:t>Apple: even if there is new agreement in EC, we still need </a:t>
            </a:r>
            <a:r>
              <a:rPr lang="en-US" altLang="zh-CN" baseline="0" dirty="0" err="1" smtClean="0"/>
              <a:t>anslyss</a:t>
            </a:r>
            <a:r>
              <a:rPr lang="en-US" altLang="zh-CN" baseline="0" dirty="0" smtClean="0"/>
              <a:t> before deciding whether new band is needed.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2951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>
            <a:extLst>
              <a:ext uri="{FF2B5EF4-FFF2-40B4-BE49-F238E27FC236}">
                <a16:creationId xmlns:a16="http://schemas.microsoft.com/office/drawing/2014/main" xmlns="" id="{BB8994A5-D808-4BF9-9C30-40F75349FF4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581025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&lt;</a:t>
            </a:r>
            <a:r>
              <a:rPr lang="sv-SE" altLang="en-US" sz="1200" b="1" i="1" dirty="0">
                <a:latin typeface="Arial "/>
              </a:rPr>
              <a:t>meeting</a:t>
            </a:r>
            <a:r>
              <a:rPr lang="sv-SE" altLang="en-US" sz="1200" b="1" dirty="0">
                <a:latin typeface="Arial "/>
              </a:rPr>
              <a:t>&gt;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&lt;</a:t>
            </a:r>
            <a:r>
              <a:rPr lang="sv-SE" altLang="en-US" sz="1200" b="1" i="1" dirty="0">
                <a:latin typeface="Arial "/>
              </a:rPr>
              <a:t>location</a:t>
            </a:r>
            <a:r>
              <a:rPr lang="sv-SE" altLang="en-US" sz="1200" b="1" dirty="0">
                <a:latin typeface="Arial "/>
              </a:rPr>
              <a:t>&gt; – &lt;</a:t>
            </a:r>
            <a:r>
              <a:rPr lang="sv-SE" altLang="en-US" sz="1200" b="1" i="1" dirty="0">
                <a:latin typeface="Arial "/>
              </a:rPr>
              <a:t>month</a:t>
            </a:r>
            <a:r>
              <a:rPr lang="sv-SE" altLang="en-US" sz="1200" b="1" dirty="0">
                <a:latin typeface="Arial "/>
              </a:rPr>
              <a:t>&gt;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xmlns="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xmlns="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xmlns="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xmlns="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xmlns="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2020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xmlns="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xmlns="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xmlns="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6019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99-e	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Electronic Meeting – May 2021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xmlns="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R4-21xxxxx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xmlns="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126" y="2521010"/>
            <a:ext cx="10254953" cy="1302254"/>
          </a:xfrm>
        </p:spPr>
        <p:txBody>
          <a:bodyPr/>
          <a:lstStyle/>
          <a:p>
            <a:pPr eaLnBrk="1" hangingPunct="1"/>
            <a:r>
              <a:rPr lang="en-GB" altLang="en-US" dirty="0"/>
              <a:t>[99-e][111] NR_6GHz_unlic_EU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xmlns="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dirty="0"/>
              <a:t>Moderator: Nokia</a:t>
            </a:r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xmlns="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u="sng" dirty="0"/>
              <a:t>Issue 1-1: New band or reuse n96</a:t>
            </a:r>
            <a:endParaRPr lang="en-GB" sz="2800" dirty="0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xmlns="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 hangingPunct="1"/>
            <a:r>
              <a:rPr lang="en-GB" dirty="0"/>
              <a:t>Proposals</a:t>
            </a:r>
          </a:p>
          <a:p>
            <a:pPr lvl="1" fontAlgn="auto" hangingPunct="1"/>
            <a:r>
              <a:rPr lang="en-GB" b="1" dirty="0"/>
              <a:t>Option 1:</a:t>
            </a:r>
            <a:r>
              <a:rPr lang="en-GB" dirty="0"/>
              <a:t> Re-using already defined band </a:t>
            </a:r>
            <a:r>
              <a:rPr lang="en-GB" dirty="0" smtClean="0"/>
              <a:t>n96 (HPE, Nokia, Intel, Skyworks, </a:t>
            </a:r>
            <a:r>
              <a:rPr lang="en-GB" dirty="0" err="1" smtClean="0"/>
              <a:t>facebook</a:t>
            </a:r>
            <a:r>
              <a:rPr lang="en-GB" dirty="0" smtClean="0"/>
              <a:t>, Charter, Apple, Qualcomm</a:t>
            </a:r>
            <a:endParaRPr lang="en-GB" dirty="0"/>
          </a:p>
          <a:p>
            <a:pPr lvl="2"/>
            <a:r>
              <a:rPr lang="en-GB" dirty="0"/>
              <a:t>FFS if additional notes and/or clarifications are needed. Regional specific requirements to be included in relevant specifications.</a:t>
            </a:r>
          </a:p>
          <a:p>
            <a:pPr lvl="1" fontAlgn="auto" hangingPunct="1"/>
            <a:r>
              <a:rPr lang="en-GB" b="1" dirty="0"/>
              <a:t>Option 2:</a:t>
            </a:r>
            <a:r>
              <a:rPr lang="en-GB" dirty="0"/>
              <a:t> Defining a new band n[xx</a:t>
            </a:r>
            <a:r>
              <a:rPr lang="en-GB" dirty="0" smtClean="0"/>
              <a:t>] (Ericsson, ZTE, Huawei</a:t>
            </a:r>
            <a:endParaRPr lang="en-GB" dirty="0"/>
          </a:p>
          <a:p>
            <a:pPr lvl="2"/>
            <a:r>
              <a:rPr lang="en-GB" dirty="0"/>
              <a:t>On top of specific requirements provided by ECC, the new band shall reuse requirements already defined for n96, where possible</a:t>
            </a:r>
            <a:r>
              <a:rPr lang="en-GB" dirty="0" smtClean="0"/>
              <a:t>.</a:t>
            </a:r>
          </a:p>
          <a:p>
            <a:pPr lvl="2"/>
            <a:endParaRPr lang="en-GB" dirty="0"/>
          </a:p>
          <a:p>
            <a:pPr lvl="1"/>
            <a:r>
              <a:rPr lang="en-GB" dirty="0" smtClean="0"/>
              <a:t>Agreement: 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xmlns="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u="sng" dirty="0"/>
              <a:t>Issue 1-1: New band or reuse n96</a:t>
            </a:r>
            <a:endParaRPr lang="en-GB" sz="2800" dirty="0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xmlns="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 hangingPunct="1"/>
            <a:r>
              <a:rPr lang="en-GB" dirty="0"/>
              <a:t>Suggested WF from </a:t>
            </a:r>
            <a:r>
              <a:rPr lang="en-GB" dirty="0" smtClean="0"/>
              <a:t>BT (HPE, Facebook (can </a:t>
            </a:r>
            <a:r>
              <a:rPr lang="en-US" altLang="zh-CN" dirty="0" smtClean="0"/>
              <a:t>accept), </a:t>
            </a:r>
            <a:endParaRPr lang="en-GB" dirty="0"/>
          </a:p>
          <a:p>
            <a:pPr lvl="1"/>
            <a:r>
              <a:rPr lang="en-GB" dirty="0"/>
              <a:t>RAN4 waits for the EC assessment on 30th June.</a:t>
            </a:r>
          </a:p>
          <a:p>
            <a:pPr lvl="1"/>
            <a:r>
              <a:rPr lang="en-GB" dirty="0"/>
              <a:t>If the EC assessment decide 6GHz RLANs require additional receiver protection, then select option 2 (introduce a new NR-U band for Europe ); otherwise select option 1 (re-used NR band n96).</a:t>
            </a:r>
          </a:p>
        </p:txBody>
      </p:sp>
    </p:spTree>
    <p:extLst>
      <p:ext uri="{BB962C8B-B14F-4D97-AF65-F5344CB8AC3E}">
        <p14:creationId xmlns:p14="http://schemas.microsoft.com/office/powerpoint/2010/main" val="1899478416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xmlns="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u="sng" dirty="0"/>
              <a:t>Issue 1-5: Outdoor UEs connecting to the indoor LPI base stations:</a:t>
            </a:r>
            <a:endParaRPr lang="en-GB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xmlns="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400" dirty="0"/>
              <a:t>Proposals</a:t>
            </a:r>
          </a:p>
          <a:p>
            <a:pPr lvl="1"/>
            <a:r>
              <a:rPr lang="en-GB" sz="1800" b="1" dirty="0"/>
              <a:t>Option 1:</a:t>
            </a:r>
            <a:r>
              <a:rPr lang="en-GB" sz="1800" dirty="0"/>
              <a:t> No UE RF solution (from R4-2110983 - Qualcomm</a:t>
            </a:r>
            <a:r>
              <a:rPr lang="en-GB" sz="1800" dirty="0" smtClean="0"/>
              <a:t>). (Nokia,</a:t>
            </a:r>
            <a:endParaRPr lang="en-GB" sz="1800" dirty="0"/>
          </a:p>
          <a:p>
            <a:pPr lvl="1"/>
            <a:r>
              <a:rPr lang="en-GB" sz="1800" b="1" dirty="0"/>
              <a:t>Option 2:</a:t>
            </a:r>
            <a:r>
              <a:rPr lang="en-GB" sz="1800" dirty="0"/>
              <a:t> Permanently downgrade UEs to VLP (from R4-2110983 - Qualcomm).</a:t>
            </a:r>
          </a:p>
          <a:p>
            <a:pPr lvl="1"/>
            <a:r>
              <a:rPr lang="en-GB" sz="1800" b="1" dirty="0"/>
              <a:t>Option 3:</a:t>
            </a:r>
            <a:r>
              <a:rPr lang="en-GB" sz="1800" dirty="0"/>
              <a:t> RAN4 to consider this scenario for potential solutions (from R4-2109431 - Apple).</a:t>
            </a:r>
          </a:p>
          <a:p>
            <a:endParaRPr lang="en-US" alt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32591EC-A965-4FE6-96DE-9F9925118C9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318" y="3355607"/>
            <a:ext cx="5723290" cy="1856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675640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xmlns="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u="sng" dirty="0"/>
              <a:t>Issue 1-4: Whether existing regulatory requirements allow </a:t>
            </a:r>
            <a:br>
              <a:rPr lang="en-GB" sz="2800" b="1" u="sng" dirty="0"/>
            </a:br>
            <a:r>
              <a:rPr lang="en-GB" sz="2800" b="1" u="sng" dirty="0"/>
              <a:t>outdoor VLP APs/base stations:</a:t>
            </a:r>
            <a:endParaRPr lang="en-GB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xmlns="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Proposals</a:t>
            </a:r>
          </a:p>
          <a:p>
            <a:pPr lvl="1"/>
            <a:r>
              <a:rPr lang="en-GB" b="1" dirty="0"/>
              <a:t>Option 1:</a:t>
            </a:r>
            <a:r>
              <a:rPr lang="en-GB" dirty="0"/>
              <a:t> VLP outdoor APs/base stations deployment is subject to further checking of regulations.</a:t>
            </a:r>
          </a:p>
          <a:p>
            <a:pPr lvl="1"/>
            <a:r>
              <a:rPr lang="en-GB" b="1" dirty="0"/>
              <a:t>Option 2:</a:t>
            </a:r>
            <a:r>
              <a:rPr lang="en-GB" dirty="0"/>
              <a:t> VLP outdoor APs/base stations deployment are allowed by available regulations.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045175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xmlns="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u="sng" dirty="0"/>
              <a:t>Issue 1-3: Inclusion of VLP deployment to 3GPP specification:</a:t>
            </a:r>
            <a:endParaRPr lang="en-GB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xmlns="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 hangingPunct="1"/>
            <a:r>
              <a:rPr lang="en-GB" dirty="0"/>
              <a:t>Proposals</a:t>
            </a:r>
          </a:p>
          <a:p>
            <a:pPr lvl="1" fontAlgn="auto" hangingPunct="1"/>
            <a:r>
              <a:rPr lang="en-GB" b="1" dirty="0"/>
              <a:t>Option 1:</a:t>
            </a:r>
            <a:r>
              <a:rPr lang="en-GB" dirty="0"/>
              <a:t> VLP deployment is subject to further checking of regulations.</a:t>
            </a:r>
          </a:p>
          <a:p>
            <a:pPr lvl="1" fontAlgn="auto" hangingPunct="1"/>
            <a:r>
              <a:rPr lang="en-GB" b="1" dirty="0"/>
              <a:t>Option 2:</a:t>
            </a:r>
            <a:r>
              <a:rPr lang="en-GB" dirty="0"/>
              <a:t> VLP deployment can be included in specification given the available regulations</a:t>
            </a:r>
            <a:r>
              <a:rPr lang="en-GB" dirty="0" smtClean="0"/>
              <a:t>. (Nokia, Ericsson, Qualcomm)</a:t>
            </a:r>
          </a:p>
          <a:p>
            <a:pPr lvl="1" fontAlgn="auto" hangingPunct="1"/>
            <a:endParaRPr lang="en-GB" dirty="0"/>
          </a:p>
          <a:p>
            <a:pPr fontAlgn="auto" hangingPunct="1"/>
            <a:r>
              <a:rPr lang="en-GB" dirty="0" smtClean="0">
                <a:solidFill>
                  <a:srgbClr val="00B050"/>
                </a:solidFill>
              </a:rPr>
              <a:t>Agreement: Go with Option 2</a:t>
            </a:r>
          </a:p>
          <a:p>
            <a:pPr lvl="1" fontAlgn="auto" hangingPunct="1"/>
            <a:r>
              <a:rPr lang="en-GB" dirty="0" smtClean="0">
                <a:solidFill>
                  <a:srgbClr val="00B050"/>
                </a:solidFill>
              </a:rPr>
              <a:t>Send LS to regulation to check if the BS is allowed. If there is problem, RAN4 will revisit the agreement.</a:t>
            </a:r>
            <a:endParaRPr lang="en-GB" dirty="0">
              <a:solidFill>
                <a:srgbClr val="00B050"/>
              </a:solidFill>
            </a:endParaRPr>
          </a:p>
          <a:p>
            <a:endParaRPr lang="en-US" altLang="en-US" dirty="0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xmlns="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u="sng" dirty="0"/>
              <a:t>Issue 2-1: MPR for LPI deployments</a:t>
            </a:r>
            <a:endParaRPr lang="en-GB" sz="2800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xmlns="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Proposals</a:t>
            </a:r>
          </a:p>
          <a:p>
            <a:pPr lvl="1" fontAlgn="auto" hangingPunct="1"/>
            <a:r>
              <a:rPr lang="en-GB" sz="1600" b="1" dirty="0"/>
              <a:t>Option 1:</a:t>
            </a:r>
            <a:r>
              <a:rPr lang="en-GB" sz="1600" dirty="0"/>
              <a:t> No changes for MPR as compared to the values captured in WF R4-2105383. </a:t>
            </a:r>
          </a:p>
          <a:p>
            <a:pPr lvl="1" fontAlgn="auto" hangingPunct="1"/>
            <a:r>
              <a:rPr lang="en-GB" sz="1600" b="1" dirty="0"/>
              <a:t>Option 2:</a:t>
            </a:r>
            <a:r>
              <a:rPr lang="en-GB" sz="1600" dirty="0"/>
              <a:t> Adopt the proposed values from R4-2109430</a:t>
            </a:r>
          </a:p>
          <a:p>
            <a:pPr lvl="1" fontAlgn="auto" hangingPunct="1"/>
            <a:r>
              <a:rPr lang="en-GB" sz="1600" b="1" dirty="0"/>
              <a:t>Option 3:</a:t>
            </a:r>
            <a:r>
              <a:rPr lang="en-GB" sz="1600" dirty="0"/>
              <a:t> Merge/compromise the values from R4-2105383 and R4-2109430 to a combined </a:t>
            </a:r>
            <a:r>
              <a:rPr lang="en-GB" sz="1600" dirty="0" smtClean="0"/>
              <a:t>proposal</a:t>
            </a:r>
          </a:p>
          <a:p>
            <a:pPr lvl="1" fontAlgn="auto" hangingPunct="1"/>
            <a:endParaRPr lang="en-GB" sz="1600" dirty="0"/>
          </a:p>
          <a:p>
            <a:pPr lvl="1" fontAlgn="auto" hangingPunct="1"/>
            <a:endParaRPr lang="en-GB" sz="1600" dirty="0" smtClean="0"/>
          </a:p>
          <a:p>
            <a:pPr lvl="1" fontAlgn="auto" hangingPunct="1"/>
            <a:endParaRPr lang="en-GB" sz="1600" dirty="0"/>
          </a:p>
          <a:p>
            <a:pPr lvl="1" fontAlgn="auto" hangingPunct="1"/>
            <a:endParaRPr lang="en-GB" sz="1600" dirty="0" smtClean="0"/>
          </a:p>
          <a:p>
            <a:pPr lvl="1" fontAlgn="auto" hangingPunct="1"/>
            <a:endParaRPr lang="en-GB" sz="1600" dirty="0"/>
          </a:p>
          <a:p>
            <a:pPr lvl="1" fontAlgn="auto" hangingPunct="1"/>
            <a:endParaRPr lang="en-GB" sz="1600" dirty="0" smtClean="0"/>
          </a:p>
          <a:p>
            <a:pPr lvl="1" fontAlgn="auto" hangingPunct="1"/>
            <a:endParaRPr lang="en-GB" sz="1600" dirty="0"/>
          </a:p>
          <a:p>
            <a:pPr lvl="1" fontAlgn="auto" hangingPunct="1"/>
            <a:endParaRPr lang="en-GB" sz="1600" dirty="0" smtClean="0"/>
          </a:p>
          <a:p>
            <a:pPr lvl="1" fontAlgn="auto" hangingPunct="1"/>
            <a:endParaRPr lang="en-GB" sz="1600" dirty="0"/>
          </a:p>
          <a:p>
            <a:pPr lvl="1" fontAlgn="auto" hangingPunct="1"/>
            <a:endParaRPr lang="en-GB" sz="1600" dirty="0" smtClean="0"/>
          </a:p>
          <a:p>
            <a:pPr lvl="1" fontAlgn="auto" hangingPunct="1"/>
            <a:r>
              <a:rPr lang="en-GB" sz="1600" dirty="0" smtClean="0">
                <a:solidFill>
                  <a:srgbClr val="00B050"/>
                </a:solidFill>
              </a:rPr>
              <a:t>Agreement: Option 3 </a:t>
            </a:r>
            <a:endParaRPr lang="en-GB" sz="16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alt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20D9F2AF-A7B1-4140-994F-4F26E1AE80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408251"/>
              </p:ext>
            </p:extLst>
          </p:nvPr>
        </p:nvGraphicFramePr>
        <p:xfrm>
          <a:off x="753682" y="3121576"/>
          <a:ext cx="9776388" cy="27911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25">
                  <a:extLst>
                    <a:ext uri="{9D8B030D-6E8A-4147-A177-3AD203B41FA5}">
                      <a16:colId xmlns:a16="http://schemas.microsoft.com/office/drawing/2014/main" xmlns="" val="1315897498"/>
                    </a:ext>
                  </a:extLst>
                </a:gridCol>
                <a:gridCol w="2509759">
                  <a:extLst>
                    <a:ext uri="{9D8B030D-6E8A-4147-A177-3AD203B41FA5}">
                      <a16:colId xmlns:a16="http://schemas.microsoft.com/office/drawing/2014/main" xmlns="" val="565624390"/>
                    </a:ext>
                  </a:extLst>
                </a:gridCol>
                <a:gridCol w="1094372">
                  <a:extLst>
                    <a:ext uri="{9D8B030D-6E8A-4147-A177-3AD203B41FA5}">
                      <a16:colId xmlns:a16="http://schemas.microsoft.com/office/drawing/2014/main" xmlns="" val="3293395099"/>
                    </a:ext>
                  </a:extLst>
                </a:gridCol>
                <a:gridCol w="1094372">
                  <a:extLst>
                    <a:ext uri="{9D8B030D-6E8A-4147-A177-3AD203B41FA5}">
                      <a16:colId xmlns:a16="http://schemas.microsoft.com/office/drawing/2014/main" xmlns="" val="942367616"/>
                    </a:ext>
                  </a:extLst>
                </a:gridCol>
                <a:gridCol w="1167330">
                  <a:extLst>
                    <a:ext uri="{9D8B030D-6E8A-4147-A177-3AD203B41FA5}">
                      <a16:colId xmlns:a16="http://schemas.microsoft.com/office/drawing/2014/main" xmlns="" val="2400266294"/>
                    </a:ext>
                  </a:extLst>
                </a:gridCol>
                <a:gridCol w="1167330">
                  <a:extLst>
                    <a:ext uri="{9D8B030D-6E8A-4147-A177-3AD203B41FA5}">
                      <a16:colId xmlns:a16="http://schemas.microsoft.com/office/drawing/2014/main" xmlns="" val="303108621"/>
                    </a:ext>
                  </a:extLst>
                </a:gridCol>
              </a:tblGrid>
              <a:tr h="187256"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Pre-coding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</a:rPr>
                        <a:t>Modulation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</a:rPr>
                        <a:t>RB Allocation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66899858"/>
                  </a:ext>
                </a:extLst>
              </a:tr>
              <a:tr h="187256">
                <a:tc>
                  <a:txBody>
                    <a:bodyPr/>
                    <a:lstStyle/>
                    <a:p>
                      <a:pPr algn="ctr"/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</a:rPr>
                        <a:t>Full</a:t>
                      </a:r>
                      <a:r>
                        <a:rPr lang="en-GB" sz="900" baseline="30000" dirty="0">
                          <a:effectLst/>
                        </a:rPr>
                        <a:t>2</a:t>
                      </a:r>
                      <a:r>
                        <a:rPr lang="en-GB" sz="900" dirty="0">
                          <a:effectLst/>
                        </a:rPr>
                        <a:t> (dB)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Partial</a:t>
                      </a:r>
                      <a:r>
                        <a:rPr lang="en-GB" sz="900" baseline="30000" dirty="0">
                          <a:effectLst/>
                        </a:rPr>
                        <a:t>3</a:t>
                      </a:r>
                      <a:r>
                        <a:rPr lang="en-GB" sz="900" dirty="0">
                          <a:effectLst/>
                        </a:rPr>
                        <a:t> (dB)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03380216"/>
                  </a:ext>
                </a:extLst>
              </a:tr>
              <a:tr h="187256"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highlight>
                            <a:srgbClr val="00FF00"/>
                          </a:highlight>
                        </a:rPr>
                        <a:t>WF R4-2105383</a:t>
                      </a:r>
                      <a:endParaRPr lang="en-GB" sz="900" b="1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highlight>
                            <a:srgbClr val="FFFF00"/>
                          </a:highlight>
                        </a:rPr>
                        <a:t>R4-2109430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highlight>
                            <a:srgbClr val="00FF00"/>
                          </a:highlight>
                        </a:rPr>
                        <a:t>WF R4-2105383</a:t>
                      </a:r>
                      <a:endParaRPr lang="en-GB" sz="900" b="1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highlight>
                            <a:srgbClr val="FFFF00"/>
                          </a:highlight>
                        </a:rPr>
                        <a:t>R4-2109430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58057425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DFT-s-ODFM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Pi/2 BPSK</a:t>
                      </a:r>
                      <a:r>
                        <a:rPr lang="en-GB" sz="900" baseline="30000">
                          <a:effectLst/>
                        </a:rPr>
                        <a:t>4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[1.5]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≤</a:t>
                      </a:r>
                      <a:r>
                        <a:rPr lang="en-GB" sz="900" b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1.5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[2.5]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≤</a:t>
                      </a:r>
                      <a:r>
                        <a:rPr lang="en-GB" sz="900" b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2.5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32936969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QPSK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[2.0]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2.0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[4.0]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3.5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4207774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16 QAM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[2.5]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2.5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[4.0]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4.0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5866430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64 QAM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[3.5]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3.5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[4.5]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4.5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279724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256 QAM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[5.0]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≤</a:t>
                      </a:r>
                      <a:r>
                        <a:rPr lang="en-GB" sz="900" b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5.0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[5.5]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≤</a:t>
                      </a:r>
                      <a:r>
                        <a:rPr lang="en-GB" sz="900" b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5.5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38994313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CP-OFDM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QPSK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[3.5]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3.5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[5.0]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4.5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62884065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16 QAM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[4.0]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4.0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[5.0]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4.5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00709796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64 QAM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[5.5]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5.5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[5.5]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5.5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07990124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256 QAM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[7.0]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≤</a:t>
                      </a: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7.0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[7.0]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≤</a:t>
                      </a: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7.0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30635125"/>
                  </a:ext>
                </a:extLst>
              </a:tr>
              <a:tr h="170664">
                <a:tc gridSpan="6">
                  <a:txBody>
                    <a:bodyPr/>
                    <a:lstStyle/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1: The A-MPR shall apply to all SCS in all active 20 MHz sub-bands contiguously allocated in the channel.  The MPR applies to interlaced allocations with uplink resource allocation type 2 as specified in TS 38.214 [10].</a:t>
                      </a:r>
                    </a:p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2: Full RB allocation A-MPR applies when all RB’s in a 20 MHz channel or all RB’s in all sub-bands for wideband operation are fully allocated and sub-bands are transmitted according to configuration A in Table 6.2F.2-2.</a:t>
                      </a:r>
                    </a:p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3: Partial RB allocation A-MPR applies when one or more RB’s in one or more sub-bands are not allocated or when the transmitted sub-bands for wideband operation are transmitted according to configuration B in Table 6.2F.2-2.</a:t>
                      </a:r>
                    </a:p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4: Applicable to Pi/2-BPSK modulation when IE powerBoostPi2BPSK is set to 0.</a:t>
                      </a:r>
                    </a:p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5: The A-MPR applies instead of MPR for 20 MHz channel </a:t>
                      </a:r>
                      <a:r>
                        <a:rPr lang="en-GB" sz="7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centered</a:t>
                      </a:r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at the nearest NR-ARFCN corresponding to 5955 MHz, 40 MHz channel at the nearest NR-ARFCN corresponding to 5965 MHz, 60 MHz channel at the nearest NR-ARFCN corresponding to 5975 MHz, and 80 MHz channel at the nearest NR-ARFCN corresponding to 5985 </a:t>
                      </a:r>
                      <a:r>
                        <a:rPr lang="en-GB" sz="7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MHz.</a:t>
                      </a:r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For all other channels, A-MPR is zero and MPR as specified in Table 6.2F.2-1 applies.</a:t>
                      </a:r>
                    </a:p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endParaRPr lang="en-GB" sz="1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6679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3819359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xmlns="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Summary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xmlns="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www.w3.org/XML/1998/namespace"/>
    <ds:schemaRef ds:uri="679a257e-872f-4c98-9e8a-0a9c104f72cd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terms/"/>
    <ds:schemaRef ds:uri="280d8efa-eff2-4910-88d2-79ca146720c4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5854</TotalTime>
  <Words>844</Words>
  <Application>Microsoft Office PowerPoint</Application>
  <PresentationFormat>宽屏</PresentationFormat>
  <Paragraphs>125</Paragraphs>
  <Slides>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 </vt:lpstr>
      <vt:lpstr>MS Mincho</vt:lpstr>
      <vt:lpstr>宋体</vt:lpstr>
      <vt:lpstr>Arial</vt:lpstr>
      <vt:lpstr>Calibri</vt:lpstr>
      <vt:lpstr>Calibri Light</vt:lpstr>
      <vt:lpstr>Times New Roman</vt:lpstr>
      <vt:lpstr>Office Theme</vt:lpstr>
      <vt:lpstr>[99-e][111] NR_6GHz_unlic_EU</vt:lpstr>
      <vt:lpstr>Issue 1-1: New band or reuse n96</vt:lpstr>
      <vt:lpstr>Issue 1-1: New band or reuse n96</vt:lpstr>
      <vt:lpstr>Issue 1-5: Outdoor UEs connecting to the indoor LPI base stations:</vt:lpstr>
      <vt:lpstr>Issue 1-4: Whether existing regulatory requirements allow  outdoor VLP APs/base stations:</vt:lpstr>
      <vt:lpstr>Issue 1-3: Inclusion of VLP deployment to 3GPP specification:</vt:lpstr>
      <vt:lpstr>Issue 2-1: MPR for LPI deployments</vt:lpstr>
      <vt:lpstr>Summary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Daixizeng</cp:lastModifiedBy>
  <cp:revision>631</cp:revision>
  <dcterms:created xsi:type="dcterms:W3CDTF">2010-02-05T13:52:04Z</dcterms:created>
  <dcterms:modified xsi:type="dcterms:W3CDTF">2021-05-20T06:09:16Z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(3)NKZ4ZOgBWKVynuVp/YEi25iFlmnQm0husrctoiBzMd97JFK/Lukj8okCtJGa03xhZHmRw7CW
ps1Isttb37Rcb0o7hZ3z1msXm0CLComPBvpNDf5BfxLYNODmkOO3NlQunq0G/IlZ/hq9/ScH
yzfjYFiFeO3THIG1VwBYXOG1uwB8o9UouUprEsgZsSpvafCOUdcVEPuCyxI62XpbYT5IzKWD
JNHMKRRuZSXiM2bAhT</vt:lpwstr>
  </property>
  <property fmtid="{D5CDD505-2E9C-101B-9397-08002B2CF9AE}" pid="4" name="_2015_ms_pID_7253431">
    <vt:lpwstr>kpKIlQc0HulS/h0IZWLDv+bxvDnZFz5Gpl5hSJzBG/mk6rk02n8dq2
MfZoeN2GnfxcY2HT3bqBDknRKjHAKDX1uyNfUyR/7tazFRo33fWEPM3l9X9rf40LAa8Q1amT
LzjUuLChnWjEJDih7+bmyBFy3v2URIkrGqZIhu54Tw93FfQPxHFJc5RmJuMHjUX07loz51+z
C5UzQKWqX8VTEBmjl4cZHz7sEJGs5Y/qGSIk</vt:lpwstr>
  </property>
  <property fmtid="{D5CDD505-2E9C-101B-9397-08002B2CF9AE}" pid="5" name="_2015_ms_pID_7253432">
    <vt:lpwstr>yw==</vt:lpwstr>
  </property>
</Properties>
</file>