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3">
  <p:sldMasterIdLst>
    <p:sldMasterId id="2147483648" r:id="rId1"/>
  </p:sldMasterIdLst>
  <p:sldIdLst>
    <p:sldId id="256" r:id="rId2"/>
    <p:sldId id="257" r:id="rId3"/>
    <p:sldId id="259" r:id="rId4"/>
    <p:sldId id="261" r:id="rId5"/>
    <p:sldId id="262"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009"/>
    <p:restoredTop sz="96327"/>
  </p:normalViewPr>
  <p:slideViewPr>
    <p:cSldViewPr snapToGrid="0" snapToObjects="1">
      <p:cViewPr varScale="1">
        <p:scale>
          <a:sx n="110" d="100"/>
          <a:sy n="110" d="100"/>
        </p:scale>
        <p:origin x="666" y="10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4717CE-2FB0-0D40-9530-494CB796902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B7CE858-AA31-C444-8538-D6656CEA269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DD54D5A-4528-BA4B-A39E-6D0564D4A4C7}"/>
              </a:ext>
            </a:extLst>
          </p:cNvPr>
          <p:cNvSpPr>
            <a:spLocks noGrp="1"/>
          </p:cNvSpPr>
          <p:nvPr>
            <p:ph type="dt" sz="half" idx="10"/>
          </p:nvPr>
        </p:nvSpPr>
        <p:spPr/>
        <p:txBody>
          <a:bodyPr/>
          <a:lstStyle/>
          <a:p>
            <a:fld id="{8BEFC661-E268-954F-8547-81BD7A388242}" type="datetimeFigureOut">
              <a:rPr lang="en-US" smtClean="0"/>
              <a:t>04/16/2021</a:t>
            </a:fld>
            <a:endParaRPr lang="en-US" dirty="0"/>
          </a:p>
        </p:txBody>
      </p:sp>
      <p:sp>
        <p:nvSpPr>
          <p:cNvPr id="5" name="Footer Placeholder 4">
            <a:extLst>
              <a:ext uri="{FF2B5EF4-FFF2-40B4-BE49-F238E27FC236}">
                <a16:creationId xmlns:a16="http://schemas.microsoft.com/office/drawing/2014/main" id="{F0808116-35E2-C14F-90C9-17D9249DF15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D747167-2410-CC44-A55B-2F97BB121A02}"/>
              </a:ext>
            </a:extLst>
          </p:cNvPr>
          <p:cNvSpPr>
            <a:spLocks noGrp="1"/>
          </p:cNvSpPr>
          <p:nvPr>
            <p:ph type="sldNum" sz="quarter" idx="12"/>
          </p:nvPr>
        </p:nvSpPr>
        <p:spPr/>
        <p:txBody>
          <a:bodyPr/>
          <a:lstStyle/>
          <a:p>
            <a:fld id="{5F7BA2CA-2377-E64F-852A-6799E93FEA3F}" type="slidenum">
              <a:rPr lang="en-US" smtClean="0"/>
              <a:t>‹#›</a:t>
            </a:fld>
            <a:endParaRPr lang="en-US" dirty="0"/>
          </a:p>
        </p:txBody>
      </p:sp>
    </p:spTree>
    <p:extLst>
      <p:ext uri="{BB962C8B-B14F-4D97-AF65-F5344CB8AC3E}">
        <p14:creationId xmlns:p14="http://schemas.microsoft.com/office/powerpoint/2010/main" val="29241378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30D838-39DA-4943-BE2D-2AF276AAF72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6CE69C9-7260-5C4F-BBC7-FDD2EC8B7AF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81A17B-1769-2C44-BD91-636DD8D920F2}"/>
              </a:ext>
            </a:extLst>
          </p:cNvPr>
          <p:cNvSpPr>
            <a:spLocks noGrp="1"/>
          </p:cNvSpPr>
          <p:nvPr>
            <p:ph type="dt" sz="half" idx="10"/>
          </p:nvPr>
        </p:nvSpPr>
        <p:spPr/>
        <p:txBody>
          <a:bodyPr/>
          <a:lstStyle/>
          <a:p>
            <a:fld id="{8BEFC661-E268-954F-8547-81BD7A388242}" type="datetimeFigureOut">
              <a:rPr lang="en-US" smtClean="0"/>
              <a:t>04/16/2021</a:t>
            </a:fld>
            <a:endParaRPr lang="en-US" dirty="0"/>
          </a:p>
        </p:txBody>
      </p:sp>
      <p:sp>
        <p:nvSpPr>
          <p:cNvPr id="5" name="Footer Placeholder 4">
            <a:extLst>
              <a:ext uri="{FF2B5EF4-FFF2-40B4-BE49-F238E27FC236}">
                <a16:creationId xmlns:a16="http://schemas.microsoft.com/office/drawing/2014/main" id="{6B3AED68-E38B-234D-A921-71B2937778A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6C5CB8C-0E21-D24C-A555-AB1401DABD18}"/>
              </a:ext>
            </a:extLst>
          </p:cNvPr>
          <p:cNvSpPr>
            <a:spLocks noGrp="1"/>
          </p:cNvSpPr>
          <p:nvPr>
            <p:ph type="sldNum" sz="quarter" idx="12"/>
          </p:nvPr>
        </p:nvSpPr>
        <p:spPr/>
        <p:txBody>
          <a:bodyPr/>
          <a:lstStyle/>
          <a:p>
            <a:fld id="{5F7BA2CA-2377-E64F-852A-6799E93FEA3F}" type="slidenum">
              <a:rPr lang="en-US" smtClean="0"/>
              <a:t>‹#›</a:t>
            </a:fld>
            <a:endParaRPr lang="en-US" dirty="0"/>
          </a:p>
        </p:txBody>
      </p:sp>
    </p:spTree>
    <p:extLst>
      <p:ext uri="{BB962C8B-B14F-4D97-AF65-F5344CB8AC3E}">
        <p14:creationId xmlns:p14="http://schemas.microsoft.com/office/powerpoint/2010/main" val="19509544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8AE638C-508A-2B49-A0DF-4275CEA609C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7F733A9-796E-D14D-AB88-0ED1B6B1ABE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FC2AB01-7FD9-794D-B6BF-A465EB59F5B8}"/>
              </a:ext>
            </a:extLst>
          </p:cNvPr>
          <p:cNvSpPr>
            <a:spLocks noGrp="1"/>
          </p:cNvSpPr>
          <p:nvPr>
            <p:ph type="dt" sz="half" idx="10"/>
          </p:nvPr>
        </p:nvSpPr>
        <p:spPr/>
        <p:txBody>
          <a:bodyPr/>
          <a:lstStyle/>
          <a:p>
            <a:fld id="{8BEFC661-E268-954F-8547-81BD7A388242}" type="datetimeFigureOut">
              <a:rPr lang="en-US" smtClean="0"/>
              <a:t>04/16/2021</a:t>
            </a:fld>
            <a:endParaRPr lang="en-US" dirty="0"/>
          </a:p>
        </p:txBody>
      </p:sp>
      <p:sp>
        <p:nvSpPr>
          <p:cNvPr id="5" name="Footer Placeholder 4">
            <a:extLst>
              <a:ext uri="{FF2B5EF4-FFF2-40B4-BE49-F238E27FC236}">
                <a16:creationId xmlns:a16="http://schemas.microsoft.com/office/drawing/2014/main" id="{8F0564D2-0D67-C74C-97E8-9948544E142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EA4A05A-291F-3941-BF0B-6B25C732910C}"/>
              </a:ext>
            </a:extLst>
          </p:cNvPr>
          <p:cNvSpPr>
            <a:spLocks noGrp="1"/>
          </p:cNvSpPr>
          <p:nvPr>
            <p:ph type="sldNum" sz="quarter" idx="12"/>
          </p:nvPr>
        </p:nvSpPr>
        <p:spPr/>
        <p:txBody>
          <a:bodyPr/>
          <a:lstStyle/>
          <a:p>
            <a:fld id="{5F7BA2CA-2377-E64F-852A-6799E93FEA3F}" type="slidenum">
              <a:rPr lang="en-US" smtClean="0"/>
              <a:t>‹#›</a:t>
            </a:fld>
            <a:endParaRPr lang="en-US" dirty="0"/>
          </a:p>
        </p:txBody>
      </p:sp>
    </p:spTree>
    <p:extLst>
      <p:ext uri="{BB962C8B-B14F-4D97-AF65-F5344CB8AC3E}">
        <p14:creationId xmlns:p14="http://schemas.microsoft.com/office/powerpoint/2010/main" val="3321081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3D8E14-56EF-2549-B112-F3585CE384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F9917A2-9B07-864A-B0E9-885C142366A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5820F42-93EF-B548-9360-CFEED54B5073}"/>
              </a:ext>
            </a:extLst>
          </p:cNvPr>
          <p:cNvSpPr>
            <a:spLocks noGrp="1"/>
          </p:cNvSpPr>
          <p:nvPr>
            <p:ph type="dt" sz="half" idx="10"/>
          </p:nvPr>
        </p:nvSpPr>
        <p:spPr/>
        <p:txBody>
          <a:bodyPr/>
          <a:lstStyle/>
          <a:p>
            <a:fld id="{8BEFC661-E268-954F-8547-81BD7A388242}" type="datetimeFigureOut">
              <a:rPr lang="en-US" smtClean="0"/>
              <a:t>04/16/2021</a:t>
            </a:fld>
            <a:endParaRPr lang="en-US" dirty="0"/>
          </a:p>
        </p:txBody>
      </p:sp>
      <p:sp>
        <p:nvSpPr>
          <p:cNvPr id="5" name="Footer Placeholder 4">
            <a:extLst>
              <a:ext uri="{FF2B5EF4-FFF2-40B4-BE49-F238E27FC236}">
                <a16:creationId xmlns:a16="http://schemas.microsoft.com/office/drawing/2014/main" id="{BDB81991-DD88-C245-9DD8-6EDB2664694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20C50C9-A7CB-1445-AEBB-0210EE1838A8}"/>
              </a:ext>
            </a:extLst>
          </p:cNvPr>
          <p:cNvSpPr>
            <a:spLocks noGrp="1"/>
          </p:cNvSpPr>
          <p:nvPr>
            <p:ph type="sldNum" sz="quarter" idx="12"/>
          </p:nvPr>
        </p:nvSpPr>
        <p:spPr/>
        <p:txBody>
          <a:bodyPr/>
          <a:lstStyle/>
          <a:p>
            <a:fld id="{5F7BA2CA-2377-E64F-852A-6799E93FEA3F}" type="slidenum">
              <a:rPr lang="en-US" smtClean="0"/>
              <a:t>‹#›</a:t>
            </a:fld>
            <a:endParaRPr lang="en-US" dirty="0"/>
          </a:p>
        </p:txBody>
      </p:sp>
    </p:spTree>
    <p:extLst>
      <p:ext uri="{BB962C8B-B14F-4D97-AF65-F5344CB8AC3E}">
        <p14:creationId xmlns:p14="http://schemas.microsoft.com/office/powerpoint/2010/main" val="30580688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B7C37-B239-CB49-8A00-F8152870B0F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5802122-78ED-FF4E-95D6-38D3166CB00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0C74904-1E71-B944-9B6D-A16306C3E991}"/>
              </a:ext>
            </a:extLst>
          </p:cNvPr>
          <p:cNvSpPr>
            <a:spLocks noGrp="1"/>
          </p:cNvSpPr>
          <p:nvPr>
            <p:ph type="dt" sz="half" idx="10"/>
          </p:nvPr>
        </p:nvSpPr>
        <p:spPr/>
        <p:txBody>
          <a:bodyPr/>
          <a:lstStyle/>
          <a:p>
            <a:fld id="{8BEFC661-E268-954F-8547-81BD7A388242}" type="datetimeFigureOut">
              <a:rPr lang="en-US" smtClean="0"/>
              <a:t>04/16/2021</a:t>
            </a:fld>
            <a:endParaRPr lang="en-US" dirty="0"/>
          </a:p>
        </p:txBody>
      </p:sp>
      <p:sp>
        <p:nvSpPr>
          <p:cNvPr id="5" name="Footer Placeholder 4">
            <a:extLst>
              <a:ext uri="{FF2B5EF4-FFF2-40B4-BE49-F238E27FC236}">
                <a16:creationId xmlns:a16="http://schemas.microsoft.com/office/drawing/2014/main" id="{F099C4BF-1FDE-AE4C-AD33-EB177F467ED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A2294D0-4498-3B41-8A56-277CCC337450}"/>
              </a:ext>
            </a:extLst>
          </p:cNvPr>
          <p:cNvSpPr>
            <a:spLocks noGrp="1"/>
          </p:cNvSpPr>
          <p:nvPr>
            <p:ph type="sldNum" sz="quarter" idx="12"/>
          </p:nvPr>
        </p:nvSpPr>
        <p:spPr/>
        <p:txBody>
          <a:bodyPr/>
          <a:lstStyle/>
          <a:p>
            <a:fld id="{5F7BA2CA-2377-E64F-852A-6799E93FEA3F}" type="slidenum">
              <a:rPr lang="en-US" smtClean="0"/>
              <a:t>‹#›</a:t>
            </a:fld>
            <a:endParaRPr lang="en-US" dirty="0"/>
          </a:p>
        </p:txBody>
      </p:sp>
    </p:spTree>
    <p:extLst>
      <p:ext uri="{BB962C8B-B14F-4D97-AF65-F5344CB8AC3E}">
        <p14:creationId xmlns:p14="http://schemas.microsoft.com/office/powerpoint/2010/main" val="437838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99A9E9-B77A-8D4B-B96B-2C8068C84FD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8E7BBD8-26A1-C14B-A106-8F296364662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B956FD9-6AF3-3D42-B6A3-1AFE012B105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CBE003B-E213-F046-9729-AE381D92BA50}"/>
              </a:ext>
            </a:extLst>
          </p:cNvPr>
          <p:cNvSpPr>
            <a:spLocks noGrp="1"/>
          </p:cNvSpPr>
          <p:nvPr>
            <p:ph type="dt" sz="half" idx="10"/>
          </p:nvPr>
        </p:nvSpPr>
        <p:spPr/>
        <p:txBody>
          <a:bodyPr/>
          <a:lstStyle/>
          <a:p>
            <a:fld id="{8BEFC661-E268-954F-8547-81BD7A388242}" type="datetimeFigureOut">
              <a:rPr lang="en-US" smtClean="0"/>
              <a:t>04/16/2021</a:t>
            </a:fld>
            <a:endParaRPr lang="en-US" dirty="0"/>
          </a:p>
        </p:txBody>
      </p:sp>
      <p:sp>
        <p:nvSpPr>
          <p:cNvPr id="6" name="Footer Placeholder 5">
            <a:extLst>
              <a:ext uri="{FF2B5EF4-FFF2-40B4-BE49-F238E27FC236}">
                <a16:creationId xmlns:a16="http://schemas.microsoft.com/office/drawing/2014/main" id="{0E87F082-1DF7-2640-AAD2-CDA41599FA3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42A8536-A6F4-CE44-9788-834138FB243D}"/>
              </a:ext>
            </a:extLst>
          </p:cNvPr>
          <p:cNvSpPr>
            <a:spLocks noGrp="1"/>
          </p:cNvSpPr>
          <p:nvPr>
            <p:ph type="sldNum" sz="quarter" idx="12"/>
          </p:nvPr>
        </p:nvSpPr>
        <p:spPr/>
        <p:txBody>
          <a:bodyPr/>
          <a:lstStyle/>
          <a:p>
            <a:fld id="{5F7BA2CA-2377-E64F-852A-6799E93FEA3F}" type="slidenum">
              <a:rPr lang="en-US" smtClean="0"/>
              <a:t>‹#›</a:t>
            </a:fld>
            <a:endParaRPr lang="en-US" dirty="0"/>
          </a:p>
        </p:txBody>
      </p:sp>
    </p:spTree>
    <p:extLst>
      <p:ext uri="{BB962C8B-B14F-4D97-AF65-F5344CB8AC3E}">
        <p14:creationId xmlns:p14="http://schemas.microsoft.com/office/powerpoint/2010/main" val="1093266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0E5986-C0EA-B94B-B8CD-9F82FF4C6E1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E0C2A63-A648-2E48-BD82-83BCD2FFB0F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7F44344-6918-B342-99B2-63601895DBB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C70D1A1-204B-8D4C-8B76-D23C2B39C41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7C789A7-B4B3-4647-A3A8-2C7087B4374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332D312-14D5-6F4D-B6BC-E183091C4BD5}"/>
              </a:ext>
            </a:extLst>
          </p:cNvPr>
          <p:cNvSpPr>
            <a:spLocks noGrp="1"/>
          </p:cNvSpPr>
          <p:nvPr>
            <p:ph type="dt" sz="half" idx="10"/>
          </p:nvPr>
        </p:nvSpPr>
        <p:spPr/>
        <p:txBody>
          <a:bodyPr/>
          <a:lstStyle/>
          <a:p>
            <a:fld id="{8BEFC661-E268-954F-8547-81BD7A388242}" type="datetimeFigureOut">
              <a:rPr lang="en-US" smtClean="0"/>
              <a:t>04/16/2021</a:t>
            </a:fld>
            <a:endParaRPr lang="en-US" dirty="0"/>
          </a:p>
        </p:txBody>
      </p:sp>
      <p:sp>
        <p:nvSpPr>
          <p:cNvPr id="8" name="Footer Placeholder 7">
            <a:extLst>
              <a:ext uri="{FF2B5EF4-FFF2-40B4-BE49-F238E27FC236}">
                <a16:creationId xmlns:a16="http://schemas.microsoft.com/office/drawing/2014/main" id="{9AB6D0C1-317A-6846-AEC5-9A7AF170020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D724953-863F-DB49-9595-44BB83EFF777}"/>
              </a:ext>
            </a:extLst>
          </p:cNvPr>
          <p:cNvSpPr>
            <a:spLocks noGrp="1"/>
          </p:cNvSpPr>
          <p:nvPr>
            <p:ph type="sldNum" sz="quarter" idx="12"/>
          </p:nvPr>
        </p:nvSpPr>
        <p:spPr/>
        <p:txBody>
          <a:bodyPr/>
          <a:lstStyle/>
          <a:p>
            <a:fld id="{5F7BA2CA-2377-E64F-852A-6799E93FEA3F}" type="slidenum">
              <a:rPr lang="en-US" smtClean="0"/>
              <a:t>‹#›</a:t>
            </a:fld>
            <a:endParaRPr lang="en-US" dirty="0"/>
          </a:p>
        </p:txBody>
      </p:sp>
    </p:spTree>
    <p:extLst>
      <p:ext uri="{BB962C8B-B14F-4D97-AF65-F5344CB8AC3E}">
        <p14:creationId xmlns:p14="http://schemas.microsoft.com/office/powerpoint/2010/main" val="111785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F0D0F6-42D0-6B4F-A61E-9EA293D0F41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B98BDD3-119D-8141-B5C9-C872A5A93131}"/>
              </a:ext>
            </a:extLst>
          </p:cNvPr>
          <p:cNvSpPr>
            <a:spLocks noGrp="1"/>
          </p:cNvSpPr>
          <p:nvPr>
            <p:ph type="dt" sz="half" idx="10"/>
          </p:nvPr>
        </p:nvSpPr>
        <p:spPr/>
        <p:txBody>
          <a:bodyPr/>
          <a:lstStyle/>
          <a:p>
            <a:fld id="{8BEFC661-E268-954F-8547-81BD7A388242}" type="datetimeFigureOut">
              <a:rPr lang="en-US" smtClean="0"/>
              <a:t>04/16/2021</a:t>
            </a:fld>
            <a:endParaRPr lang="en-US" dirty="0"/>
          </a:p>
        </p:txBody>
      </p:sp>
      <p:sp>
        <p:nvSpPr>
          <p:cNvPr id="4" name="Footer Placeholder 3">
            <a:extLst>
              <a:ext uri="{FF2B5EF4-FFF2-40B4-BE49-F238E27FC236}">
                <a16:creationId xmlns:a16="http://schemas.microsoft.com/office/drawing/2014/main" id="{A19ACB0A-0229-D947-B89D-37E462A8950D}"/>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99F1009F-C2D9-4343-B750-BB3E4217747E}"/>
              </a:ext>
            </a:extLst>
          </p:cNvPr>
          <p:cNvSpPr>
            <a:spLocks noGrp="1"/>
          </p:cNvSpPr>
          <p:nvPr>
            <p:ph type="sldNum" sz="quarter" idx="12"/>
          </p:nvPr>
        </p:nvSpPr>
        <p:spPr/>
        <p:txBody>
          <a:bodyPr/>
          <a:lstStyle/>
          <a:p>
            <a:fld id="{5F7BA2CA-2377-E64F-852A-6799E93FEA3F}" type="slidenum">
              <a:rPr lang="en-US" smtClean="0"/>
              <a:t>‹#›</a:t>
            </a:fld>
            <a:endParaRPr lang="en-US" dirty="0"/>
          </a:p>
        </p:txBody>
      </p:sp>
    </p:spTree>
    <p:extLst>
      <p:ext uri="{BB962C8B-B14F-4D97-AF65-F5344CB8AC3E}">
        <p14:creationId xmlns:p14="http://schemas.microsoft.com/office/powerpoint/2010/main" val="30532411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24D7467-3971-D247-B62A-08FECC1AC7C1}"/>
              </a:ext>
            </a:extLst>
          </p:cNvPr>
          <p:cNvSpPr>
            <a:spLocks noGrp="1"/>
          </p:cNvSpPr>
          <p:nvPr>
            <p:ph type="dt" sz="half" idx="10"/>
          </p:nvPr>
        </p:nvSpPr>
        <p:spPr/>
        <p:txBody>
          <a:bodyPr/>
          <a:lstStyle/>
          <a:p>
            <a:fld id="{8BEFC661-E268-954F-8547-81BD7A388242}" type="datetimeFigureOut">
              <a:rPr lang="en-US" smtClean="0"/>
              <a:t>04/16/2021</a:t>
            </a:fld>
            <a:endParaRPr lang="en-US" dirty="0"/>
          </a:p>
        </p:txBody>
      </p:sp>
      <p:sp>
        <p:nvSpPr>
          <p:cNvPr id="3" name="Footer Placeholder 2">
            <a:extLst>
              <a:ext uri="{FF2B5EF4-FFF2-40B4-BE49-F238E27FC236}">
                <a16:creationId xmlns:a16="http://schemas.microsoft.com/office/drawing/2014/main" id="{0DA206CD-F403-5944-8FAC-5DB7C98147E8}"/>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75FDA67-B162-284F-A49E-28101E73C503}"/>
              </a:ext>
            </a:extLst>
          </p:cNvPr>
          <p:cNvSpPr>
            <a:spLocks noGrp="1"/>
          </p:cNvSpPr>
          <p:nvPr>
            <p:ph type="sldNum" sz="quarter" idx="12"/>
          </p:nvPr>
        </p:nvSpPr>
        <p:spPr/>
        <p:txBody>
          <a:bodyPr/>
          <a:lstStyle/>
          <a:p>
            <a:fld id="{5F7BA2CA-2377-E64F-852A-6799E93FEA3F}" type="slidenum">
              <a:rPr lang="en-US" smtClean="0"/>
              <a:t>‹#›</a:t>
            </a:fld>
            <a:endParaRPr lang="en-US" dirty="0"/>
          </a:p>
        </p:txBody>
      </p:sp>
    </p:spTree>
    <p:extLst>
      <p:ext uri="{BB962C8B-B14F-4D97-AF65-F5344CB8AC3E}">
        <p14:creationId xmlns:p14="http://schemas.microsoft.com/office/powerpoint/2010/main" val="23306695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D0A3D2-52B4-3D4D-86B3-AF162D57759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51911C3-3B23-174A-A7C3-53AA6B8CB66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2694C84-78EF-CD40-9189-67ED64580D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49E6D95-E303-3147-8AA8-311CBD2DD319}"/>
              </a:ext>
            </a:extLst>
          </p:cNvPr>
          <p:cNvSpPr>
            <a:spLocks noGrp="1"/>
          </p:cNvSpPr>
          <p:nvPr>
            <p:ph type="dt" sz="half" idx="10"/>
          </p:nvPr>
        </p:nvSpPr>
        <p:spPr/>
        <p:txBody>
          <a:bodyPr/>
          <a:lstStyle/>
          <a:p>
            <a:fld id="{8BEFC661-E268-954F-8547-81BD7A388242}" type="datetimeFigureOut">
              <a:rPr lang="en-US" smtClean="0"/>
              <a:t>04/16/2021</a:t>
            </a:fld>
            <a:endParaRPr lang="en-US" dirty="0"/>
          </a:p>
        </p:txBody>
      </p:sp>
      <p:sp>
        <p:nvSpPr>
          <p:cNvPr id="6" name="Footer Placeholder 5">
            <a:extLst>
              <a:ext uri="{FF2B5EF4-FFF2-40B4-BE49-F238E27FC236}">
                <a16:creationId xmlns:a16="http://schemas.microsoft.com/office/drawing/2014/main" id="{DBDFC563-BE21-8C45-8EAA-AC2576927E4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2C6265F-692A-1049-BF81-D712908503E1}"/>
              </a:ext>
            </a:extLst>
          </p:cNvPr>
          <p:cNvSpPr>
            <a:spLocks noGrp="1"/>
          </p:cNvSpPr>
          <p:nvPr>
            <p:ph type="sldNum" sz="quarter" idx="12"/>
          </p:nvPr>
        </p:nvSpPr>
        <p:spPr/>
        <p:txBody>
          <a:bodyPr/>
          <a:lstStyle/>
          <a:p>
            <a:fld id="{5F7BA2CA-2377-E64F-852A-6799E93FEA3F}" type="slidenum">
              <a:rPr lang="en-US" smtClean="0"/>
              <a:t>‹#›</a:t>
            </a:fld>
            <a:endParaRPr lang="en-US" dirty="0"/>
          </a:p>
        </p:txBody>
      </p:sp>
    </p:spTree>
    <p:extLst>
      <p:ext uri="{BB962C8B-B14F-4D97-AF65-F5344CB8AC3E}">
        <p14:creationId xmlns:p14="http://schemas.microsoft.com/office/powerpoint/2010/main" val="10606766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24AFD3-B73C-0F4A-97FF-5A8D5EA913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4997B2C-2691-994F-BECC-63C1662560E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993A3244-13B4-B94F-8094-158DF6BC6D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2BAFA8F-439D-F044-A606-0929A3ACEB17}"/>
              </a:ext>
            </a:extLst>
          </p:cNvPr>
          <p:cNvSpPr>
            <a:spLocks noGrp="1"/>
          </p:cNvSpPr>
          <p:nvPr>
            <p:ph type="dt" sz="half" idx="10"/>
          </p:nvPr>
        </p:nvSpPr>
        <p:spPr/>
        <p:txBody>
          <a:bodyPr/>
          <a:lstStyle/>
          <a:p>
            <a:fld id="{8BEFC661-E268-954F-8547-81BD7A388242}" type="datetimeFigureOut">
              <a:rPr lang="en-US" smtClean="0"/>
              <a:t>04/16/2021</a:t>
            </a:fld>
            <a:endParaRPr lang="en-US" dirty="0"/>
          </a:p>
        </p:txBody>
      </p:sp>
      <p:sp>
        <p:nvSpPr>
          <p:cNvPr id="6" name="Footer Placeholder 5">
            <a:extLst>
              <a:ext uri="{FF2B5EF4-FFF2-40B4-BE49-F238E27FC236}">
                <a16:creationId xmlns:a16="http://schemas.microsoft.com/office/drawing/2014/main" id="{BAC6265D-4432-1048-B119-F0EA178C6ED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6E221DF-541B-C547-9C67-C949C0A26351}"/>
              </a:ext>
            </a:extLst>
          </p:cNvPr>
          <p:cNvSpPr>
            <a:spLocks noGrp="1"/>
          </p:cNvSpPr>
          <p:nvPr>
            <p:ph type="sldNum" sz="quarter" idx="12"/>
          </p:nvPr>
        </p:nvSpPr>
        <p:spPr/>
        <p:txBody>
          <a:bodyPr/>
          <a:lstStyle/>
          <a:p>
            <a:fld id="{5F7BA2CA-2377-E64F-852A-6799E93FEA3F}" type="slidenum">
              <a:rPr lang="en-US" smtClean="0"/>
              <a:t>‹#›</a:t>
            </a:fld>
            <a:endParaRPr lang="en-US" dirty="0"/>
          </a:p>
        </p:txBody>
      </p:sp>
    </p:spTree>
    <p:extLst>
      <p:ext uri="{BB962C8B-B14F-4D97-AF65-F5344CB8AC3E}">
        <p14:creationId xmlns:p14="http://schemas.microsoft.com/office/powerpoint/2010/main" val="22312549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70E444D-6BA3-AA44-A2DE-F09CD2C3DFA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A69D20A-68B4-5143-BA9D-E8CE464ECA8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CDF18A6-7752-8947-8076-6FE05AC1DB3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EFC661-E268-954F-8547-81BD7A388242}" type="datetimeFigureOut">
              <a:rPr lang="en-US" smtClean="0"/>
              <a:t>04/16/2021</a:t>
            </a:fld>
            <a:endParaRPr lang="en-US" dirty="0"/>
          </a:p>
        </p:txBody>
      </p:sp>
      <p:sp>
        <p:nvSpPr>
          <p:cNvPr id="5" name="Footer Placeholder 4">
            <a:extLst>
              <a:ext uri="{FF2B5EF4-FFF2-40B4-BE49-F238E27FC236}">
                <a16:creationId xmlns:a16="http://schemas.microsoft.com/office/drawing/2014/main" id="{51D550F9-4462-CC4C-9EBA-4B5972101B4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F3EF872A-7DCA-1442-AD67-BC90A945D4E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7BA2CA-2377-E64F-852A-6799E93FEA3F}" type="slidenum">
              <a:rPr lang="en-US" smtClean="0"/>
              <a:t>‹#›</a:t>
            </a:fld>
            <a:endParaRPr lang="en-US" dirty="0"/>
          </a:p>
        </p:txBody>
      </p:sp>
    </p:spTree>
    <p:extLst>
      <p:ext uri="{BB962C8B-B14F-4D97-AF65-F5344CB8AC3E}">
        <p14:creationId xmlns:p14="http://schemas.microsoft.com/office/powerpoint/2010/main" val="36564280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210B2F-2255-0441-9C25-9293397C0745}"/>
              </a:ext>
            </a:extLst>
          </p:cNvPr>
          <p:cNvSpPr>
            <a:spLocks noGrp="1"/>
          </p:cNvSpPr>
          <p:nvPr>
            <p:ph type="ctrTitle"/>
          </p:nvPr>
        </p:nvSpPr>
        <p:spPr>
          <a:xfrm>
            <a:off x="1172817" y="2832651"/>
            <a:ext cx="9846365" cy="720986"/>
          </a:xfrm>
        </p:spPr>
        <p:txBody>
          <a:bodyPr>
            <a:normAutofit/>
          </a:bodyPr>
          <a:lstStyle/>
          <a:p>
            <a:r>
              <a:rPr lang="en-US" sz="4000" dirty="0"/>
              <a:t>WF on Enabling US 3.45 – 3.55GHz in Band n77</a:t>
            </a:r>
          </a:p>
        </p:txBody>
      </p:sp>
      <p:sp>
        <p:nvSpPr>
          <p:cNvPr id="3" name="Subtitle 2">
            <a:extLst>
              <a:ext uri="{FF2B5EF4-FFF2-40B4-BE49-F238E27FC236}">
                <a16:creationId xmlns:a16="http://schemas.microsoft.com/office/drawing/2014/main" id="{06238CE9-965A-364A-803A-B96E33CD2438}"/>
              </a:ext>
            </a:extLst>
          </p:cNvPr>
          <p:cNvSpPr>
            <a:spLocks noGrp="1"/>
          </p:cNvSpPr>
          <p:nvPr>
            <p:ph type="subTitle" idx="1"/>
          </p:nvPr>
        </p:nvSpPr>
        <p:spPr>
          <a:xfrm>
            <a:off x="1524000" y="4148690"/>
            <a:ext cx="9144000" cy="1357588"/>
          </a:xfrm>
        </p:spPr>
        <p:txBody>
          <a:bodyPr/>
          <a:lstStyle/>
          <a:p>
            <a:r>
              <a:rPr lang="en-US" dirty="0"/>
              <a:t>Apple</a:t>
            </a:r>
          </a:p>
        </p:txBody>
      </p:sp>
      <p:sp>
        <p:nvSpPr>
          <p:cNvPr id="4" name="TextBox 3">
            <a:extLst>
              <a:ext uri="{FF2B5EF4-FFF2-40B4-BE49-F238E27FC236}">
                <a16:creationId xmlns:a16="http://schemas.microsoft.com/office/drawing/2014/main" id="{8CC908AA-42BE-1B44-AFC5-C2694061C0F1}"/>
              </a:ext>
            </a:extLst>
          </p:cNvPr>
          <p:cNvSpPr txBox="1"/>
          <p:nvPr/>
        </p:nvSpPr>
        <p:spPr>
          <a:xfrm>
            <a:off x="387626" y="383957"/>
            <a:ext cx="4195957" cy="646331"/>
          </a:xfrm>
          <a:prstGeom prst="rect">
            <a:avLst/>
          </a:prstGeom>
          <a:noFill/>
        </p:spPr>
        <p:txBody>
          <a:bodyPr wrap="none" rtlCol="0">
            <a:spAutoFit/>
          </a:bodyPr>
          <a:lstStyle/>
          <a:p>
            <a:r>
              <a:rPr lang="en-US" b="1" dirty="0"/>
              <a:t>3GPP TSG-RAN WG4 Meeting #98bis-e</a:t>
            </a:r>
          </a:p>
          <a:p>
            <a:r>
              <a:rPr lang="en-US" b="1" dirty="0">
                <a:effectLst/>
              </a:rPr>
              <a:t>Electronic Meeting, </a:t>
            </a:r>
            <a:r>
              <a:rPr lang="en-US" b="1" dirty="0"/>
              <a:t>April</a:t>
            </a:r>
            <a:r>
              <a:rPr lang="en-US" b="1" dirty="0">
                <a:effectLst/>
              </a:rPr>
              <a:t> </a:t>
            </a:r>
            <a:r>
              <a:rPr lang="en-US" b="1" dirty="0"/>
              <a:t>12</a:t>
            </a:r>
            <a:r>
              <a:rPr lang="en-US" b="1" baseline="30000" dirty="0"/>
              <a:t>th</a:t>
            </a:r>
            <a:r>
              <a:rPr lang="en-US" b="1" dirty="0">
                <a:effectLst/>
              </a:rPr>
              <a:t> – 20</a:t>
            </a:r>
            <a:r>
              <a:rPr lang="en-US" b="1" baseline="30000" dirty="0">
                <a:effectLst/>
              </a:rPr>
              <a:t>th</a:t>
            </a:r>
            <a:r>
              <a:rPr lang="en-US" b="1" dirty="0">
                <a:effectLst/>
              </a:rPr>
              <a:t>, 2021</a:t>
            </a:r>
            <a:r>
              <a:rPr lang="en-US" dirty="0">
                <a:effectLst/>
              </a:rPr>
              <a:t> </a:t>
            </a:r>
            <a:endParaRPr lang="en-US" dirty="0"/>
          </a:p>
        </p:txBody>
      </p:sp>
      <p:sp>
        <p:nvSpPr>
          <p:cNvPr id="5" name="TextBox 4">
            <a:extLst>
              <a:ext uri="{FF2B5EF4-FFF2-40B4-BE49-F238E27FC236}">
                <a16:creationId xmlns:a16="http://schemas.microsoft.com/office/drawing/2014/main" id="{F3CD9751-C120-F847-92B9-AA8DA24390A2}"/>
              </a:ext>
            </a:extLst>
          </p:cNvPr>
          <p:cNvSpPr txBox="1"/>
          <p:nvPr/>
        </p:nvSpPr>
        <p:spPr>
          <a:xfrm>
            <a:off x="10494650" y="383957"/>
            <a:ext cx="1276311" cy="369332"/>
          </a:xfrm>
          <a:prstGeom prst="rect">
            <a:avLst/>
          </a:prstGeom>
          <a:noFill/>
        </p:spPr>
        <p:txBody>
          <a:bodyPr wrap="none" rtlCol="0">
            <a:spAutoFit/>
          </a:bodyPr>
          <a:lstStyle/>
          <a:p>
            <a:r>
              <a:rPr lang="en-US" b="1" dirty="0"/>
              <a:t>R4-210xxxx</a:t>
            </a:r>
          </a:p>
        </p:txBody>
      </p:sp>
    </p:spTree>
    <p:extLst>
      <p:ext uri="{BB962C8B-B14F-4D97-AF65-F5344CB8AC3E}">
        <p14:creationId xmlns:p14="http://schemas.microsoft.com/office/powerpoint/2010/main" val="41232793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063D3E-1C08-3D4F-AC8D-3FBB29272AA1}"/>
              </a:ext>
            </a:extLst>
          </p:cNvPr>
          <p:cNvSpPr>
            <a:spLocks noGrp="1"/>
          </p:cNvSpPr>
          <p:nvPr>
            <p:ph type="title"/>
          </p:nvPr>
        </p:nvSpPr>
        <p:spPr>
          <a:xfrm>
            <a:off x="838200" y="365125"/>
            <a:ext cx="10515600" cy="936901"/>
          </a:xfrm>
        </p:spPr>
        <p:txBody>
          <a:bodyPr>
            <a:normAutofit/>
          </a:bodyPr>
          <a:lstStyle/>
          <a:p>
            <a:r>
              <a:rPr lang="en-US" sz="4000" dirty="0"/>
              <a:t>Background</a:t>
            </a:r>
          </a:p>
        </p:txBody>
      </p:sp>
      <p:sp>
        <p:nvSpPr>
          <p:cNvPr id="3" name="Content Placeholder 2">
            <a:extLst>
              <a:ext uri="{FF2B5EF4-FFF2-40B4-BE49-F238E27FC236}">
                <a16:creationId xmlns:a16="http://schemas.microsoft.com/office/drawing/2014/main" id="{025E98E8-8D4E-D949-9CC4-54555DB4D9C0}"/>
              </a:ext>
            </a:extLst>
          </p:cNvPr>
          <p:cNvSpPr>
            <a:spLocks noGrp="1"/>
          </p:cNvSpPr>
          <p:nvPr>
            <p:ph idx="1"/>
          </p:nvPr>
        </p:nvSpPr>
        <p:spPr>
          <a:xfrm>
            <a:off x="838200" y="1441174"/>
            <a:ext cx="10515600" cy="4631636"/>
          </a:xfrm>
        </p:spPr>
        <p:txBody>
          <a:bodyPr>
            <a:normAutofit/>
          </a:bodyPr>
          <a:lstStyle/>
          <a:p>
            <a:r>
              <a:rPr lang="en-US" dirty="0"/>
              <a:t>Band n77 operation in US was first introduced in Rel-16 specifications which is currently restricted to 3700 – 3980 MHz range.</a:t>
            </a:r>
          </a:p>
          <a:p>
            <a:r>
              <a:rPr lang="en-US" dirty="0"/>
              <a:t>FCC has recently released new rules for 5G operation in 3450 – 3550 MHz range which is also covered by Band n77.</a:t>
            </a:r>
          </a:p>
          <a:p>
            <a:r>
              <a:rPr lang="en-US" dirty="0"/>
              <a:t>In this meeting, the technical aspects were discussed to address the necessary requirements and specification modifications in order to enable the support of 3450 – 3550 MHz in Band n77 in US [1-5].</a:t>
            </a:r>
          </a:p>
          <a:p>
            <a:r>
              <a:rPr lang="en-US" dirty="0"/>
              <a:t>This WF captures the outcome of the first-round email discussions which will be based upon for the contributions in next meeting to conclude the support of US 3450 – 3550 MHz in Band n77.</a:t>
            </a:r>
          </a:p>
        </p:txBody>
      </p:sp>
    </p:spTree>
    <p:extLst>
      <p:ext uri="{BB962C8B-B14F-4D97-AF65-F5344CB8AC3E}">
        <p14:creationId xmlns:p14="http://schemas.microsoft.com/office/powerpoint/2010/main" val="38644877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063D3E-1C08-3D4F-AC8D-3FBB29272AA1}"/>
              </a:ext>
            </a:extLst>
          </p:cNvPr>
          <p:cNvSpPr>
            <a:spLocks noGrp="1"/>
          </p:cNvSpPr>
          <p:nvPr>
            <p:ph type="title"/>
          </p:nvPr>
        </p:nvSpPr>
        <p:spPr>
          <a:xfrm>
            <a:off x="838200" y="365125"/>
            <a:ext cx="10515600" cy="936901"/>
          </a:xfrm>
        </p:spPr>
        <p:txBody>
          <a:bodyPr>
            <a:normAutofit/>
          </a:bodyPr>
          <a:lstStyle/>
          <a:p>
            <a:r>
              <a:rPr lang="en-US" sz="4000" dirty="0"/>
              <a:t>Tentative Agreements after 1</a:t>
            </a:r>
            <a:r>
              <a:rPr lang="en-US" sz="4000" baseline="30000" dirty="0"/>
              <a:t>st</a:t>
            </a:r>
            <a:r>
              <a:rPr lang="en-US" sz="4000" dirty="0"/>
              <a:t> Round Discussions</a:t>
            </a:r>
            <a:r>
              <a:rPr lang="en-US" sz="4000" dirty="0">
                <a:solidFill>
                  <a:srgbClr val="FF0000"/>
                </a:solidFill>
              </a:rPr>
              <a:t> </a:t>
            </a:r>
          </a:p>
        </p:txBody>
      </p:sp>
      <p:sp>
        <p:nvSpPr>
          <p:cNvPr id="3" name="Content Placeholder 2">
            <a:extLst>
              <a:ext uri="{FF2B5EF4-FFF2-40B4-BE49-F238E27FC236}">
                <a16:creationId xmlns:a16="http://schemas.microsoft.com/office/drawing/2014/main" id="{025E98E8-8D4E-D949-9CC4-54555DB4D9C0}"/>
              </a:ext>
            </a:extLst>
          </p:cNvPr>
          <p:cNvSpPr>
            <a:spLocks noGrp="1"/>
          </p:cNvSpPr>
          <p:nvPr>
            <p:ph idx="1"/>
          </p:nvPr>
        </p:nvSpPr>
        <p:spPr>
          <a:xfrm>
            <a:off x="838200" y="1431235"/>
            <a:ext cx="10515600" cy="4850295"/>
          </a:xfrm>
        </p:spPr>
        <p:txBody>
          <a:bodyPr>
            <a:normAutofit/>
          </a:bodyPr>
          <a:lstStyle/>
          <a:p>
            <a:r>
              <a:rPr lang="en-US" sz="2400" dirty="0"/>
              <a:t>No UE SEM modification is needed for adding 3.45 – 3.55 GHz in US Band n77.</a:t>
            </a:r>
          </a:p>
          <a:p>
            <a:r>
              <a:rPr lang="en-US" sz="2400" dirty="0"/>
              <a:t>No modification to UE coexistence bands is needed for adding 3.45 – 3.55 GHz in US Band n77.</a:t>
            </a:r>
          </a:p>
          <a:p>
            <a:r>
              <a:rPr lang="en-US" sz="2400" dirty="0"/>
              <a:t>Note 12 in Table 5.2-1 in TS 38.101-1 is modified </a:t>
            </a:r>
            <a:r>
              <a:rPr lang="en-US" sz="2400" dirty="0">
                <a:solidFill>
                  <a:srgbClr val="FF0000"/>
                </a:solidFill>
              </a:rPr>
              <a:t>to cover the support of 3.45 – 3.55GHz range</a:t>
            </a:r>
            <a:r>
              <a:rPr lang="en-US" sz="2400" dirty="0"/>
              <a:t>. </a:t>
            </a:r>
            <a:r>
              <a:rPr lang="en-US" sz="2400" dirty="0">
                <a:solidFill>
                  <a:srgbClr val="FF0000"/>
                </a:solidFill>
              </a:rPr>
              <a:t>One of these notes is chosen in next meeting</a:t>
            </a:r>
          </a:p>
          <a:p>
            <a:pPr lvl="1"/>
            <a:r>
              <a:rPr lang="en-US" sz="1600" dirty="0"/>
              <a:t>“In the USA the Band n77 usage is restricted to outside the Band n48 </a:t>
            </a:r>
            <a:r>
              <a:rPr lang="en-US" sz="1600"/>
              <a:t>frequency range.” </a:t>
            </a:r>
          </a:p>
          <a:p>
            <a:pPr lvl="1"/>
            <a:r>
              <a:rPr lang="en-US" sz="1600" dirty="0">
                <a:solidFill>
                  <a:srgbClr val="FF0000"/>
                </a:solidFill>
              </a:rPr>
              <a:t>“In the USA this band is restricted to 3450 – 3550 MHz and 3700 – 3980 </a:t>
            </a:r>
            <a:r>
              <a:rPr lang="en-US" sz="1600" dirty="0" err="1">
                <a:solidFill>
                  <a:srgbClr val="FF0000"/>
                </a:solidFill>
              </a:rPr>
              <a:t>MHz.</a:t>
            </a:r>
            <a:r>
              <a:rPr lang="en-US" sz="1600" dirty="0">
                <a:solidFill>
                  <a:srgbClr val="FF0000"/>
                </a:solidFill>
              </a:rPr>
              <a:t>”</a:t>
            </a:r>
            <a:r>
              <a:rPr lang="en-FI" sz="1600" dirty="0">
                <a:solidFill>
                  <a:srgbClr val="FF0000"/>
                </a:solidFill>
              </a:rPr>
              <a:t> </a:t>
            </a:r>
            <a:endParaRPr lang="en-US" sz="1600" dirty="0">
              <a:solidFill>
                <a:srgbClr val="FF0000"/>
              </a:solidFill>
            </a:endParaRPr>
          </a:p>
          <a:p>
            <a:r>
              <a:rPr lang="en-US" sz="2400" dirty="0"/>
              <a:t>To include the support of US 3.45 – 3.55GHz range in Band n77 starting from Rel-16, the issue on how the network can distinguish devices supporting the new frequency or not within the same release needs to be resolved.</a:t>
            </a:r>
          </a:p>
          <a:p>
            <a:r>
              <a:rPr lang="en-US" sz="2400" dirty="0"/>
              <a:t>Changes (in emission limits) are needed in BS specifications to enable US 3.45 – 3.55 GHz in Band n77.                      </a:t>
            </a:r>
          </a:p>
        </p:txBody>
      </p:sp>
    </p:spTree>
    <p:extLst>
      <p:ext uri="{BB962C8B-B14F-4D97-AF65-F5344CB8AC3E}">
        <p14:creationId xmlns:p14="http://schemas.microsoft.com/office/powerpoint/2010/main" val="30900928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063D3E-1C08-3D4F-AC8D-3FBB29272AA1}"/>
              </a:ext>
            </a:extLst>
          </p:cNvPr>
          <p:cNvSpPr>
            <a:spLocks noGrp="1"/>
          </p:cNvSpPr>
          <p:nvPr>
            <p:ph type="title"/>
          </p:nvPr>
        </p:nvSpPr>
        <p:spPr>
          <a:xfrm>
            <a:off x="838200" y="365125"/>
            <a:ext cx="10515600" cy="946840"/>
          </a:xfrm>
        </p:spPr>
        <p:txBody>
          <a:bodyPr>
            <a:normAutofit/>
          </a:bodyPr>
          <a:lstStyle/>
          <a:p>
            <a:r>
              <a:rPr lang="en-US" sz="4000" dirty="0"/>
              <a:t>Way Forward</a:t>
            </a:r>
          </a:p>
        </p:txBody>
      </p:sp>
      <p:sp>
        <p:nvSpPr>
          <p:cNvPr id="3" name="Content Placeholder 2">
            <a:extLst>
              <a:ext uri="{FF2B5EF4-FFF2-40B4-BE49-F238E27FC236}">
                <a16:creationId xmlns:a16="http://schemas.microsoft.com/office/drawing/2014/main" id="{025E98E8-8D4E-D949-9CC4-54555DB4D9C0}"/>
              </a:ext>
            </a:extLst>
          </p:cNvPr>
          <p:cNvSpPr>
            <a:spLocks noGrp="1"/>
          </p:cNvSpPr>
          <p:nvPr>
            <p:ph idx="1"/>
          </p:nvPr>
        </p:nvSpPr>
        <p:spPr>
          <a:xfrm>
            <a:off x="838200" y="1421296"/>
            <a:ext cx="10515600" cy="4755667"/>
          </a:xfrm>
        </p:spPr>
        <p:txBody>
          <a:bodyPr>
            <a:normAutofit/>
          </a:bodyPr>
          <a:lstStyle/>
          <a:p>
            <a:r>
              <a:rPr lang="en-US" sz="2400" dirty="0"/>
              <a:t>Companies are encouraged to propose solution(s) on how the network can distinguish devices supporting the new frequency or not within the same release and the corresponding CRs with the necessary specification changes, including the proposed solution.</a:t>
            </a:r>
          </a:p>
          <a:p>
            <a:r>
              <a:rPr lang="en-US" sz="2400" dirty="0">
                <a:solidFill>
                  <a:srgbClr val="FF0000"/>
                </a:solidFill>
              </a:rPr>
              <a:t>Companies are encouraged to assess the impact of the network not knowing if the UE will operate in 3.45-3.55 GHz or if it will not operate in </a:t>
            </a:r>
            <a:r>
              <a:rPr lang="en-US" sz="2400">
                <a:solidFill>
                  <a:srgbClr val="FF0000"/>
                </a:solidFill>
              </a:rPr>
              <a:t>3.45-3.55 GHz. </a:t>
            </a:r>
            <a:endParaRPr lang="en-US" sz="2400" dirty="0">
              <a:solidFill>
                <a:srgbClr val="FF0000"/>
              </a:solidFill>
            </a:endParaRPr>
          </a:p>
          <a:p>
            <a:r>
              <a:rPr lang="en-US" sz="2400" dirty="0"/>
              <a:t>UE and BS CRs will be treated together as a single package.</a:t>
            </a:r>
          </a:p>
          <a:p>
            <a:r>
              <a:rPr lang="en-US" sz="2400" dirty="0"/>
              <a:t>Aim to conclude the support of US 3.45 – 3.55GHz range in Band n77 in next RAN4 meeting.   </a:t>
            </a:r>
          </a:p>
        </p:txBody>
      </p:sp>
    </p:spTree>
    <p:extLst>
      <p:ext uri="{BB962C8B-B14F-4D97-AF65-F5344CB8AC3E}">
        <p14:creationId xmlns:p14="http://schemas.microsoft.com/office/powerpoint/2010/main" val="12001213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063D3E-1C08-3D4F-AC8D-3FBB29272AA1}"/>
              </a:ext>
            </a:extLst>
          </p:cNvPr>
          <p:cNvSpPr>
            <a:spLocks noGrp="1"/>
          </p:cNvSpPr>
          <p:nvPr>
            <p:ph type="title"/>
          </p:nvPr>
        </p:nvSpPr>
        <p:spPr>
          <a:xfrm>
            <a:off x="838200" y="365125"/>
            <a:ext cx="10515600" cy="946840"/>
          </a:xfrm>
        </p:spPr>
        <p:txBody>
          <a:bodyPr>
            <a:normAutofit/>
          </a:bodyPr>
          <a:lstStyle/>
          <a:p>
            <a:r>
              <a:rPr lang="en-US" sz="4000" dirty="0"/>
              <a:t>References</a:t>
            </a:r>
          </a:p>
        </p:txBody>
      </p:sp>
      <p:sp>
        <p:nvSpPr>
          <p:cNvPr id="3" name="Content Placeholder 2">
            <a:extLst>
              <a:ext uri="{FF2B5EF4-FFF2-40B4-BE49-F238E27FC236}">
                <a16:creationId xmlns:a16="http://schemas.microsoft.com/office/drawing/2014/main" id="{025E98E8-8D4E-D949-9CC4-54555DB4D9C0}"/>
              </a:ext>
            </a:extLst>
          </p:cNvPr>
          <p:cNvSpPr>
            <a:spLocks noGrp="1"/>
          </p:cNvSpPr>
          <p:nvPr>
            <p:ph idx="1"/>
          </p:nvPr>
        </p:nvSpPr>
        <p:spPr>
          <a:xfrm>
            <a:off x="838200" y="1421296"/>
            <a:ext cx="10515600" cy="4755667"/>
          </a:xfrm>
        </p:spPr>
        <p:txBody>
          <a:bodyPr>
            <a:normAutofit/>
          </a:bodyPr>
          <a:lstStyle/>
          <a:p>
            <a:pPr marL="0" indent="0">
              <a:buNone/>
            </a:pPr>
            <a:r>
              <a:rPr lang="en-US" sz="2400" dirty="0"/>
              <a:t>[1] R4-2107109 “Band n77 usage in the US for 3.45 to 3.55 GHz”, Apple</a:t>
            </a:r>
          </a:p>
          <a:p>
            <a:pPr marL="0" indent="0">
              <a:buNone/>
            </a:pPr>
            <a:r>
              <a:rPr lang="en-US" sz="2400" dirty="0"/>
              <a:t>[2] R4-2107349 “Enabling US 3.45 – 3.55 GHz with Band n77”, Qualcomm Incorporated, AT&amp;T</a:t>
            </a:r>
          </a:p>
          <a:p>
            <a:pPr marL="0" indent="0">
              <a:buNone/>
            </a:pPr>
            <a:r>
              <a:rPr lang="en-US" sz="2400" dirty="0"/>
              <a:t>[3] R4-2107350 “Addition of new spectrum in Band n77 for US”, Qualcomm Incorporated, AT&amp;T, Nokia</a:t>
            </a:r>
          </a:p>
          <a:p>
            <a:pPr marL="0" indent="0">
              <a:buNone/>
            </a:pPr>
            <a:r>
              <a:rPr lang="en-US" sz="2400" dirty="0"/>
              <a:t>[4] R4-2104496 “Draft CR to TS 38.104: Additional of FCC emission limits on US 3.45-3.55 GHz band”, Nokia, Nokia Shanghai Bell</a:t>
            </a:r>
          </a:p>
          <a:p>
            <a:pPr marL="0" indent="0">
              <a:buNone/>
            </a:pPr>
            <a:r>
              <a:rPr lang="en-US" sz="2400" dirty="0"/>
              <a:t>[5] R4-2104497 “CR to TS 38.141-1: Additional of FCC emission limits on US 3.45-3.55 GHz band”, Nokia, Nokia Shanghai Bell</a:t>
            </a:r>
          </a:p>
        </p:txBody>
      </p:sp>
    </p:spTree>
    <p:extLst>
      <p:ext uri="{BB962C8B-B14F-4D97-AF65-F5344CB8AC3E}">
        <p14:creationId xmlns:p14="http://schemas.microsoft.com/office/powerpoint/2010/main" val="42721641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4351</TotalTime>
  <Words>536</Words>
  <Application>Microsoft Office PowerPoint</Application>
  <PresentationFormat>Widescreen</PresentationFormat>
  <Paragraphs>29</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WF on Enabling US 3.45 – 3.55GHz in Band n77</vt:lpstr>
      <vt:lpstr>Background</vt:lpstr>
      <vt:lpstr>Tentative Agreements after 1st Round Discussions </vt:lpstr>
      <vt:lpstr>Way Forward</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CA/DC combinations not subject to block approval</dc:title>
  <dc:creator>James Wang</dc:creator>
  <cp:lastModifiedBy>Bill Shvodian</cp:lastModifiedBy>
  <cp:revision>65</cp:revision>
  <dcterms:created xsi:type="dcterms:W3CDTF">2021-02-18T15:00:57Z</dcterms:created>
  <dcterms:modified xsi:type="dcterms:W3CDTF">2021-04-16T18:37:02Z</dcterms:modified>
</cp:coreProperties>
</file>