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5"/>
  </p:notesMasterIdLst>
  <p:sldIdLst>
    <p:sldId id="290" r:id="rId5"/>
    <p:sldId id="351" r:id="rId6"/>
    <p:sldId id="323" r:id="rId7"/>
    <p:sldId id="350" r:id="rId8"/>
    <p:sldId id="343" r:id="rId9"/>
    <p:sldId id="345" r:id="rId10"/>
    <p:sldId id="346" r:id="rId11"/>
    <p:sldId id="349" r:id="rId12"/>
    <p:sldId id="347" r:id="rId13"/>
    <p:sldId id="34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116" d="100"/>
          <a:sy n="116" d="100"/>
        </p:scale>
        <p:origin x="1464" y="10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WF on R17 NR MG enhancements - </a:t>
            </a:r>
            <a:r>
              <a:rPr lang="en-GB" sz="3600" dirty="0"/>
              <a:t>Multiple concurrent and independent MG patterns</a:t>
            </a:r>
            <a:endParaRPr lang="ja-JP" altLang="en-US" sz="36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 lvl="0"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25th 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J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an.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- 5th 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Feb. 202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</a:t>
            </a:r>
            <a:r>
              <a:rPr lang="en-US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endParaRPr 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103676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800" dirty="0"/>
              <a:t>No new gap pattern will be introduced in the scope </a:t>
            </a:r>
            <a:r>
              <a:rPr lang="en-US" sz="2800" dirty="0" smtClean="0"/>
              <a:t>of concurrent </a:t>
            </a:r>
            <a:r>
              <a:rPr lang="en-US" sz="2800" dirty="0"/>
              <a:t>gaps objective in this WI.</a:t>
            </a:r>
          </a:p>
          <a:p>
            <a:endParaRPr lang="en-GB" sz="2800" dirty="0" smtClean="0"/>
          </a:p>
          <a:p>
            <a:r>
              <a:rPr lang="en-GB" sz="2800" dirty="0" smtClean="0"/>
              <a:t>Network </a:t>
            </a:r>
            <a:r>
              <a:rPr lang="en-GB" sz="2800" dirty="0"/>
              <a:t>configuration </a:t>
            </a:r>
            <a:endParaRPr lang="en-GB" sz="2800" dirty="0" smtClean="0"/>
          </a:p>
          <a:p>
            <a:pPr marL="742950" lvl="2" indent="-342900"/>
            <a:r>
              <a:rPr lang="en-GB" sz="2000" dirty="0"/>
              <a:t>RAN4 to discuss </a:t>
            </a:r>
            <a:r>
              <a:rPr lang="en-US" sz="2000" dirty="0"/>
              <a:t>whether to trigger LS to get RAN2 feedback for </a:t>
            </a:r>
            <a:r>
              <a:rPr lang="en-GB" sz="2000" dirty="0"/>
              <a:t>network configuration under DC </a:t>
            </a:r>
            <a:r>
              <a:rPr lang="en-GB" sz="2000" dirty="0" smtClean="0"/>
              <a:t>mode.</a:t>
            </a:r>
          </a:p>
          <a:p>
            <a:pPr marL="742950" lvl="2" indent="-342900"/>
            <a:r>
              <a:rPr lang="en-US" sz="2000" dirty="0"/>
              <a:t>Do not introduce the concurrent gap in LTE SA mode.</a:t>
            </a:r>
            <a:endParaRPr lang="en-GB" sz="2000" dirty="0"/>
          </a:p>
          <a:p>
            <a:pPr marL="742950" lvl="2" indent="-342900"/>
            <a:endParaRPr lang="en-GB" sz="2000" dirty="0"/>
          </a:p>
          <a:p>
            <a:pPr marL="342900" lvl="1" indent="-34290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2990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hangingPunct="1"/>
            <a:r>
              <a:rPr lang="en-GB" sz="2400" dirty="0"/>
              <a:t>Rapporteurs are encouraged to reflect extended Rel-17 timelines in the WID in the next plenary. The work plan can be updated afterwards</a:t>
            </a:r>
            <a:r>
              <a:rPr lang="en-GB" sz="2400" dirty="0" smtClean="0"/>
              <a:t>.</a:t>
            </a:r>
            <a:r>
              <a:rPr lang="en-GB" sz="1800" dirty="0" smtClean="0"/>
              <a:t> </a:t>
            </a:r>
            <a:endParaRPr lang="en-US" sz="1800" dirty="0"/>
          </a:p>
          <a:p>
            <a:pPr hangingPunct="1"/>
            <a:r>
              <a:rPr lang="en-GB" sz="2400" dirty="0"/>
              <a:t>Before RAN4#100b (Q4’20), RAN4 focuses on the functionality and principles needed to support parallel MG patterns without considering pre-configured gap and NCSG.</a:t>
            </a:r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134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</a:t>
            </a:r>
            <a:r>
              <a:rPr lang="en-US" altLang="zh-CN" dirty="0" smtClean="0"/>
              <a:t>efinition(1)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hangingPunct="1"/>
            <a:r>
              <a:rPr lang="en-GB" sz="2400" dirty="0"/>
              <a:t>Concurrent MG definition</a:t>
            </a:r>
            <a:endParaRPr lang="en-US" sz="2400" dirty="0"/>
          </a:p>
          <a:p>
            <a:pPr lvl="1" hangingPunct="1"/>
            <a:r>
              <a:rPr lang="en-GB" sz="2000" dirty="0"/>
              <a:t>Concurrent MGs are multiple MGs that are configured for measurements during a common period of time</a:t>
            </a:r>
            <a:endParaRPr lang="en-US" sz="2000" dirty="0"/>
          </a:p>
          <a:p>
            <a:pPr lvl="2" hangingPunct="1"/>
            <a:r>
              <a:rPr lang="en-GB" sz="1800" dirty="0"/>
              <a:t>Exact definition of common period of time is FFS</a:t>
            </a:r>
            <a:endParaRPr lang="en-US" sz="1800" dirty="0"/>
          </a:p>
          <a:p>
            <a:pPr lvl="2" hangingPunct="1"/>
            <a:r>
              <a:rPr lang="en-GB" sz="1800" dirty="0"/>
              <a:t>UE </a:t>
            </a:r>
            <a:r>
              <a:rPr lang="en-GB" sz="1800" dirty="0" err="1"/>
              <a:t>behavior</a:t>
            </a:r>
            <a:r>
              <a:rPr lang="en-GB" sz="1800" dirty="0"/>
              <a:t> for non-overlapping, partially or fully overlapped cases is irrelevant to the definition and will be discussed separately.</a:t>
            </a:r>
            <a:endParaRPr lang="en-US" sz="1800" dirty="0"/>
          </a:p>
          <a:p>
            <a:pPr lvl="2" hangingPunct="1"/>
            <a:r>
              <a:rPr lang="en-GB" sz="1800" dirty="0"/>
              <a:t>Note 1: current definition does not address pre-configured MG patterns and NCSG. FFS how to address pre-configured MG patterns and NCSG. </a:t>
            </a:r>
            <a:endParaRPr lang="en-US" sz="1800" dirty="0"/>
          </a:p>
          <a:p>
            <a:pPr hangingPunct="1"/>
            <a:r>
              <a:rPr lang="en-GB" sz="2400" dirty="0"/>
              <a:t>Concurrent MG patterns</a:t>
            </a:r>
            <a:endParaRPr lang="en-US" sz="2400" dirty="0"/>
          </a:p>
          <a:p>
            <a:pPr lvl="1" hangingPunct="1"/>
            <a:r>
              <a:rPr lang="en-GB" sz="2000" dirty="0"/>
              <a:t>MG patterns are selected from Rel-16 gap patterns #0 to #25.</a:t>
            </a:r>
            <a:endParaRPr lang="en-US" sz="2000" dirty="0"/>
          </a:p>
          <a:p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</a:t>
            </a:r>
            <a:r>
              <a:rPr lang="en-US" altLang="zh-CN" dirty="0" smtClean="0"/>
              <a:t>efinition(2)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lvl="0"/>
            <a:r>
              <a:rPr lang="en-US" sz="2400" dirty="0" smtClean="0"/>
              <a:t>FFS definition of independent MG</a:t>
            </a:r>
          </a:p>
          <a:p>
            <a:pPr lvl="1"/>
            <a:r>
              <a:rPr lang="en-US" sz="2000" dirty="0" smtClean="0"/>
              <a:t>Option 1: (</a:t>
            </a:r>
            <a:r>
              <a:rPr lang="en-US" sz="2000" dirty="0"/>
              <a:t>configuration perspective</a:t>
            </a:r>
            <a:r>
              <a:rPr lang="en-US" sz="2000" dirty="0" smtClean="0"/>
              <a:t>) gaps </a:t>
            </a:r>
            <a:r>
              <a:rPr lang="en-US" sz="2000" dirty="0"/>
              <a:t>are considered as independent </a:t>
            </a:r>
            <a:r>
              <a:rPr lang="en-US" sz="2000" dirty="0" smtClean="0"/>
              <a:t>gaps if </a:t>
            </a:r>
            <a:r>
              <a:rPr lang="en-US" sz="2000" dirty="0"/>
              <a:t>at least one of the configurations in MGL, MGRP, time offset is different. </a:t>
            </a:r>
          </a:p>
          <a:p>
            <a:pPr lvl="1"/>
            <a:r>
              <a:rPr lang="en-US" sz="2000" dirty="0" smtClean="0"/>
              <a:t>Option 2: (UE behavior perspective) </a:t>
            </a:r>
            <a:r>
              <a:rPr lang="en-US" sz="2000" dirty="0"/>
              <a:t>gaps are considered as independent gaps </a:t>
            </a:r>
            <a:r>
              <a:rPr lang="en-US" sz="2000" dirty="0" smtClean="0"/>
              <a:t>if </a:t>
            </a:r>
            <a:r>
              <a:rPr lang="en-GB" sz="2000" dirty="0" smtClean="0"/>
              <a:t>they </a:t>
            </a:r>
            <a:r>
              <a:rPr lang="en-GB" sz="2000" dirty="0"/>
              <a:t>can operate simultaneously without impacting the measurement performance </a:t>
            </a:r>
            <a:r>
              <a:rPr lang="en-GB" sz="2000" dirty="0" smtClean="0"/>
              <a:t>requirements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/>
              <a:t>Other </a:t>
            </a:r>
            <a:r>
              <a:rPr lang="en-US" sz="2000" dirty="0" smtClean="0"/>
              <a:t>option </a:t>
            </a:r>
            <a:r>
              <a:rPr lang="en-US" sz="2000" dirty="0"/>
              <a:t>is not precluded</a:t>
            </a:r>
          </a:p>
          <a:p>
            <a:r>
              <a:rPr lang="en-US" sz="2400" dirty="0" smtClean="0"/>
              <a:t>FFS </a:t>
            </a:r>
            <a:r>
              <a:rPr lang="en-US" sz="2400" dirty="0"/>
              <a:t>whether to merge the definition of independent gap and concurrent </a:t>
            </a:r>
            <a:r>
              <a:rPr lang="en-US" sz="2400" dirty="0" smtClean="0"/>
              <a:t>gap.</a:t>
            </a:r>
          </a:p>
          <a:p>
            <a:pPr lvl="1"/>
            <a:endParaRPr lang="en-US" altLang="ko-KR" sz="2000" dirty="0"/>
          </a:p>
          <a:p>
            <a:endParaRPr lang="en-US" dirty="0" smtClean="0"/>
          </a:p>
          <a:p>
            <a:pPr lvl="1"/>
            <a:endParaRPr lang="en-GB" sz="5600" dirty="0" smtClean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655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Applicability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363272" cy="4525963"/>
          </a:xfrm>
        </p:spPr>
        <p:txBody>
          <a:bodyPr/>
          <a:lstStyle/>
          <a:p>
            <a:pPr lvl="0"/>
            <a:r>
              <a:rPr lang="en-US" sz="2400" dirty="0"/>
              <a:t>The </a:t>
            </a:r>
            <a:r>
              <a:rPr lang="en-US" sz="2400" dirty="0"/>
              <a:t>measurement purposes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of </a:t>
            </a:r>
            <a:r>
              <a:rPr lang="en-US" sz="2400" dirty="0"/>
              <a:t>concurrent gaps </a:t>
            </a:r>
            <a:r>
              <a:rPr lang="en-US" sz="2400" dirty="0" smtClean="0"/>
              <a:t>include:</a:t>
            </a:r>
            <a:endParaRPr lang="en-US" sz="2400" dirty="0"/>
          </a:p>
          <a:p>
            <a:pPr lvl="1"/>
            <a:r>
              <a:rPr lang="en-US" sz="2000" dirty="0"/>
              <a:t>Different SMTC configurations</a:t>
            </a:r>
          </a:p>
          <a:p>
            <a:pPr lvl="1"/>
            <a:r>
              <a:rPr lang="en-US" sz="2000" dirty="0"/>
              <a:t>Different RSs, e.g., SSB, CSI-RS, PRS, RSSI </a:t>
            </a:r>
          </a:p>
          <a:p>
            <a:pPr lvl="1"/>
            <a:r>
              <a:rPr lang="en-US" sz="2000" dirty="0"/>
              <a:t>Different RATs </a:t>
            </a:r>
          </a:p>
          <a:p>
            <a:pPr lvl="1"/>
            <a:r>
              <a:rPr lang="en-US" sz="2000" dirty="0" smtClean="0"/>
              <a:t>FFS whether </a:t>
            </a:r>
            <a:r>
              <a:rPr lang="en-US" sz="2000" dirty="0"/>
              <a:t>to extend </a:t>
            </a:r>
            <a:r>
              <a:rPr lang="en-US" sz="2000" dirty="0" smtClean="0"/>
              <a:t>to NCSG </a:t>
            </a:r>
            <a:r>
              <a:rPr lang="en-US" sz="2000" dirty="0"/>
              <a:t>or pre-configured </a:t>
            </a:r>
            <a:r>
              <a:rPr lang="en-US" sz="2000" dirty="0" smtClean="0"/>
              <a:t>MG in the 2nd phase of the WI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r>
              <a:rPr lang="en-US" sz="2400" dirty="0" smtClean="0"/>
              <a:t>RAN4 to ensure both UE and NW have the same understanding on the usage of each measurement gap. </a:t>
            </a:r>
          </a:p>
          <a:p>
            <a:r>
              <a:rPr lang="en-US" sz="2400" dirty="0" smtClean="0"/>
              <a:t>RAN4 </a:t>
            </a:r>
            <a:r>
              <a:rPr lang="en-US" sz="2400" dirty="0"/>
              <a:t>shall further discuss on w</a:t>
            </a:r>
            <a:r>
              <a:rPr lang="en-GB" sz="2400" dirty="0" err="1"/>
              <a:t>hether</a:t>
            </a:r>
            <a:r>
              <a:rPr lang="en-GB" sz="2400" dirty="0"/>
              <a:t> to </a:t>
            </a:r>
            <a:r>
              <a:rPr lang="en-GB" sz="2400" dirty="0" smtClean="0"/>
              <a:t>define the framework of configuring gaps dedicated to specific purpose(s).</a:t>
            </a:r>
          </a:p>
          <a:p>
            <a:pPr lvl="1"/>
            <a:endParaRPr lang="en-US" sz="2000" dirty="0">
              <a:solidFill>
                <a:srgbClr val="FF0000"/>
              </a:solidFill>
            </a:endParaRPr>
          </a:p>
          <a:p>
            <a:endParaRPr lang="en-GB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9547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4000" dirty="0" smtClean="0"/>
              <a:t>Relation </a:t>
            </a:r>
            <a:r>
              <a:rPr lang="en-GB" sz="4000" dirty="0"/>
              <a:t>to per-UE gap and per-FR gap</a:t>
            </a:r>
            <a:endParaRPr 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855270"/>
          </a:xfrm>
        </p:spPr>
        <p:txBody>
          <a:bodyPr/>
          <a:lstStyle/>
          <a:p>
            <a:r>
              <a:rPr lang="en-US" sz="1800" dirty="0" smtClean="0"/>
              <a:t>RAN4 </a:t>
            </a:r>
            <a:r>
              <a:rPr lang="en-US" sz="1800" dirty="0"/>
              <a:t>shall further discuss on the </a:t>
            </a:r>
            <a:r>
              <a:rPr lang="en-GB" sz="1800" dirty="0" smtClean="0"/>
              <a:t>relation </a:t>
            </a:r>
            <a:r>
              <a:rPr lang="en-GB" sz="1800" dirty="0"/>
              <a:t>to per-UE gap and per-FR </a:t>
            </a:r>
            <a:r>
              <a:rPr lang="en-GB" sz="1800" dirty="0" smtClean="0"/>
              <a:t>gap</a:t>
            </a:r>
          </a:p>
          <a:p>
            <a:pPr lvl="1"/>
            <a:r>
              <a:rPr lang="en-GB" sz="1600" dirty="0" smtClean="0"/>
              <a:t>Option 1: </a:t>
            </a:r>
            <a:r>
              <a:rPr lang="en-GB" sz="1600" dirty="0"/>
              <a:t>All concurrent </a:t>
            </a:r>
            <a:r>
              <a:rPr lang="en-GB" sz="1600" dirty="0" smtClean="0"/>
              <a:t>MGs </a:t>
            </a:r>
            <a:r>
              <a:rPr lang="en-GB" sz="1600" dirty="0"/>
              <a:t>are of the same type (per UE MG or per FR MG</a:t>
            </a:r>
            <a:r>
              <a:rPr lang="en-GB" sz="1600" dirty="0" smtClean="0"/>
              <a:t>).</a:t>
            </a:r>
            <a:endParaRPr lang="en-US" sz="1600" dirty="0"/>
          </a:p>
          <a:p>
            <a:pPr lvl="1"/>
            <a:r>
              <a:rPr lang="en-US" sz="1600" dirty="0"/>
              <a:t>Option 2: </a:t>
            </a:r>
            <a:r>
              <a:rPr lang="en-GB" sz="1600" dirty="0"/>
              <a:t>The parallel MG patterns can be any of</a:t>
            </a:r>
            <a:endParaRPr lang="en-US" sz="1600" dirty="0"/>
          </a:p>
          <a:p>
            <a:pPr lvl="2"/>
            <a:r>
              <a:rPr lang="en-GB" sz="1600" dirty="0"/>
              <a:t>all per-UE, </a:t>
            </a:r>
            <a:endParaRPr lang="en-US" sz="1600" dirty="0"/>
          </a:p>
          <a:p>
            <a:pPr lvl="2"/>
            <a:r>
              <a:rPr lang="en-GB" sz="1600" dirty="0"/>
              <a:t>all per-FR (for the same FR), or</a:t>
            </a:r>
            <a:endParaRPr lang="en-US" sz="1600" dirty="0"/>
          </a:p>
          <a:p>
            <a:pPr lvl="2"/>
            <a:r>
              <a:rPr lang="en-GB" sz="1600" dirty="0"/>
              <a:t>a combination of per-UE and per-FR MG patterns, with at least one per-UE and at least one </a:t>
            </a:r>
            <a:r>
              <a:rPr lang="en-GB" sz="1600" dirty="0" smtClean="0"/>
              <a:t>per-FR</a:t>
            </a:r>
          </a:p>
          <a:p>
            <a:pPr lvl="1"/>
            <a:r>
              <a:rPr lang="en-GB" sz="1600" dirty="0"/>
              <a:t>Option 3</a:t>
            </a:r>
            <a:r>
              <a:rPr lang="en-GB" sz="1600" dirty="0" smtClean="0"/>
              <a:t>:</a:t>
            </a:r>
          </a:p>
          <a:p>
            <a:pPr lvl="2"/>
            <a:r>
              <a:rPr lang="en-GB" sz="1600" dirty="0"/>
              <a:t>For a Per UE gap capable UE, multiple concurrent and independent MGPs applies per UE.</a:t>
            </a:r>
            <a:endParaRPr lang="en-US" sz="1600" dirty="0"/>
          </a:p>
          <a:p>
            <a:pPr lvl="2"/>
            <a:r>
              <a:rPr lang="en-GB" sz="1600" dirty="0"/>
              <a:t>For a Per FR gap capable UE, multiple concurrent and independent MGPs applies per </a:t>
            </a:r>
            <a:r>
              <a:rPr lang="en-GB" sz="1600" dirty="0" smtClean="0"/>
              <a:t>FR</a:t>
            </a:r>
          </a:p>
          <a:p>
            <a:pPr lvl="1"/>
            <a:r>
              <a:rPr lang="en-GB" sz="1600" dirty="0"/>
              <a:t>Other option is not precluded</a:t>
            </a:r>
          </a:p>
          <a:p>
            <a:r>
              <a:rPr lang="en-US" sz="1800" dirty="0"/>
              <a:t>RAN4 shall further discuss on the max number of concurrent gap for per-UE gap FR1-gap and FR2-gap.</a:t>
            </a:r>
          </a:p>
          <a:p>
            <a:r>
              <a:rPr lang="en-US" sz="1800" dirty="0"/>
              <a:t>RAN4 shall further discuss </a:t>
            </a:r>
            <a:r>
              <a:rPr lang="en-US" sz="1800" dirty="0" smtClean="0"/>
              <a:t>whether a</a:t>
            </a:r>
            <a:r>
              <a:rPr lang="en-GB" sz="1800" dirty="0" smtClean="0"/>
              <a:t> </a:t>
            </a:r>
            <a:r>
              <a:rPr lang="en-GB" sz="1800" dirty="0"/>
              <a:t>per FR gap and concurrent gap capable UE shall support multiple concurrent gaps on at least one </a:t>
            </a:r>
            <a:r>
              <a:rPr lang="en-GB" sz="1800" dirty="0" smtClean="0"/>
              <a:t>FR.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9742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Overlapping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507288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RAN4 </a:t>
            </a:r>
            <a:r>
              <a:rPr lang="en-US" sz="2400" dirty="0"/>
              <a:t>to work on at least non-overlapping concurrent </a:t>
            </a:r>
            <a:r>
              <a:rPr lang="en-US" sz="2400" dirty="0" smtClean="0"/>
              <a:t>gap as a start point. </a:t>
            </a:r>
            <a:endParaRPr lang="en-US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FFS whether to work on partially and fully-overlapped cases.</a:t>
            </a:r>
          </a:p>
          <a:p>
            <a:pPr marL="1200150" lvl="3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200150" lvl="3" indent="-342900"/>
            <a:endParaRPr lang="en-US" sz="1200" dirty="0"/>
          </a:p>
          <a:p>
            <a:pPr marL="742950" lvl="2" indent="-34290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04400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Overhead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200" dirty="0" smtClean="0"/>
              <a:t>Overhead for </a:t>
            </a:r>
            <a:r>
              <a:rPr lang="en-GB" sz="2200" dirty="0"/>
              <a:t>configuring multiple concurrent MG </a:t>
            </a:r>
            <a:r>
              <a:rPr lang="en-GB" sz="2200" dirty="0" smtClean="0"/>
              <a:t>patterns</a:t>
            </a:r>
            <a:r>
              <a:rPr lang="en-GB" sz="2200" dirty="0" smtClean="0"/>
              <a:t>.</a:t>
            </a:r>
          </a:p>
          <a:p>
            <a:pPr marL="742950" lvl="2" indent="-342900"/>
            <a:r>
              <a:rPr lang="en-GB" sz="1800" dirty="0" smtClean="0"/>
              <a:t>Option 1: </a:t>
            </a:r>
            <a:r>
              <a:rPr lang="en-GB" sz="1800" dirty="0"/>
              <a:t>RAN4 to specify a cap on aggregate fractional interruption time as applicability condition </a:t>
            </a:r>
            <a:endParaRPr lang="en-GB" sz="1800" dirty="0" smtClean="0"/>
          </a:p>
          <a:p>
            <a:pPr marL="742950" lvl="2" indent="-342900"/>
            <a:r>
              <a:rPr lang="en-GB" sz="1800" dirty="0" smtClean="0"/>
              <a:t>Option </a:t>
            </a:r>
            <a:r>
              <a:rPr lang="en-GB" sz="1800" dirty="0" smtClean="0"/>
              <a:t>2: Depends on NW configuration</a:t>
            </a:r>
          </a:p>
          <a:p>
            <a:pPr marL="742950" lvl="2" indent="-342900"/>
            <a:r>
              <a:rPr lang="en-GB" sz="1800" dirty="0" smtClean="0"/>
              <a:t>Other option is not precluded</a:t>
            </a:r>
            <a:endParaRPr lang="en-GB" sz="1800" dirty="0" smtClean="0"/>
          </a:p>
          <a:p>
            <a:pPr marL="742950" lvl="2" indent="-342900"/>
            <a:endParaRPr lang="en-GB" sz="1800" dirty="0" smtClean="0"/>
          </a:p>
          <a:p>
            <a:pPr marL="742950" lvl="2" indent="-342900"/>
            <a:endParaRPr lang="en-US" sz="1800" dirty="0"/>
          </a:p>
          <a:p>
            <a:pPr marL="742950" lvl="2" indent="-34290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40633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Measurement Requirement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Measurement </a:t>
            </a:r>
            <a:r>
              <a:rPr lang="en-GB" sz="2400" dirty="0"/>
              <a:t>capability</a:t>
            </a:r>
          </a:p>
          <a:p>
            <a:pPr marL="742950" lvl="2" indent="-342900"/>
            <a:r>
              <a:rPr lang="en-GB" sz="1800" dirty="0"/>
              <a:t>Keep Rel-16 UE measurement capability of number of layers to be monitored by </a:t>
            </a:r>
            <a:r>
              <a:rPr lang="en-GB" sz="1800" dirty="0" smtClean="0"/>
              <a:t>gap(Section 9.1.3 of TS38.133) for </a:t>
            </a:r>
            <a:r>
              <a:rPr lang="en-GB" sz="1800" dirty="0"/>
              <a:t>UE configured with concurrent </a:t>
            </a:r>
            <a:r>
              <a:rPr lang="en-GB" sz="1800" dirty="0" smtClean="0"/>
              <a:t>gaps</a:t>
            </a:r>
            <a:r>
              <a:rPr lang="en-GB" sz="1800" dirty="0" smtClean="0"/>
              <a:t>.</a:t>
            </a:r>
          </a:p>
          <a:p>
            <a:pPr marL="742950" lvl="2" indent="-342900"/>
            <a:endParaRPr lang="en-GB" sz="18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CSSF</a:t>
            </a:r>
          </a:p>
          <a:p>
            <a:pPr marL="742950" lvl="2" indent="-342900"/>
            <a:r>
              <a:rPr lang="en-GB" sz="2000" dirty="0"/>
              <a:t>RAN4 to discuss how to define CSSF for concurrent gaps</a:t>
            </a:r>
            <a:r>
              <a:rPr lang="en-GB" sz="2000" dirty="0" smtClean="0"/>
              <a:t>.</a:t>
            </a:r>
            <a:endParaRPr lang="en-GB" sz="2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Other requirements</a:t>
            </a:r>
            <a:endParaRPr lang="en-GB" sz="2400" dirty="0"/>
          </a:p>
          <a:p>
            <a:pPr marL="742950" lvl="2" indent="-342900"/>
            <a:r>
              <a:rPr lang="en-US" sz="1800" dirty="0"/>
              <a:t>RAN4 </a:t>
            </a:r>
            <a:r>
              <a:rPr lang="en-US" sz="1800" dirty="0" smtClean="0"/>
              <a:t>to reuse </a:t>
            </a:r>
            <a:r>
              <a:rPr lang="en-US" sz="1800" dirty="0"/>
              <a:t>the following existing </a:t>
            </a:r>
            <a:r>
              <a:rPr lang="en-GB" sz="1800" dirty="0"/>
              <a:t>MG related </a:t>
            </a:r>
            <a:r>
              <a:rPr lang="en-US" sz="1800" dirty="0"/>
              <a:t>requirements</a:t>
            </a:r>
            <a:r>
              <a:rPr lang="en-GB" sz="1800" dirty="0"/>
              <a:t> for concurrent gaps: MG reference timing, effective MGRP, MG interruption and UE UL behaviour after MG </a:t>
            </a:r>
            <a:endParaRPr lang="en-US" sz="1800" dirty="0"/>
          </a:p>
          <a:p>
            <a:pPr marL="742950" lvl="2" indent="-342900"/>
            <a:r>
              <a:rPr lang="en-US" sz="1800" dirty="0"/>
              <a:t>Other requirements can be further discussed in future meetings</a:t>
            </a:r>
          </a:p>
          <a:p>
            <a:pPr marL="342900" lvl="1" indent="-342900"/>
            <a:endParaRPr lang="en-GB" sz="2000" dirty="0" smtClean="0"/>
          </a:p>
          <a:p>
            <a:pPr marL="342900" lvl="1" indent="-34290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51859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schemas.microsoft.com/office/2006/metadata/properties"/>
    <ds:schemaRef ds:uri="http://purl.org/dc/dcmitype/"/>
    <ds:schemaRef ds:uri="6f846979-0e6f-42ff-8b87-e1893efeda99"/>
    <ds:schemaRef ds:uri="db33437f-65a5-48c5-b537-19efd290f967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7099</TotalTime>
  <Words>544</Words>
  <Application>Microsoft Office PowerPoint</Application>
  <PresentationFormat>全屏显示(4:3)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맑은 고딕</vt:lpstr>
      <vt:lpstr>Meiryo UI</vt:lpstr>
      <vt:lpstr>宋体</vt:lpstr>
      <vt:lpstr>Arial</vt:lpstr>
      <vt:lpstr>Calibri</vt:lpstr>
      <vt:lpstr>Office 主题</vt:lpstr>
      <vt:lpstr>WF on R17 NR MG enhancements - Multiple concurrent and independent MG patterns</vt:lpstr>
      <vt:lpstr>Work Plan</vt:lpstr>
      <vt:lpstr>Definition(1)</vt:lpstr>
      <vt:lpstr>Definition(2)</vt:lpstr>
      <vt:lpstr>Applicability</vt:lpstr>
      <vt:lpstr>Relation to per-UE gap and per-FR gap</vt:lpstr>
      <vt:lpstr>Overlapping</vt:lpstr>
      <vt:lpstr>Overhead</vt:lpstr>
      <vt:lpstr>Measurement Requirement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Mediatek</cp:lastModifiedBy>
  <cp:revision>466</cp:revision>
  <dcterms:created xsi:type="dcterms:W3CDTF">2016-01-12T08:39:00Z</dcterms:created>
  <dcterms:modified xsi:type="dcterms:W3CDTF">2021-02-03T12:30:22Z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