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3" r:id="rId3"/>
    <p:sldId id="270" r:id="rId4"/>
    <p:sldId id="272" r:id="rId5"/>
    <p:sldId id="267" r:id="rId6"/>
    <p:sldId id="273" r:id="rId7"/>
    <p:sldId id="274"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72" autoAdjust="0"/>
    <p:restoredTop sz="94762" autoAdjust="0"/>
  </p:normalViewPr>
  <p:slideViewPr>
    <p:cSldViewPr>
      <p:cViewPr varScale="1">
        <p:scale>
          <a:sx n="156" d="100"/>
          <a:sy n="156" d="100"/>
        </p:scale>
        <p:origin x="968" y="168"/>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82434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3915628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val="2947079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1665750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val="1311098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8145" y="1598812"/>
            <a:ext cx="7729810" cy="1102519"/>
          </a:xfrm>
        </p:spPr>
        <p:txBody>
          <a:bodyPr>
            <a:noAutofit/>
          </a:bodyPr>
          <a:lstStyle/>
          <a:p>
            <a:r>
              <a:rPr lang="en-GB" sz="2000" dirty="0"/>
              <a:t>WF on R16 RRM enhancement part 3 – Multiple </a:t>
            </a:r>
            <a:r>
              <a:rPr lang="en-GB" sz="2000" dirty="0" err="1"/>
              <a:t>SCell</a:t>
            </a:r>
            <a:r>
              <a:rPr lang="en-GB" sz="2000" dirty="0"/>
              <a:t> activation, inter-frequency measurement without MG, FR2 inter-band CA, UE specific CBW change</a:t>
            </a:r>
            <a:endParaRPr lang="zh-CN" altLang="en-US" sz="1200" dirty="0"/>
          </a:p>
        </p:txBody>
      </p:sp>
      <p:sp>
        <p:nvSpPr>
          <p:cNvPr id="3" name="副标题 2"/>
          <p:cNvSpPr>
            <a:spLocks noGrp="1"/>
          </p:cNvSpPr>
          <p:nvPr>
            <p:ph type="subTitle" idx="1"/>
          </p:nvPr>
        </p:nvSpPr>
        <p:spPr>
          <a:xfrm>
            <a:off x="1475656" y="4227934"/>
            <a:ext cx="6400800" cy="471484"/>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338554"/>
          </a:xfrm>
          <a:prstGeom prst="rect">
            <a:avLst/>
          </a:prstGeom>
        </p:spPr>
        <p:txBody>
          <a:bodyPr wrap="none">
            <a:spAutoFit/>
          </a:bodyPr>
          <a:lstStyle/>
          <a:p>
            <a:r>
              <a:rPr lang="en-US" altLang="zh-CN" sz="1600" b="1" dirty="0"/>
              <a:t>R4-2103620 	</a:t>
            </a:r>
            <a:endParaRPr lang="zh-CN" altLang="en-US" sz="1600" b="1" dirty="0"/>
          </a:p>
        </p:txBody>
      </p:sp>
      <p:sp>
        <p:nvSpPr>
          <p:cNvPr id="12289" name="Rectangle 1"/>
          <p:cNvSpPr>
            <a:spLocks noChangeArrowheads="1"/>
          </p:cNvSpPr>
          <p:nvPr/>
        </p:nvSpPr>
        <p:spPr bwMode="auto">
          <a:xfrm>
            <a:off x="298574" y="292973"/>
            <a:ext cx="254377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sz="1400" b="1" dirty="0"/>
              <a:t>3GPP TSG-RAN4 Meeting #98-e</a:t>
            </a:r>
            <a:r>
              <a:rPr lang="en-US" sz="1400" dirty="0"/>
              <a:t> </a:t>
            </a:r>
          </a:p>
          <a:p>
            <a:r>
              <a:rPr lang="en-GB" sz="1400" b="1" dirty="0"/>
              <a:t>Online, 25 Jan. – 5 Feb., 2021</a:t>
            </a:r>
          </a:p>
        </p:txBody>
      </p:sp>
      <p:sp>
        <p:nvSpPr>
          <p:cNvPr id="5" name="Rectangle 4">
            <a:extLst>
              <a:ext uri="{FF2B5EF4-FFF2-40B4-BE49-F238E27FC236}">
                <a16:creationId xmlns:a16="http://schemas.microsoft.com/office/drawing/2014/main" id="{01B51DA9-80B3-3F45-A398-88F8500FEA86}"/>
              </a:ext>
            </a:extLst>
          </p:cNvPr>
          <p:cNvSpPr/>
          <p:nvPr/>
        </p:nvSpPr>
        <p:spPr>
          <a:xfrm>
            <a:off x="298574" y="878712"/>
            <a:ext cx="8568952" cy="600164"/>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sz="1400" b="1" dirty="0"/>
              <a:t>Agenda item: </a:t>
            </a:r>
            <a:r>
              <a:rPr lang="en-US" altLang="zh-CN" sz="1400" b="1" dirty="0"/>
              <a:t>7.13</a:t>
            </a:r>
            <a:endParaRPr lang="en-US" sz="1400" b="1" dirty="0"/>
          </a:p>
          <a:p>
            <a:pPr marL="1260475" marR="0" indent="-1260475">
              <a:spcBef>
                <a:spcPts val="0"/>
              </a:spcBef>
              <a:spcAft>
                <a:spcPts val="600"/>
              </a:spcAft>
            </a:pPr>
            <a:r>
              <a:rPr lang="en-GB" sz="1400" b="1" dirty="0"/>
              <a:t>Document for: Approval</a:t>
            </a:r>
            <a:endParaRPr lang="en-US" sz="1400" b="1" dirty="0"/>
          </a:p>
        </p:txBody>
      </p:sp>
      <p:sp>
        <p:nvSpPr>
          <p:cNvPr id="7" name="标题 1">
            <a:extLst>
              <a:ext uri="{FF2B5EF4-FFF2-40B4-BE49-F238E27FC236}">
                <a16:creationId xmlns:a16="http://schemas.microsoft.com/office/drawing/2014/main" id="{FC7A1BAD-A0C0-9E48-803A-6E8599264A2D}"/>
              </a:ext>
            </a:extLst>
          </p:cNvPr>
          <p:cNvSpPr txBox="1">
            <a:spLocks/>
          </p:cNvSpPr>
          <p:nvPr/>
        </p:nvSpPr>
        <p:spPr>
          <a:xfrm>
            <a:off x="811151" y="2742251"/>
            <a:ext cx="7729810" cy="11025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dirty="0">
                <a:solidFill>
                  <a:srgbClr val="00B050"/>
                </a:solidFill>
              </a:rPr>
              <a:t> Agreement in 1</a:t>
            </a:r>
            <a:r>
              <a:rPr lang="en-GB" sz="2000" baseline="30000" dirty="0">
                <a:solidFill>
                  <a:srgbClr val="00B050"/>
                </a:solidFill>
              </a:rPr>
              <a:t>st</a:t>
            </a:r>
            <a:r>
              <a:rPr lang="en-GB" sz="2000" dirty="0">
                <a:solidFill>
                  <a:srgbClr val="00B050"/>
                </a:solidFill>
              </a:rPr>
              <a:t> round</a:t>
            </a:r>
          </a:p>
          <a:p>
            <a:r>
              <a:rPr lang="en-GB" altLang="zh-CN" sz="2000" dirty="0">
                <a:solidFill>
                  <a:srgbClr val="0070C0"/>
                </a:solidFill>
              </a:rPr>
              <a:t>Agreement in GTW (Jan. 29th)</a:t>
            </a:r>
          </a:p>
          <a:p>
            <a:r>
              <a:rPr lang="en-GB" altLang="zh-CN" sz="2000" dirty="0">
                <a:solidFill>
                  <a:srgbClr val="7030A0"/>
                </a:solidFill>
              </a:rPr>
              <a:t>Agreement in 2</a:t>
            </a:r>
            <a:r>
              <a:rPr lang="en-GB" altLang="zh-CN" sz="2000" baseline="30000" dirty="0">
                <a:solidFill>
                  <a:srgbClr val="7030A0"/>
                </a:solidFill>
              </a:rPr>
              <a:t>nd</a:t>
            </a:r>
            <a:r>
              <a:rPr lang="en-GB" altLang="zh-CN" sz="2000" dirty="0">
                <a:solidFill>
                  <a:srgbClr val="7030A0"/>
                </a:solidFill>
              </a:rPr>
              <a:t> round</a:t>
            </a:r>
            <a:endParaRPr lang="zh-CN" altLang="en-US" sz="1200" dirty="0">
              <a:solidFill>
                <a:srgbClr val="7030A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Multiple </a:t>
            </a:r>
            <a:r>
              <a:rPr lang="en-US" sz="2400" dirty="0" err="1"/>
              <a:t>SCell</a:t>
            </a:r>
            <a:r>
              <a:rPr lang="en-US" sz="2400" dirty="0"/>
              <a:t> activation – core</a:t>
            </a:r>
            <a:r>
              <a:rPr lang="zh-CN" altLang="en-US" sz="2400" dirty="0"/>
              <a:t> </a:t>
            </a:r>
            <a:r>
              <a:rPr lang="en-US" altLang="zh-CN" sz="2400" dirty="0"/>
              <a:t>(1/2)</a:t>
            </a:r>
            <a:endParaRPr lang="en-US" sz="2400" dirty="0"/>
          </a:p>
        </p:txBody>
      </p:sp>
      <p:sp>
        <p:nvSpPr>
          <p:cNvPr id="3" name="内容占位符 2"/>
          <p:cNvSpPr>
            <a:spLocks noGrp="1"/>
          </p:cNvSpPr>
          <p:nvPr>
            <p:ph idx="1"/>
          </p:nvPr>
        </p:nvSpPr>
        <p:spPr>
          <a:xfrm>
            <a:off x="457200" y="771550"/>
            <a:ext cx="8229600" cy="4032448"/>
          </a:xfrm>
        </p:spPr>
        <p:txBody>
          <a:bodyPr>
            <a:normAutofit fontScale="92500" lnSpcReduction="10000"/>
          </a:bodyPr>
          <a:lstStyle/>
          <a:p>
            <a:pPr lvl="0"/>
            <a:r>
              <a:rPr lang="en-US" sz="1600" dirty="0"/>
              <a:t>Issue 1-1-1: The RTD(reception timing difference) with contiguous FR1 known cell or active serving cell to the to-be-activated </a:t>
            </a:r>
            <a:r>
              <a:rPr lang="en-US" sz="1600" dirty="0" err="1"/>
              <a:t>SCell</a:t>
            </a:r>
            <a:endParaRPr lang="en-US" sz="1600" dirty="0"/>
          </a:p>
          <a:p>
            <a:pPr lvl="1"/>
            <a:r>
              <a:rPr lang="en-US" sz="1600" dirty="0">
                <a:solidFill>
                  <a:srgbClr val="0070C0"/>
                </a:solidFill>
                <a:latin typeface="+mj-lt"/>
                <a:ea typeface="+mj-ea"/>
                <a:cs typeface="+mj-cs"/>
              </a:rPr>
              <a:t>Agreement: The RTD (reception timing difference) with contiguous FR1 known cell or active serving cell to the to-be-activated </a:t>
            </a:r>
            <a:r>
              <a:rPr lang="en-US" sz="1600" dirty="0" err="1">
                <a:solidFill>
                  <a:srgbClr val="0070C0"/>
                </a:solidFill>
                <a:latin typeface="+mj-lt"/>
                <a:ea typeface="+mj-ea"/>
                <a:cs typeface="+mj-cs"/>
              </a:rPr>
              <a:t>SCell</a:t>
            </a:r>
            <a:r>
              <a:rPr lang="en-US" sz="1600" dirty="0">
                <a:solidFill>
                  <a:srgbClr val="0070C0"/>
                </a:solidFill>
                <a:latin typeface="+mj-lt"/>
                <a:ea typeface="+mj-ea"/>
                <a:cs typeface="+mj-cs"/>
              </a:rPr>
              <a:t> shall be no larger than 260ns</a:t>
            </a:r>
            <a:endParaRPr lang="en-US" sz="1600" dirty="0"/>
          </a:p>
          <a:p>
            <a:pPr lvl="0"/>
            <a:r>
              <a:rPr lang="en-US" sz="1600" dirty="0"/>
              <a:t>Issue 1-1-2: The RPD(reception power difference) with contiguous FR1 known cell or active serving cell to the to-be-activated </a:t>
            </a:r>
            <a:r>
              <a:rPr lang="en-US" sz="1600" dirty="0" err="1"/>
              <a:t>SCell</a:t>
            </a:r>
            <a:r>
              <a:rPr lang="en-US" sz="1600" dirty="0"/>
              <a:t>.</a:t>
            </a:r>
          </a:p>
          <a:p>
            <a:pPr lvl="1"/>
            <a:r>
              <a:rPr lang="en-GB" sz="1600" dirty="0">
                <a:solidFill>
                  <a:srgbClr val="00B050"/>
                </a:solidFill>
                <a:latin typeface="+mj-lt"/>
                <a:ea typeface="+mj-ea"/>
                <a:cs typeface="+mj-cs"/>
              </a:rPr>
              <a:t>Agreement: The RPD(reception power difference) with contiguous FR1 known cell or active serving cell to the to-be-activated </a:t>
            </a:r>
            <a:r>
              <a:rPr lang="en-GB" sz="1600" dirty="0" err="1">
                <a:solidFill>
                  <a:srgbClr val="00B050"/>
                </a:solidFill>
                <a:latin typeface="+mj-lt"/>
                <a:ea typeface="+mj-ea"/>
                <a:cs typeface="+mj-cs"/>
              </a:rPr>
              <a:t>SCell</a:t>
            </a:r>
            <a:r>
              <a:rPr lang="en-GB" sz="1600" dirty="0">
                <a:solidFill>
                  <a:srgbClr val="00B050"/>
                </a:solidFill>
                <a:latin typeface="+mj-lt"/>
                <a:ea typeface="+mj-ea"/>
                <a:cs typeface="+mj-cs"/>
              </a:rPr>
              <a:t> shall be no larger than 6dB.</a:t>
            </a:r>
          </a:p>
          <a:p>
            <a:r>
              <a:rPr lang="en-US" sz="1600" dirty="0"/>
              <a:t>Issue 1-2-1: Extend the assumption in FR1 multiple </a:t>
            </a:r>
            <a:r>
              <a:rPr lang="en-US" sz="1600" dirty="0" err="1"/>
              <a:t>SCells</a:t>
            </a:r>
            <a:r>
              <a:rPr lang="en-US" sz="1600" dirty="0"/>
              <a:t> activation to single FR1 </a:t>
            </a:r>
            <a:r>
              <a:rPr lang="en-US" sz="1600" dirty="0" err="1"/>
              <a:t>SCell</a:t>
            </a:r>
            <a:r>
              <a:rPr lang="en-US" sz="1600" dirty="0"/>
              <a:t> activation</a:t>
            </a:r>
          </a:p>
          <a:p>
            <a:pPr lvl="1"/>
            <a:r>
              <a:rPr lang="en-US" sz="1600" dirty="0">
                <a:solidFill>
                  <a:srgbClr val="00B050"/>
                </a:solidFill>
                <a:latin typeface="+mj-lt"/>
                <a:ea typeface="+mj-ea"/>
                <a:cs typeface="+mj-cs"/>
              </a:rPr>
              <a:t>Agreement: Extend the UE requirement (to skip cell detection for unknown FR1 </a:t>
            </a:r>
            <a:r>
              <a:rPr lang="en-US" sz="1600" dirty="0" err="1">
                <a:solidFill>
                  <a:srgbClr val="00B050"/>
                </a:solidFill>
                <a:latin typeface="+mj-lt"/>
                <a:ea typeface="+mj-ea"/>
                <a:cs typeface="+mj-cs"/>
              </a:rPr>
              <a:t>SCell</a:t>
            </a:r>
            <a:r>
              <a:rPr lang="en-US" sz="1600" dirty="0">
                <a:solidFill>
                  <a:srgbClr val="00B050"/>
                </a:solidFill>
                <a:latin typeface="+mj-lt"/>
                <a:ea typeface="+mj-ea"/>
                <a:cs typeface="+mj-cs"/>
              </a:rPr>
              <a:t> that is intra-band contiguous to active or known serving cell) to single </a:t>
            </a:r>
            <a:r>
              <a:rPr lang="en-US" sz="1600" dirty="0" err="1">
                <a:solidFill>
                  <a:srgbClr val="00B050"/>
                </a:solidFill>
                <a:latin typeface="+mj-lt"/>
                <a:ea typeface="+mj-ea"/>
                <a:cs typeface="+mj-cs"/>
              </a:rPr>
              <a:t>SCell</a:t>
            </a:r>
            <a:r>
              <a:rPr lang="en-US" sz="1600" dirty="0">
                <a:solidFill>
                  <a:srgbClr val="00B050"/>
                </a:solidFill>
                <a:latin typeface="+mj-lt"/>
                <a:ea typeface="+mj-ea"/>
                <a:cs typeface="+mj-cs"/>
              </a:rPr>
              <a:t> activation. </a:t>
            </a:r>
          </a:p>
          <a:p>
            <a:r>
              <a:rPr lang="en-GB" sz="1600" dirty="0"/>
              <a:t>Issue 1-2-2: Requirement applicability on the other being-activated </a:t>
            </a:r>
            <a:r>
              <a:rPr lang="en-GB" sz="1600" dirty="0" err="1"/>
              <a:t>SCells</a:t>
            </a:r>
            <a:r>
              <a:rPr lang="en-GB" sz="1600" dirty="0"/>
              <a:t> during the FR1 multiple </a:t>
            </a:r>
            <a:r>
              <a:rPr lang="en-GB" sz="1600" dirty="0" err="1"/>
              <a:t>SCells</a:t>
            </a:r>
            <a:r>
              <a:rPr lang="en-GB" sz="1600" dirty="0"/>
              <a:t> activation</a:t>
            </a:r>
          </a:p>
          <a:p>
            <a:pPr lvl="1"/>
            <a:r>
              <a:rPr lang="en-US" sz="1600" dirty="0">
                <a:solidFill>
                  <a:srgbClr val="7030A0"/>
                </a:solidFill>
              </a:rPr>
              <a:t>Agreement: No  requirement applies for a FR1 unknown </a:t>
            </a:r>
            <a:r>
              <a:rPr lang="en-US" sz="1600" dirty="0" err="1">
                <a:solidFill>
                  <a:srgbClr val="7030A0"/>
                </a:solidFill>
              </a:rPr>
              <a:t>SCells</a:t>
            </a:r>
            <a:r>
              <a:rPr lang="en-US" sz="1600" dirty="0">
                <a:solidFill>
                  <a:srgbClr val="7030A0"/>
                </a:solidFill>
              </a:rPr>
              <a:t> being activated, if no requirements apply for one or more of the FR1 unknown </a:t>
            </a:r>
            <a:r>
              <a:rPr lang="en-US" sz="1600" dirty="0" err="1">
                <a:solidFill>
                  <a:srgbClr val="7030A0"/>
                </a:solidFill>
              </a:rPr>
              <a:t>SCell</a:t>
            </a:r>
            <a:r>
              <a:rPr lang="en-US" sz="1600" dirty="0">
                <a:solidFill>
                  <a:srgbClr val="7030A0"/>
                </a:solidFill>
              </a:rPr>
              <a:t>(s) being activated with the same MAC CE</a:t>
            </a:r>
          </a:p>
          <a:p>
            <a:pPr lvl="2"/>
            <a:endParaRPr lang="en-US" sz="1600" dirty="0"/>
          </a:p>
          <a:p>
            <a:pPr marL="457200" lvl="1" indent="0">
              <a:buNone/>
            </a:pPr>
            <a:endParaRPr lang="en-US" sz="16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Multiple </a:t>
            </a:r>
            <a:r>
              <a:rPr lang="en-US" sz="2400" dirty="0" err="1"/>
              <a:t>SCell</a:t>
            </a:r>
            <a:r>
              <a:rPr lang="en-US" sz="2400" dirty="0"/>
              <a:t> activation – core (2/2)</a:t>
            </a:r>
          </a:p>
        </p:txBody>
      </p:sp>
      <p:sp>
        <p:nvSpPr>
          <p:cNvPr id="3" name="内容占位符 2"/>
          <p:cNvSpPr>
            <a:spLocks noGrp="1"/>
          </p:cNvSpPr>
          <p:nvPr>
            <p:ph idx="1"/>
          </p:nvPr>
        </p:nvSpPr>
        <p:spPr>
          <a:xfrm>
            <a:off x="457200" y="771550"/>
            <a:ext cx="8229600" cy="4165971"/>
          </a:xfrm>
        </p:spPr>
        <p:txBody>
          <a:bodyPr>
            <a:normAutofit/>
          </a:bodyPr>
          <a:lstStyle/>
          <a:p>
            <a:pPr lvl="0"/>
            <a:r>
              <a:rPr lang="en-US" sz="1200" dirty="0"/>
              <a:t>Issue 1-2-3: Condition of SMTC configuration to apply multiple </a:t>
            </a:r>
            <a:r>
              <a:rPr lang="en-US" sz="1200" dirty="0" err="1"/>
              <a:t>SCell</a:t>
            </a:r>
            <a:r>
              <a:rPr lang="en-US" sz="1200" dirty="0"/>
              <a:t> activation requirement</a:t>
            </a:r>
          </a:p>
          <a:p>
            <a:pPr lvl="1"/>
            <a:r>
              <a:rPr lang="en-US" sz="1200" dirty="0"/>
              <a:t>FFS:</a:t>
            </a:r>
          </a:p>
          <a:p>
            <a:pPr lvl="2" hangingPunct="0"/>
            <a:r>
              <a:rPr lang="en-GB" sz="1200" dirty="0"/>
              <a:t>Option 1 (Huawei, Apple, QC, MTK, NEC): Multiple </a:t>
            </a:r>
            <a:r>
              <a:rPr lang="en-GB" sz="1200" dirty="0" err="1"/>
              <a:t>SCell</a:t>
            </a:r>
            <a:r>
              <a:rPr lang="en-GB" sz="1200" dirty="0"/>
              <a:t> activation requirements apply provided that SMTC offset is same for all </a:t>
            </a:r>
            <a:r>
              <a:rPr lang="en-GB" sz="1200" dirty="0" err="1"/>
              <a:t>SCells</a:t>
            </a:r>
            <a:r>
              <a:rPr lang="en-GB" sz="1200" dirty="0"/>
              <a:t> activated by the same MAC CE.</a:t>
            </a:r>
            <a:endParaRPr lang="en-US" sz="1200" dirty="0"/>
          </a:p>
          <a:p>
            <a:pPr lvl="2" hangingPunct="0"/>
            <a:r>
              <a:rPr lang="en-GB" sz="1200" dirty="0"/>
              <a:t>Option 1a: option 1 with clarification on per-FR MG capability and </a:t>
            </a:r>
            <a:r>
              <a:rPr lang="en-GB" sz="1200" dirty="0" err="1"/>
              <a:t>SCells</a:t>
            </a:r>
            <a:r>
              <a:rPr lang="en-GB" sz="1200" dirty="0"/>
              <a:t>’ condition in the same band</a:t>
            </a:r>
            <a:endParaRPr lang="en-US" sz="1200" dirty="0"/>
          </a:p>
          <a:p>
            <a:pPr lvl="2" hangingPunct="0"/>
            <a:r>
              <a:rPr lang="en-GB" sz="1200" dirty="0"/>
              <a:t>Option 2 (Ericsson, Nokia): No need to have such restriction of SMTC offset as in option1.</a:t>
            </a:r>
            <a:endParaRPr lang="en-US" sz="1200" dirty="0"/>
          </a:p>
          <a:p>
            <a:r>
              <a:rPr lang="en-US" sz="1200" dirty="0"/>
              <a:t>Issue 1-2-4: Condition of SSB offset to apply </a:t>
            </a:r>
            <a:r>
              <a:rPr lang="en-US" sz="1200" dirty="0" err="1"/>
              <a:t>SCell</a:t>
            </a:r>
            <a:r>
              <a:rPr lang="en-US" sz="1200" dirty="0"/>
              <a:t> activation requirement without cell detection</a:t>
            </a:r>
          </a:p>
          <a:p>
            <a:pPr lvl="1"/>
            <a:r>
              <a:rPr lang="en-US" sz="1200" dirty="0"/>
              <a:t>FFS:</a:t>
            </a:r>
          </a:p>
          <a:p>
            <a:pPr lvl="2" hangingPunct="0"/>
            <a:r>
              <a:rPr lang="en-GB" sz="1200" dirty="0"/>
              <a:t>Option 1 (Huawei, Apple, Ericsson, MTK, NEC): For scenarios where UE is not assumed to perform cell detection on the target </a:t>
            </a:r>
            <a:r>
              <a:rPr lang="en-GB" sz="1200" dirty="0" err="1"/>
              <a:t>SCell</a:t>
            </a:r>
            <a:r>
              <a:rPr lang="en-GB" sz="1200" dirty="0"/>
              <a:t>, the </a:t>
            </a:r>
            <a:r>
              <a:rPr lang="en-GB" sz="1200" dirty="0" err="1"/>
              <a:t>SCell</a:t>
            </a:r>
            <a:r>
              <a:rPr lang="en-GB" sz="1200" dirty="0"/>
              <a:t> activation requirements apply provided that SSB offset is same on the target </a:t>
            </a:r>
            <a:r>
              <a:rPr lang="en-GB" sz="1200" dirty="0" err="1"/>
              <a:t>SCell</a:t>
            </a:r>
            <a:r>
              <a:rPr lang="en-GB" sz="1200" dirty="0"/>
              <a:t> and the active or known serving cell.</a:t>
            </a:r>
          </a:p>
          <a:p>
            <a:pPr lvl="2" hangingPunct="0"/>
            <a:r>
              <a:rPr lang="en-GB" sz="1200" dirty="0"/>
              <a:t>Option 2: TBA</a:t>
            </a:r>
          </a:p>
          <a:p>
            <a:pPr marL="342900" lvl="1" indent="-342900">
              <a:buFont typeface="Arial" pitchFamily="34" charset="0"/>
              <a:buChar char="•"/>
            </a:pPr>
            <a:r>
              <a:rPr lang="en-US" sz="1200" dirty="0"/>
              <a:t>Issue 1-2-5: Condition of </a:t>
            </a:r>
            <a:r>
              <a:rPr lang="en-US" sz="1200" dirty="0" err="1"/>
              <a:t>ssb-PositionsInBurst</a:t>
            </a:r>
            <a:r>
              <a:rPr lang="en-US" sz="1200" dirty="0"/>
              <a:t> to apply FR2 multiple </a:t>
            </a:r>
            <a:r>
              <a:rPr lang="en-US" sz="1200" dirty="0" err="1"/>
              <a:t>SCell</a:t>
            </a:r>
            <a:r>
              <a:rPr lang="en-US" sz="1200" dirty="0"/>
              <a:t> activation requirement </a:t>
            </a:r>
          </a:p>
          <a:p>
            <a:pPr lvl="1"/>
            <a:r>
              <a:rPr lang="en-US" sz="1200" dirty="0">
                <a:solidFill>
                  <a:srgbClr val="00B050"/>
                </a:solidFill>
                <a:latin typeface="+mj-lt"/>
                <a:ea typeface="+mj-ea"/>
                <a:cs typeface="+mj-cs"/>
              </a:rPr>
              <a:t>Agreement: Multiple </a:t>
            </a:r>
            <a:r>
              <a:rPr lang="en-US" sz="1200" dirty="0" err="1">
                <a:solidFill>
                  <a:srgbClr val="00B050"/>
                </a:solidFill>
                <a:latin typeface="+mj-lt"/>
                <a:ea typeface="+mj-ea"/>
                <a:cs typeface="+mj-cs"/>
              </a:rPr>
              <a:t>SCell</a:t>
            </a:r>
            <a:r>
              <a:rPr lang="en-US" sz="1200" dirty="0">
                <a:solidFill>
                  <a:srgbClr val="00B050"/>
                </a:solidFill>
                <a:latin typeface="+mj-lt"/>
                <a:ea typeface="+mj-ea"/>
                <a:cs typeface="+mj-cs"/>
              </a:rPr>
              <a:t> activation requirements for FR2 unknown </a:t>
            </a:r>
            <a:r>
              <a:rPr lang="en-US" sz="1200" dirty="0" err="1">
                <a:solidFill>
                  <a:srgbClr val="00B050"/>
                </a:solidFill>
                <a:latin typeface="+mj-lt"/>
                <a:ea typeface="+mj-ea"/>
                <a:cs typeface="+mj-cs"/>
              </a:rPr>
              <a:t>SCells</a:t>
            </a:r>
            <a:r>
              <a:rPr lang="en-US" sz="1200" dirty="0">
                <a:solidFill>
                  <a:srgbClr val="00B050"/>
                </a:solidFill>
                <a:latin typeface="+mj-lt"/>
                <a:ea typeface="+mj-ea"/>
                <a:cs typeface="+mj-cs"/>
              </a:rPr>
              <a:t> apply provided that the parameter </a:t>
            </a:r>
            <a:r>
              <a:rPr lang="en-US" sz="1200" dirty="0" err="1">
                <a:solidFill>
                  <a:srgbClr val="00B050"/>
                </a:solidFill>
                <a:latin typeface="+mj-lt"/>
                <a:ea typeface="+mj-ea"/>
                <a:cs typeface="+mj-cs"/>
              </a:rPr>
              <a:t>ssb-PositionsInBurst</a:t>
            </a:r>
            <a:r>
              <a:rPr lang="en-US" sz="1200" dirty="0">
                <a:solidFill>
                  <a:srgbClr val="00B050"/>
                </a:solidFill>
                <a:latin typeface="+mj-lt"/>
                <a:ea typeface="+mj-ea"/>
                <a:cs typeface="+mj-cs"/>
              </a:rPr>
              <a:t> is same for the known serving cell(s) and the target </a:t>
            </a:r>
            <a:r>
              <a:rPr lang="en-US" sz="1200" dirty="0" err="1">
                <a:solidFill>
                  <a:srgbClr val="00B050"/>
                </a:solidFill>
                <a:latin typeface="+mj-lt"/>
                <a:ea typeface="+mj-ea"/>
                <a:cs typeface="+mj-cs"/>
              </a:rPr>
              <a:t>SCell</a:t>
            </a:r>
            <a:r>
              <a:rPr lang="en-US" sz="1200" dirty="0">
                <a:solidFill>
                  <a:srgbClr val="00B050"/>
                </a:solidFill>
                <a:latin typeface="+mj-lt"/>
                <a:ea typeface="+mj-ea"/>
                <a:cs typeface="+mj-cs"/>
              </a:rPr>
              <a:t>. </a:t>
            </a:r>
          </a:p>
          <a:p>
            <a:pPr marL="457200" lvl="1" indent="0">
              <a:buNone/>
            </a:pPr>
            <a:endParaRPr lang="en-US" sz="1200" dirty="0"/>
          </a:p>
          <a:p>
            <a:pPr marL="1371600" lvl="3" indent="0">
              <a:buNone/>
            </a:pPr>
            <a:endParaRPr lang="en-US" sz="1600" dirty="0"/>
          </a:p>
          <a:p>
            <a:pPr lvl="1"/>
            <a:endParaRPr lang="en-US" sz="900" dirty="0">
              <a:solidFill>
                <a:srgbClr val="00B050"/>
              </a:solidFill>
            </a:endParaRPr>
          </a:p>
          <a:p>
            <a:pPr lvl="2"/>
            <a:endParaRPr lang="en-US" sz="700" dirty="0"/>
          </a:p>
          <a:p>
            <a:pPr marL="457200" lvl="1" indent="0">
              <a:buNone/>
            </a:pPr>
            <a:endParaRPr lang="en-US" sz="700" dirty="0"/>
          </a:p>
        </p:txBody>
      </p:sp>
    </p:spTree>
    <p:extLst>
      <p:ext uri="{BB962C8B-B14F-4D97-AF65-F5344CB8AC3E}">
        <p14:creationId xmlns:p14="http://schemas.microsoft.com/office/powerpoint/2010/main" val="759288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FR2 inter-band CA - core</a:t>
            </a:r>
          </a:p>
        </p:txBody>
      </p:sp>
      <p:sp>
        <p:nvSpPr>
          <p:cNvPr id="3" name="内容占位符 2"/>
          <p:cNvSpPr>
            <a:spLocks noGrp="1"/>
          </p:cNvSpPr>
          <p:nvPr>
            <p:ph idx="1"/>
          </p:nvPr>
        </p:nvSpPr>
        <p:spPr>
          <a:xfrm>
            <a:off x="457200" y="987574"/>
            <a:ext cx="8229600" cy="3394472"/>
          </a:xfrm>
        </p:spPr>
        <p:txBody>
          <a:bodyPr>
            <a:normAutofit/>
          </a:bodyPr>
          <a:lstStyle/>
          <a:p>
            <a:r>
              <a:rPr lang="en-US" sz="1600" dirty="0"/>
              <a:t>Issue 2-1-1: scheduling restriction during RLM</a:t>
            </a:r>
          </a:p>
          <a:p>
            <a:pPr lvl="1"/>
            <a:r>
              <a:rPr lang="en-US" sz="1600" dirty="0">
                <a:solidFill>
                  <a:srgbClr val="00B050"/>
                </a:solidFill>
                <a:latin typeface="+mj-lt"/>
                <a:ea typeface="+mj-ea"/>
                <a:cs typeface="+mj-cs"/>
              </a:rPr>
              <a:t>Agreement: For RLM, there is no scheduling restriction if the UE is configured with different numerology between SSB on one FR2 band and data on the other FR2 band provided the UE is configured for IBM operation for the band pair.  </a:t>
            </a:r>
          </a:p>
          <a:p>
            <a:pPr marL="342900" lvl="1" indent="-342900">
              <a:buFont typeface="Arial" pitchFamily="34" charset="0"/>
              <a:buChar char="•"/>
            </a:pPr>
            <a:r>
              <a:rPr lang="en-US" sz="1600" dirty="0"/>
              <a:t>Issue 2-1-2: Removal the description for the case when no measurement restriction is allowed</a:t>
            </a:r>
          </a:p>
          <a:p>
            <a:pPr lvl="1"/>
            <a:r>
              <a:rPr lang="en-US" sz="1600" dirty="0">
                <a:solidFill>
                  <a:srgbClr val="7030A0"/>
                </a:solidFill>
              </a:rPr>
              <a:t>Agreement:</a:t>
            </a:r>
          </a:p>
          <a:p>
            <a:pPr lvl="2" hangingPunct="0"/>
            <a:r>
              <a:rPr lang="en-US" sz="1600" dirty="0">
                <a:solidFill>
                  <a:srgbClr val="7030A0"/>
                </a:solidFill>
              </a:rPr>
              <a:t>Keep the descriptions on FR2 SSB BFD/CBD/L1-RSRP for the cases with “no measurement restriction” in the spec.</a:t>
            </a:r>
            <a:endParaRPr lang="en-US" sz="1600" dirty="0"/>
          </a:p>
          <a:p>
            <a:pPr marL="457200" lvl="1" indent="0">
              <a:buNone/>
            </a:pPr>
            <a:endParaRPr lang="en-US" sz="2000" dirty="0"/>
          </a:p>
        </p:txBody>
      </p:sp>
    </p:spTree>
    <p:extLst>
      <p:ext uri="{BB962C8B-B14F-4D97-AF65-F5344CB8AC3E}">
        <p14:creationId xmlns:p14="http://schemas.microsoft.com/office/powerpoint/2010/main" val="127674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TCs of inter-frequency measurement requirement without MG </a:t>
            </a:r>
          </a:p>
        </p:txBody>
      </p:sp>
      <p:sp>
        <p:nvSpPr>
          <p:cNvPr id="3" name="内容占位符 2"/>
          <p:cNvSpPr>
            <a:spLocks noGrp="1"/>
          </p:cNvSpPr>
          <p:nvPr>
            <p:ph idx="1"/>
          </p:nvPr>
        </p:nvSpPr>
        <p:spPr>
          <a:xfrm>
            <a:off x="457200" y="987574"/>
            <a:ext cx="8229600" cy="3394472"/>
          </a:xfrm>
        </p:spPr>
        <p:txBody>
          <a:bodyPr>
            <a:normAutofit/>
          </a:bodyPr>
          <a:lstStyle/>
          <a:p>
            <a:r>
              <a:rPr lang="en-US" sz="1600" dirty="0"/>
              <a:t>Issue 4-1: Power imbalance condition for inter-frequency measurement requirement without MG</a:t>
            </a:r>
          </a:p>
          <a:p>
            <a:pPr lvl="1"/>
            <a:r>
              <a:rPr lang="en-GB" sz="1600" dirty="0">
                <a:solidFill>
                  <a:srgbClr val="7030A0"/>
                </a:solidFill>
              </a:rPr>
              <a:t>Agreement: Do not define conditions</a:t>
            </a:r>
          </a:p>
          <a:p>
            <a:pPr marL="914400" lvl="2" indent="0">
              <a:buNone/>
            </a:pPr>
            <a:endParaRPr lang="en-US" sz="2000" dirty="0"/>
          </a:p>
          <a:p>
            <a:pPr marL="457200" lvl="1" indent="0">
              <a:buNone/>
            </a:pPr>
            <a:endParaRPr lang="en-US" sz="2000" dirty="0"/>
          </a:p>
        </p:txBody>
      </p:sp>
    </p:spTree>
    <p:extLst>
      <p:ext uri="{BB962C8B-B14F-4D97-AF65-F5344CB8AC3E}">
        <p14:creationId xmlns:p14="http://schemas.microsoft.com/office/powerpoint/2010/main" val="25014928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TCs of	inter-band CA requirement for FR2 UE measurement capability of independent Rx beam</a:t>
            </a:r>
          </a:p>
        </p:txBody>
      </p:sp>
      <p:sp>
        <p:nvSpPr>
          <p:cNvPr id="3" name="内容占位符 2"/>
          <p:cNvSpPr>
            <a:spLocks noGrp="1"/>
          </p:cNvSpPr>
          <p:nvPr>
            <p:ph idx="1"/>
          </p:nvPr>
        </p:nvSpPr>
        <p:spPr>
          <a:xfrm>
            <a:off x="457200" y="987574"/>
            <a:ext cx="8229600" cy="3394472"/>
          </a:xfrm>
        </p:spPr>
        <p:txBody>
          <a:bodyPr>
            <a:normAutofit/>
          </a:bodyPr>
          <a:lstStyle/>
          <a:p>
            <a:r>
              <a:rPr lang="en-US" sz="1800" dirty="0"/>
              <a:t>Issue 6-1: </a:t>
            </a:r>
            <a:r>
              <a:rPr lang="en-US" sz="1800" dirty="0" err="1"/>
              <a:t>AoA</a:t>
            </a:r>
            <a:r>
              <a:rPr lang="en-US" sz="1800" dirty="0"/>
              <a:t> setup in TCs of inter-band CA requirement for FR2 UE measurement capability of independent Rx beam</a:t>
            </a:r>
          </a:p>
          <a:p>
            <a:pPr lvl="1"/>
            <a:r>
              <a:rPr lang="en-GB" sz="1800" dirty="0">
                <a:solidFill>
                  <a:srgbClr val="0070C0"/>
                </a:solidFill>
                <a:latin typeface="+mj-lt"/>
                <a:ea typeface="+mj-ea"/>
                <a:cs typeface="+mj-cs"/>
              </a:rPr>
              <a:t>Agreement: </a:t>
            </a:r>
            <a:r>
              <a:rPr lang="en-GB" sz="1800" dirty="0" err="1">
                <a:solidFill>
                  <a:srgbClr val="0070C0"/>
                </a:solidFill>
                <a:latin typeface="+mj-lt"/>
                <a:ea typeface="+mj-ea"/>
                <a:cs typeface="+mj-cs"/>
              </a:rPr>
              <a:t>AoA</a:t>
            </a:r>
            <a:r>
              <a:rPr lang="en-GB" sz="1800" dirty="0">
                <a:solidFill>
                  <a:srgbClr val="0070C0"/>
                </a:solidFill>
                <a:latin typeface="+mj-lt"/>
                <a:ea typeface="+mj-ea"/>
                <a:cs typeface="+mj-cs"/>
              </a:rPr>
              <a:t> configuration for both Cell 1 and Cell 2 = Setup 3 (with rough beams) and FFS on the other parameter adjustment (e.g. </a:t>
            </a:r>
            <a:r>
              <a:rPr lang="en-GB" sz="1800" dirty="0" err="1">
                <a:solidFill>
                  <a:srgbClr val="0070C0"/>
                </a:solidFill>
                <a:latin typeface="+mj-lt"/>
                <a:ea typeface="+mj-ea"/>
                <a:cs typeface="+mj-cs"/>
              </a:rPr>
              <a:t>Noc</a:t>
            </a:r>
            <a:r>
              <a:rPr lang="en-GB" sz="1800" dirty="0">
                <a:solidFill>
                  <a:srgbClr val="0070C0"/>
                </a:solidFill>
                <a:latin typeface="+mj-lt"/>
                <a:ea typeface="+mj-ea"/>
                <a:cs typeface="+mj-cs"/>
              </a:rPr>
              <a:t>, Es, Es/</a:t>
            </a:r>
            <a:r>
              <a:rPr lang="en-GB" sz="1800" dirty="0" err="1">
                <a:solidFill>
                  <a:srgbClr val="0070C0"/>
                </a:solidFill>
                <a:latin typeface="+mj-lt"/>
                <a:ea typeface="+mj-ea"/>
                <a:cs typeface="+mj-cs"/>
              </a:rPr>
              <a:t>Iot</a:t>
            </a:r>
            <a:r>
              <a:rPr lang="en-GB" sz="1800" dirty="0">
                <a:solidFill>
                  <a:srgbClr val="0070C0"/>
                </a:solidFill>
                <a:latin typeface="+mj-lt"/>
                <a:ea typeface="+mj-ea"/>
                <a:cs typeface="+mj-cs"/>
              </a:rPr>
              <a:t> and etc) in the test cases (R4-2103628).</a:t>
            </a:r>
            <a:endParaRPr lang="en-US" sz="1800" dirty="0">
              <a:solidFill>
                <a:srgbClr val="0070C0"/>
              </a:solidFill>
              <a:latin typeface="+mj-lt"/>
              <a:ea typeface="+mj-ea"/>
              <a:cs typeface="+mj-cs"/>
            </a:endParaRPr>
          </a:p>
          <a:p>
            <a:pPr marL="457200" lvl="1" indent="0">
              <a:buNone/>
            </a:pPr>
            <a:endParaRPr lang="en-US" sz="2400" dirty="0"/>
          </a:p>
        </p:txBody>
      </p:sp>
    </p:spTree>
    <p:extLst>
      <p:ext uri="{BB962C8B-B14F-4D97-AF65-F5344CB8AC3E}">
        <p14:creationId xmlns:p14="http://schemas.microsoft.com/office/powerpoint/2010/main" val="7575916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Issue 7-1: removal of TCs for multiple </a:t>
            </a:r>
            <a:r>
              <a:rPr lang="en-US" sz="2400" dirty="0" err="1"/>
              <a:t>SCell</a:t>
            </a:r>
            <a:r>
              <a:rPr lang="en-US" sz="2400" dirty="0"/>
              <a:t> activation due to the testability of simultaneous FR1+FR2 links</a:t>
            </a:r>
          </a:p>
        </p:txBody>
      </p:sp>
      <p:sp>
        <p:nvSpPr>
          <p:cNvPr id="3" name="内容占位符 2"/>
          <p:cNvSpPr>
            <a:spLocks noGrp="1"/>
          </p:cNvSpPr>
          <p:nvPr>
            <p:ph idx="1"/>
          </p:nvPr>
        </p:nvSpPr>
        <p:spPr>
          <a:xfrm>
            <a:off x="457200" y="987574"/>
            <a:ext cx="8229600" cy="3394472"/>
          </a:xfrm>
        </p:spPr>
        <p:txBody>
          <a:bodyPr>
            <a:normAutofit/>
          </a:bodyPr>
          <a:lstStyle/>
          <a:p>
            <a:r>
              <a:rPr lang="en-US" sz="1800" dirty="0"/>
              <a:t>Issue 7-1: removal of TCs for multiple </a:t>
            </a:r>
            <a:r>
              <a:rPr lang="en-US" sz="1800" dirty="0" err="1"/>
              <a:t>SCell</a:t>
            </a:r>
            <a:r>
              <a:rPr lang="en-US" sz="1800" dirty="0"/>
              <a:t> activation due to the testability of simultaneous FR1+FR2 links</a:t>
            </a:r>
          </a:p>
          <a:p>
            <a:pPr lvl="1"/>
            <a:r>
              <a:rPr lang="en-US" sz="1800" dirty="0">
                <a:solidFill>
                  <a:srgbClr val="7030A0"/>
                </a:solidFill>
              </a:rPr>
              <a:t>Agreement:</a:t>
            </a:r>
          </a:p>
          <a:p>
            <a:pPr lvl="2"/>
            <a:r>
              <a:rPr lang="en-US" sz="1800" dirty="0">
                <a:solidFill>
                  <a:srgbClr val="7030A0"/>
                </a:solidFill>
              </a:rPr>
              <a:t>Option 2b (Huawei, Apple, Ericsson, MTK, QC): Keep TC2 but remove the interruption test part for LTE and FR1 </a:t>
            </a:r>
            <a:r>
              <a:rPr lang="en-US" sz="1800" dirty="0" err="1">
                <a:solidFill>
                  <a:srgbClr val="7030A0"/>
                </a:solidFill>
              </a:rPr>
              <a:t>PSCell</a:t>
            </a:r>
            <a:r>
              <a:rPr lang="en-US" sz="1800" dirty="0">
                <a:solidFill>
                  <a:srgbClr val="7030A0"/>
                </a:solidFill>
              </a:rPr>
              <a:t> in TC2 and remove TC3 at this stage until the testability of simultaneous FR1+FR2 is clarified.</a:t>
            </a:r>
          </a:p>
        </p:txBody>
      </p:sp>
    </p:spTree>
    <p:extLst>
      <p:ext uri="{BB962C8B-B14F-4D97-AF65-F5344CB8AC3E}">
        <p14:creationId xmlns:p14="http://schemas.microsoft.com/office/powerpoint/2010/main" val="9250090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15103</TotalTime>
  <Words>789</Words>
  <Application>Microsoft Macintosh PowerPoint</Application>
  <PresentationFormat>On-screen Show (16:9)</PresentationFormat>
  <Paragraphs>56</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主题</vt:lpstr>
      <vt:lpstr>WF on R16 RRM enhancement part 3 – Multiple SCell activation, inter-frequency measurement without MG, FR2 inter-band CA, UE specific CBW change</vt:lpstr>
      <vt:lpstr>Multiple SCell activation – core (1/2)</vt:lpstr>
      <vt:lpstr>Multiple SCell activation – core (2/2)</vt:lpstr>
      <vt:lpstr>FR2 inter-band CA - core</vt:lpstr>
      <vt:lpstr>TCs of inter-frequency measurement requirement without MG </vt:lpstr>
      <vt:lpstr>TCs of inter-band CA requirement for FR2 UE measurement capability of independent Rx beam</vt:lpstr>
      <vt:lpstr>Issue 7-1: removal of TCs for multiple SCell activation due to the testability of simultaneous FR1+FR2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267</cp:revision>
  <dcterms:created xsi:type="dcterms:W3CDTF">2019-10-08T01:43:15Z</dcterms:created>
  <dcterms:modified xsi:type="dcterms:W3CDTF">2021-02-03T23:58:39Z</dcterms:modified>
</cp:coreProperties>
</file>