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347" r:id="rId6"/>
    <p:sldId id="352" r:id="rId7"/>
    <p:sldId id="353" r:id="rId8"/>
    <p:sldId id="354" r:id="rId9"/>
    <p:sldId id="355" r:id="rId10"/>
    <p:sldId id="356" r:id="rId11"/>
    <p:sldId id="350" r:id="rId12"/>
    <p:sldId id="357" r:id="rId13"/>
    <p:sldId id="358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07B478-3BEC-47BA-9B18-26901EAB7615}" v="11" dt="2021-02-03T23:48:30.3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83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ang, Rui" userId="2b60e985-b2bb-4704-b9fe-58fc6af4a968" providerId="ADAL" clId="{A807B478-3BEC-47BA-9B18-26901EAB7615}"/>
    <pc:docChg chg="custSel modSld">
      <pc:chgData name="Huang, Rui" userId="2b60e985-b2bb-4704-b9fe-58fc6af4a968" providerId="ADAL" clId="{A807B478-3BEC-47BA-9B18-26901EAB7615}" dt="2021-02-03T23:48:30.362" v="81" actId="207"/>
      <pc:docMkLst>
        <pc:docMk/>
      </pc:docMkLst>
      <pc:sldChg chg="modSp mod">
        <pc:chgData name="Huang, Rui" userId="2b60e985-b2bb-4704-b9fe-58fc6af4a968" providerId="ADAL" clId="{A807B478-3BEC-47BA-9B18-26901EAB7615}" dt="2021-02-03T23:43:18.571" v="16" actId="13926"/>
        <pc:sldMkLst>
          <pc:docMk/>
          <pc:sldMk cId="2070879220" sldId="352"/>
        </pc:sldMkLst>
        <pc:spChg chg="mod">
          <ac:chgData name="Huang, Rui" userId="2b60e985-b2bb-4704-b9fe-58fc6af4a968" providerId="ADAL" clId="{A807B478-3BEC-47BA-9B18-26901EAB7615}" dt="2021-02-03T23:43:18.571" v="16" actId="13926"/>
          <ac:spMkLst>
            <pc:docMk/>
            <pc:sldMk cId="2070879220" sldId="352"/>
            <ac:spMk id="3" creationId="{00000000-0000-0000-0000-000000000000}"/>
          </ac:spMkLst>
        </pc:spChg>
      </pc:sldChg>
      <pc:sldChg chg="modSp mod">
        <pc:chgData name="Huang, Rui" userId="2b60e985-b2bb-4704-b9fe-58fc6af4a968" providerId="ADAL" clId="{A807B478-3BEC-47BA-9B18-26901EAB7615}" dt="2021-02-03T23:45:17.737" v="28" actId="6549"/>
        <pc:sldMkLst>
          <pc:docMk/>
          <pc:sldMk cId="3332051470" sldId="353"/>
        </pc:sldMkLst>
        <pc:spChg chg="mod">
          <ac:chgData name="Huang, Rui" userId="2b60e985-b2bb-4704-b9fe-58fc6af4a968" providerId="ADAL" clId="{A807B478-3BEC-47BA-9B18-26901EAB7615}" dt="2021-02-03T23:45:17.737" v="28" actId="6549"/>
          <ac:spMkLst>
            <pc:docMk/>
            <pc:sldMk cId="3332051470" sldId="353"/>
            <ac:spMk id="3" creationId="{00000000-0000-0000-0000-000000000000}"/>
          </ac:spMkLst>
        </pc:spChg>
      </pc:sldChg>
      <pc:sldChg chg="modSp mod">
        <pc:chgData name="Huang, Rui" userId="2b60e985-b2bb-4704-b9fe-58fc6af4a968" providerId="ADAL" clId="{A807B478-3BEC-47BA-9B18-26901EAB7615}" dt="2021-02-03T23:45:50.825" v="31" actId="207"/>
        <pc:sldMkLst>
          <pc:docMk/>
          <pc:sldMk cId="1816882349" sldId="354"/>
        </pc:sldMkLst>
        <pc:spChg chg="mod">
          <ac:chgData name="Huang, Rui" userId="2b60e985-b2bb-4704-b9fe-58fc6af4a968" providerId="ADAL" clId="{A807B478-3BEC-47BA-9B18-26901EAB7615}" dt="2021-02-03T23:45:50.825" v="31" actId="207"/>
          <ac:spMkLst>
            <pc:docMk/>
            <pc:sldMk cId="1816882349" sldId="354"/>
            <ac:spMk id="3" creationId="{00000000-0000-0000-0000-000000000000}"/>
          </ac:spMkLst>
        </pc:spChg>
      </pc:sldChg>
      <pc:sldChg chg="modSp mod">
        <pc:chgData name="Huang, Rui" userId="2b60e985-b2bb-4704-b9fe-58fc6af4a968" providerId="ADAL" clId="{A807B478-3BEC-47BA-9B18-26901EAB7615}" dt="2021-02-03T23:46:37.378" v="35" actId="207"/>
        <pc:sldMkLst>
          <pc:docMk/>
          <pc:sldMk cId="37293749" sldId="356"/>
        </pc:sldMkLst>
        <pc:spChg chg="mod">
          <ac:chgData name="Huang, Rui" userId="2b60e985-b2bb-4704-b9fe-58fc6af4a968" providerId="ADAL" clId="{A807B478-3BEC-47BA-9B18-26901EAB7615}" dt="2021-02-03T23:46:37.378" v="35" actId="207"/>
          <ac:spMkLst>
            <pc:docMk/>
            <pc:sldMk cId="37293749" sldId="356"/>
            <ac:spMk id="3" creationId="{00000000-0000-0000-0000-000000000000}"/>
          </ac:spMkLst>
        </pc:spChg>
      </pc:sldChg>
      <pc:sldChg chg="modSp mod">
        <pc:chgData name="Huang, Rui" userId="2b60e985-b2bb-4704-b9fe-58fc6af4a968" providerId="ADAL" clId="{A807B478-3BEC-47BA-9B18-26901EAB7615}" dt="2021-02-03T23:47:14.008" v="39" actId="6549"/>
        <pc:sldMkLst>
          <pc:docMk/>
          <pc:sldMk cId="2354330982" sldId="357"/>
        </pc:sldMkLst>
        <pc:spChg chg="mod">
          <ac:chgData name="Huang, Rui" userId="2b60e985-b2bb-4704-b9fe-58fc6af4a968" providerId="ADAL" clId="{A807B478-3BEC-47BA-9B18-26901EAB7615}" dt="2021-02-03T23:47:14.008" v="39" actId="6549"/>
          <ac:spMkLst>
            <pc:docMk/>
            <pc:sldMk cId="2354330982" sldId="357"/>
            <ac:spMk id="3" creationId="{00000000-0000-0000-0000-000000000000}"/>
          </ac:spMkLst>
        </pc:spChg>
      </pc:sldChg>
      <pc:sldChg chg="delSp modSp mod">
        <pc:chgData name="Huang, Rui" userId="2b60e985-b2bb-4704-b9fe-58fc6af4a968" providerId="ADAL" clId="{A807B478-3BEC-47BA-9B18-26901EAB7615}" dt="2021-02-03T23:48:30.362" v="81" actId="207"/>
        <pc:sldMkLst>
          <pc:docMk/>
          <pc:sldMk cId="737852407" sldId="358"/>
        </pc:sldMkLst>
        <pc:spChg chg="mod">
          <ac:chgData name="Huang, Rui" userId="2b60e985-b2bb-4704-b9fe-58fc6af4a968" providerId="ADAL" clId="{A807B478-3BEC-47BA-9B18-26901EAB7615}" dt="2021-02-03T23:48:30.362" v="81" actId="207"/>
          <ac:spMkLst>
            <pc:docMk/>
            <pc:sldMk cId="737852407" sldId="358"/>
            <ac:spMk id="3" creationId="{00000000-0000-0000-0000-000000000000}"/>
          </ac:spMkLst>
        </pc:spChg>
        <pc:graphicFrameChg chg="del">
          <ac:chgData name="Huang, Rui" userId="2b60e985-b2bb-4704-b9fe-58fc6af4a968" providerId="ADAL" clId="{A807B478-3BEC-47BA-9B18-26901EAB7615}" dt="2021-02-03T23:47:58.484" v="70" actId="478"/>
          <ac:graphicFrameMkLst>
            <pc:docMk/>
            <pc:sldMk cId="737852407" sldId="358"/>
            <ac:graphicFrameMk id="6" creationId="{64F3B98F-8673-450D-B0C2-88D80889D131}"/>
          </ac:graphicFrameMkLst>
        </pc:graphicFrameChg>
        <pc:graphicFrameChg chg="del">
          <ac:chgData name="Huang, Rui" userId="2b60e985-b2bb-4704-b9fe-58fc6af4a968" providerId="ADAL" clId="{A807B478-3BEC-47BA-9B18-26901EAB7615}" dt="2021-02-03T23:47:59.965" v="71" actId="478"/>
          <ac:graphicFrameMkLst>
            <pc:docMk/>
            <pc:sldMk cId="737852407" sldId="358"/>
            <ac:graphicFrameMk id="7" creationId="{FF796549-0A06-4E15-856E-ADD65C85C85A}"/>
          </ac:graphicFrameMkLst>
        </pc:graphicFrameChg>
      </pc:sldChg>
    </pc:docChg>
  </pc:docChgLst>
  <pc:docChgLst>
    <pc:chgData name="Huang, Rui" userId="2b60e985-b2bb-4704-b9fe-58fc6af4a968" providerId="ADAL" clId="{03C6C424-B66E-4E61-91B8-2E4CD49A5BB2}"/>
    <pc:docChg chg="modSld">
      <pc:chgData name="Huang, Rui" userId="2b60e985-b2bb-4704-b9fe-58fc6af4a968" providerId="ADAL" clId="{03C6C424-B66E-4E61-91B8-2E4CD49A5BB2}" dt="2021-02-04T00:47:05.144" v="6" actId="20577"/>
      <pc:docMkLst>
        <pc:docMk/>
      </pc:docMkLst>
      <pc:sldChg chg="modSp mod">
        <pc:chgData name="Huang, Rui" userId="2b60e985-b2bb-4704-b9fe-58fc6af4a968" providerId="ADAL" clId="{03C6C424-B66E-4E61-91B8-2E4CD49A5BB2}" dt="2021-02-04T00:44:47.486" v="0" actId="6549"/>
        <pc:sldMkLst>
          <pc:docMk/>
          <pc:sldMk cId="1271365248" sldId="347"/>
        </pc:sldMkLst>
        <pc:spChg chg="mod">
          <ac:chgData name="Huang, Rui" userId="2b60e985-b2bb-4704-b9fe-58fc6af4a968" providerId="ADAL" clId="{03C6C424-B66E-4E61-91B8-2E4CD49A5BB2}" dt="2021-02-04T00:44:47.486" v="0" actId="6549"/>
          <ac:spMkLst>
            <pc:docMk/>
            <pc:sldMk cId="1271365248" sldId="347"/>
            <ac:spMk id="3" creationId="{DB5E4D6F-3261-416A-816D-8F5A869D58EC}"/>
          </ac:spMkLst>
        </pc:spChg>
      </pc:sldChg>
      <pc:sldChg chg="modSp mod">
        <pc:chgData name="Huang, Rui" userId="2b60e985-b2bb-4704-b9fe-58fc6af4a968" providerId="ADAL" clId="{03C6C424-B66E-4E61-91B8-2E4CD49A5BB2}" dt="2021-02-04T00:45:38.557" v="4" actId="404"/>
        <pc:sldMkLst>
          <pc:docMk/>
          <pc:sldMk cId="2070879220" sldId="352"/>
        </pc:sldMkLst>
        <pc:spChg chg="mod">
          <ac:chgData name="Huang, Rui" userId="2b60e985-b2bb-4704-b9fe-58fc6af4a968" providerId="ADAL" clId="{03C6C424-B66E-4E61-91B8-2E4CD49A5BB2}" dt="2021-02-04T00:45:38.557" v="4" actId="404"/>
          <ac:spMkLst>
            <pc:docMk/>
            <pc:sldMk cId="2070879220" sldId="352"/>
            <ac:spMk id="3" creationId="{00000000-0000-0000-0000-000000000000}"/>
          </ac:spMkLst>
        </pc:spChg>
      </pc:sldChg>
      <pc:sldChg chg="modSp mod">
        <pc:chgData name="Huang, Rui" userId="2b60e985-b2bb-4704-b9fe-58fc6af4a968" providerId="ADAL" clId="{03C6C424-B66E-4E61-91B8-2E4CD49A5BB2}" dt="2021-02-04T00:46:19.935" v="5" actId="114"/>
        <pc:sldMkLst>
          <pc:docMk/>
          <pc:sldMk cId="37293749" sldId="356"/>
        </pc:sldMkLst>
        <pc:spChg chg="mod">
          <ac:chgData name="Huang, Rui" userId="2b60e985-b2bb-4704-b9fe-58fc6af4a968" providerId="ADAL" clId="{03C6C424-B66E-4E61-91B8-2E4CD49A5BB2}" dt="2021-02-04T00:46:19.935" v="5" actId="114"/>
          <ac:spMkLst>
            <pc:docMk/>
            <pc:sldMk cId="37293749" sldId="356"/>
            <ac:spMk id="3" creationId="{00000000-0000-0000-0000-000000000000}"/>
          </ac:spMkLst>
        </pc:spChg>
      </pc:sldChg>
      <pc:sldChg chg="modSp mod">
        <pc:chgData name="Huang, Rui" userId="2b60e985-b2bb-4704-b9fe-58fc6af4a968" providerId="ADAL" clId="{03C6C424-B66E-4E61-91B8-2E4CD49A5BB2}" dt="2021-02-04T00:47:05.144" v="6" actId="20577"/>
        <pc:sldMkLst>
          <pc:docMk/>
          <pc:sldMk cId="737852407" sldId="358"/>
        </pc:sldMkLst>
        <pc:spChg chg="mod">
          <ac:chgData name="Huang, Rui" userId="2b60e985-b2bb-4704-b9fe-58fc6af4a968" providerId="ADAL" clId="{03C6C424-B66E-4E61-91B8-2E4CD49A5BB2}" dt="2021-02-04T00:47:05.144" v="6" actId="20577"/>
          <ac:spMkLst>
            <pc:docMk/>
            <pc:sldMk cId="737852407" sldId="358"/>
            <ac:spMk id="3" creationId="{00000000-0000-0000-0000-000000000000}"/>
          </ac:spMkLst>
        </pc:spChg>
      </pc:sldChg>
    </pc:docChg>
  </pc:docChgLst>
  <pc:docChgLst>
    <pc:chgData name="Huang, Rui" userId="2b60e985-b2bb-4704-b9fe-58fc6af4a968" providerId="ADAL" clId="{E2872A66-5FD1-4777-8101-ADCC703890C5}"/>
    <pc:docChg chg="undo custSel modSld">
      <pc:chgData name="Huang, Rui" userId="2b60e985-b2bb-4704-b9fe-58fc6af4a968" providerId="ADAL" clId="{E2872A66-5FD1-4777-8101-ADCC703890C5}" dt="2021-02-03T00:21:43.206" v="38" actId="13926"/>
      <pc:docMkLst>
        <pc:docMk/>
      </pc:docMkLst>
      <pc:sldChg chg="modSp mod">
        <pc:chgData name="Huang, Rui" userId="2b60e985-b2bb-4704-b9fe-58fc6af4a968" providerId="ADAL" clId="{E2872A66-5FD1-4777-8101-ADCC703890C5}" dt="2021-02-03T00:14:30.688" v="9" actId="27636"/>
        <pc:sldMkLst>
          <pc:docMk/>
          <pc:sldMk cId="2070879220" sldId="352"/>
        </pc:sldMkLst>
        <pc:spChg chg="mod">
          <ac:chgData name="Huang, Rui" userId="2b60e985-b2bb-4704-b9fe-58fc6af4a968" providerId="ADAL" clId="{E2872A66-5FD1-4777-8101-ADCC703890C5}" dt="2021-02-03T00:14:30.688" v="9" actId="27636"/>
          <ac:spMkLst>
            <pc:docMk/>
            <pc:sldMk cId="2070879220" sldId="352"/>
            <ac:spMk id="3" creationId="{00000000-0000-0000-0000-000000000000}"/>
          </ac:spMkLst>
        </pc:spChg>
      </pc:sldChg>
      <pc:sldChg chg="modSp mod">
        <pc:chgData name="Huang, Rui" userId="2b60e985-b2bb-4704-b9fe-58fc6af4a968" providerId="ADAL" clId="{E2872A66-5FD1-4777-8101-ADCC703890C5}" dt="2021-02-03T00:21:43.206" v="38" actId="13926"/>
        <pc:sldMkLst>
          <pc:docMk/>
          <pc:sldMk cId="737852407" sldId="358"/>
        </pc:sldMkLst>
        <pc:spChg chg="mod">
          <ac:chgData name="Huang, Rui" userId="2b60e985-b2bb-4704-b9fe-58fc6af4a968" providerId="ADAL" clId="{E2872A66-5FD1-4777-8101-ADCC703890C5}" dt="2021-02-03T00:20:56.433" v="32" actId="27636"/>
          <ac:spMkLst>
            <pc:docMk/>
            <pc:sldMk cId="737852407" sldId="358"/>
            <ac:spMk id="3" creationId="{00000000-0000-0000-0000-000000000000}"/>
          </ac:spMkLst>
        </pc:spChg>
        <pc:graphicFrameChg chg="modGraphic">
          <ac:chgData name="Huang, Rui" userId="2b60e985-b2bb-4704-b9fe-58fc6af4a968" providerId="ADAL" clId="{E2872A66-5FD1-4777-8101-ADCC703890C5}" dt="2021-02-03T00:21:27.861" v="36" actId="13926"/>
          <ac:graphicFrameMkLst>
            <pc:docMk/>
            <pc:sldMk cId="737852407" sldId="358"/>
            <ac:graphicFrameMk id="6" creationId="{64F3B98F-8673-450D-B0C2-88D80889D131}"/>
          </ac:graphicFrameMkLst>
        </pc:graphicFrameChg>
        <pc:graphicFrameChg chg="modGraphic">
          <ac:chgData name="Huang, Rui" userId="2b60e985-b2bb-4704-b9fe-58fc6af4a968" providerId="ADAL" clId="{E2872A66-5FD1-4777-8101-ADCC703890C5}" dt="2021-02-03T00:21:43.206" v="38" actId="13926"/>
          <ac:graphicFrameMkLst>
            <pc:docMk/>
            <pc:sldMk cId="737852407" sldId="358"/>
            <ac:graphicFrameMk id="7" creationId="{FF796549-0A06-4E15-856E-ADD65C85C85A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2021/2/4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103990"/>
            <a:ext cx="5616575" cy="868434"/>
          </a:xfrm>
        </p:spPr>
        <p:txBody>
          <a:bodyPr/>
          <a:lstStyle/>
          <a:p>
            <a:pPr algn="l"/>
            <a:r>
              <a:rPr lang="en-US" sz="1800" b="1" dirty="0"/>
              <a:t>3GPP TSG-RAN WG4 Meeting #98-e		</a:t>
            </a:r>
            <a:br>
              <a:rPr lang="en-US" sz="1800" dirty="0"/>
            </a:br>
            <a:r>
              <a:rPr lang="en-GB" sz="1800" b="1" dirty="0"/>
              <a:t>Electronic Meeting, </a:t>
            </a:r>
            <a:r>
              <a:rPr lang="en-US" sz="1800" b="1" dirty="0"/>
              <a:t>25th J</a:t>
            </a:r>
            <a:r>
              <a:rPr lang="en-US" altLang="zh-CN" sz="1800" b="1" dirty="0"/>
              <a:t>an.</a:t>
            </a:r>
            <a:r>
              <a:rPr lang="en-US" sz="1800" b="1" dirty="0"/>
              <a:t> - 5th Feb. 202</a:t>
            </a:r>
            <a:r>
              <a:rPr lang="en-US" altLang="zh-CN" sz="1800" b="1" dirty="0"/>
              <a:t>1</a:t>
            </a:r>
            <a:r>
              <a:rPr lang="en-US" sz="1800" b="1" dirty="0"/>
              <a:t> </a:t>
            </a:r>
            <a:br>
              <a:rPr lang="en-US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</a:br>
            <a:endParaRPr lang="en-US" sz="1800" b="1" dirty="0"/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5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2" y="2420939"/>
            <a:ext cx="113763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 dirty="0"/>
              <a:t>WF on NR</a:t>
            </a:r>
            <a:r>
              <a:rPr lang="zh-CN" altLang="en-US" sz="3600" dirty="0"/>
              <a:t> </a:t>
            </a:r>
            <a:r>
              <a:rPr lang="en-US" altLang="zh-CN" sz="3600" dirty="0"/>
              <a:t>Positioning</a:t>
            </a:r>
            <a:r>
              <a:rPr lang="zh-CN" altLang="en-US" sz="3600" dirty="0"/>
              <a:t> </a:t>
            </a:r>
            <a:r>
              <a:rPr lang="en-US" altLang="zh-CN" sz="3600" dirty="0"/>
              <a:t>Performance</a:t>
            </a:r>
            <a:r>
              <a:rPr lang="zh-CN" altLang="en-US" sz="3600" dirty="0"/>
              <a:t> </a:t>
            </a:r>
            <a:r>
              <a:rPr lang="en-US" altLang="zh-CN" sz="3600" dirty="0"/>
              <a:t>Requirements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28448" y="353541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dirty="0"/>
              <a:t>R4-2103586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Test case design principles(3)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Subsets of accuracy tests</a:t>
            </a:r>
            <a:r>
              <a:rPr lang="en-US" i="1" dirty="0"/>
              <a:t> :FF</a:t>
            </a:r>
            <a:r>
              <a:rPr lang="en-US" dirty="0"/>
              <a:t>S</a:t>
            </a:r>
          </a:p>
          <a:p>
            <a:pPr lvl="1"/>
            <a:r>
              <a:rPr lang="en-US" dirty="0"/>
              <a:t>Option 1. Define two subtests per accuracy test cases corresponding to different combinations of {Es/</a:t>
            </a:r>
            <a:r>
              <a:rPr lang="en-US" dirty="0" err="1"/>
              <a:t>Iot</a:t>
            </a:r>
            <a:r>
              <a:rPr lang="en-US" dirty="0"/>
              <a:t>, PRS BW}.</a:t>
            </a:r>
          </a:p>
          <a:p>
            <a:pPr lvl="1"/>
            <a:r>
              <a:rPr lang="en-US" dirty="0"/>
              <a:t>Option 2. </a:t>
            </a:r>
            <a:r>
              <a:rPr lang="en-GB" dirty="0"/>
              <a:t>In each test case, the NR measurements are tested for multiple measurement bandwidths, with at least:</a:t>
            </a:r>
            <a:endParaRPr lang="en-US" dirty="0"/>
          </a:p>
          <a:p>
            <a:pPr lvl="2"/>
            <a:r>
              <a:rPr lang="en-GB" dirty="0"/>
              <a:t>the smallest bandwidth, </a:t>
            </a:r>
            <a:endParaRPr lang="en-US" dirty="0"/>
          </a:p>
          <a:p>
            <a:pPr lvl="2"/>
            <a:r>
              <a:rPr lang="en-GB" dirty="0"/>
              <a:t>a bandwidth from the medium bandwidths range (e.g., &gt;48 PRBs in FR1 or &gt;32 PRBs in FR2),</a:t>
            </a:r>
          </a:p>
          <a:p>
            <a:pPr lvl="2"/>
            <a:r>
              <a:rPr lang="en-GB" dirty="0"/>
              <a:t>a bandwidth from the large bandwidths range (e.g., &gt;132 PRBs in FR1 or &gt;64 PRBs in FR2).</a:t>
            </a:r>
            <a:endParaRPr lang="en-US" dirty="0"/>
          </a:p>
          <a:p>
            <a:r>
              <a:rPr lang="en-US" b="1" dirty="0">
                <a:solidFill>
                  <a:srgbClr val="00B050"/>
                </a:solidFill>
              </a:rPr>
              <a:t>Joint configuration of PRS-RSRP with RSTD and UE Rx-Tx</a:t>
            </a:r>
            <a:r>
              <a:rPr lang="en-US" i="1" dirty="0">
                <a:solidFill>
                  <a:srgbClr val="00B050"/>
                </a:solidFill>
              </a:rPr>
              <a:t> 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GB">
                <a:solidFill>
                  <a:srgbClr val="00B050"/>
                </a:solidFill>
              </a:rPr>
              <a:t>No: </a:t>
            </a:r>
            <a:r>
              <a:rPr lang="en-GB" dirty="0"/>
              <a:t>PRS-RSRP is configured together for DL-TDOA or multi-RTT (nr-</a:t>
            </a:r>
            <a:r>
              <a:rPr lang="en-GB" dirty="0" err="1"/>
              <a:t>RequestedMeasurements</a:t>
            </a:r>
            <a:r>
              <a:rPr lang="en-GB" dirty="0"/>
              <a:t> in the measurement request indicates no PRS-RSRP is requested together with RSTD or UE Rx-Tx).</a:t>
            </a:r>
          </a:p>
          <a:p>
            <a:r>
              <a:rPr lang="en-US" b="1" dirty="0"/>
              <a:t>Supported test configurations in FR1 and FR2 : FFS</a:t>
            </a:r>
          </a:p>
          <a:p>
            <a:pPr lvl="1"/>
            <a:endParaRPr lang="en-US" b="1" dirty="0">
              <a:solidFill>
                <a:srgbClr val="00B050"/>
              </a:solidFill>
            </a:endParaRPr>
          </a:p>
          <a:p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737852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023730"/>
            <a:ext cx="11449878" cy="56156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sv-SE" sz="5000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in the 1st round/GTW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rgbClr val="00B0F0"/>
                </a:solidFill>
              </a:rPr>
              <a:t>Agreements in the 2nd round</a:t>
            </a:r>
          </a:p>
          <a:p>
            <a:pPr marL="0" indent="0" algn="ctr">
              <a:buNone/>
            </a:pPr>
            <a:endParaRPr lang="sv-SE" sz="5000" dirty="0">
              <a:solidFill>
                <a:srgbClr val="00B0F0"/>
              </a:solidFill>
            </a:endParaRPr>
          </a:p>
          <a:p>
            <a:pPr marL="0" indent="0" algn="ctr">
              <a:buNone/>
            </a:pPr>
            <a:r>
              <a:rPr lang="sv-SE" sz="5000" dirty="0"/>
              <a:t>Still open for discussion</a:t>
            </a:r>
          </a:p>
          <a:p>
            <a:pPr marL="0" indent="0" algn="ctr">
              <a:buNone/>
            </a:pPr>
            <a:endParaRPr lang="sv-SE" sz="5000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sv-SE" sz="5000" dirty="0"/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Measurement Accuracy Requirements for RSTD(1)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976664"/>
          </a:xfrm>
        </p:spPr>
        <p:txBody>
          <a:bodyPr>
            <a:normAutofit fontScale="62500" lnSpcReduction="20000"/>
          </a:bodyPr>
          <a:lstStyle/>
          <a:p>
            <a:r>
              <a:rPr lang="en-US" sz="2600" dirty="0">
                <a:solidFill>
                  <a:srgbClr val="00B0F0"/>
                </a:solidFill>
              </a:rPr>
              <a:t>Antenna panel assumption:</a:t>
            </a:r>
          </a:p>
          <a:p>
            <a:pPr lvl="1"/>
            <a:r>
              <a:rPr lang="en-GB" sz="3000" dirty="0">
                <a:solidFill>
                  <a:srgbClr val="00B0F0"/>
                </a:solidFill>
              </a:rPr>
              <a:t>RAN4 not to define separate accuracy requirements for RSTD measured with same panel and with different panels and</a:t>
            </a:r>
            <a:endParaRPr lang="en-US" sz="3000" dirty="0">
              <a:solidFill>
                <a:srgbClr val="00B0F0"/>
              </a:solidFill>
            </a:endParaRPr>
          </a:p>
          <a:p>
            <a:pPr lvl="1"/>
            <a:r>
              <a:rPr lang="en-US" sz="3000" dirty="0">
                <a:solidFill>
                  <a:srgbClr val="00B0F0"/>
                </a:solidFill>
              </a:rPr>
              <a:t>the same accuracy requirements will be defined, which are based on the earlier simulation results (which did not assume different panels, according to the agreed simulation assumptions)</a:t>
            </a:r>
          </a:p>
          <a:p>
            <a:pPr lvl="1"/>
            <a:r>
              <a:rPr lang="en-US" altLang="zh-CN" sz="3000" dirty="0">
                <a:solidFill>
                  <a:srgbClr val="00B0F0"/>
                </a:solidFill>
              </a:rPr>
              <a:t>Possible margin for different group delay calibration error in different panels can be considered</a:t>
            </a:r>
            <a:r>
              <a:rPr lang="en-US" altLang="zh-CN" sz="3000" dirty="0">
                <a:solidFill>
                  <a:srgbClr val="7030A0"/>
                </a:solidFill>
              </a:rPr>
              <a:t> </a:t>
            </a:r>
            <a:endParaRPr lang="en-US" sz="3000" dirty="0">
              <a:solidFill>
                <a:srgbClr val="7030A0"/>
              </a:solidFill>
            </a:endParaRPr>
          </a:p>
          <a:p>
            <a:r>
              <a:rPr lang="en-US" sz="2600" dirty="0"/>
              <a:t>Applicable accuracy requirement in case of any serving cell change: FFS</a:t>
            </a:r>
          </a:p>
          <a:p>
            <a:pPr lvl="1"/>
            <a:r>
              <a:rPr lang="en-US" sz="2600" dirty="0"/>
              <a:t>Option 1: Applicable accuracy requirements are not impacted by HO. </a:t>
            </a:r>
          </a:p>
          <a:p>
            <a:pPr lvl="1"/>
            <a:r>
              <a:rPr lang="en-US" sz="2600" dirty="0"/>
              <a:t>Option 3 </a:t>
            </a:r>
            <a:r>
              <a:rPr lang="en-GB" sz="2600" dirty="0"/>
              <a:t>: </a:t>
            </a:r>
            <a:r>
              <a:rPr lang="en-US" sz="2600" dirty="0"/>
              <a:t>The UE shall continue and complete an RSTD measurement while meeting RSTD measurement accuracy requirements in clause 10.1.23 even when a serving cell change occurs during the measurement.</a:t>
            </a:r>
          </a:p>
          <a:p>
            <a:r>
              <a:rPr lang="en-US" sz="2600" dirty="0"/>
              <a:t>Applicable propagation channel for accuracy requirement: FFS</a:t>
            </a:r>
          </a:p>
          <a:p>
            <a:pPr lvl="1"/>
            <a:r>
              <a:rPr lang="en-US" sz="2600" dirty="0"/>
              <a:t>Option 1 : No need to define the applicability for propagation channels in accuracy requirement. </a:t>
            </a:r>
          </a:p>
          <a:p>
            <a:pPr lvl="1"/>
            <a:r>
              <a:rPr lang="en-US" sz="2600" dirty="0"/>
              <a:t>Option 2a : Captured in the specification the propagation channel models based on which the accuracy requirements are derived.</a:t>
            </a:r>
          </a:p>
          <a:p>
            <a:pPr lvl="1"/>
            <a:r>
              <a:rPr lang="en-US" sz="2600" dirty="0"/>
              <a:t>Option 2b:  RAN4 to consider defining PRS-RSTD and UE Rx-Tx measurement accuracy requirements only for AWGN</a:t>
            </a:r>
          </a:p>
          <a:p>
            <a:r>
              <a:rPr lang="en-US" sz="2600" dirty="0"/>
              <a:t>FFS on the group delay calibration margin. </a:t>
            </a:r>
          </a:p>
          <a:p>
            <a:pPr lvl="1"/>
            <a:r>
              <a:rPr lang="en-GB" dirty="0"/>
              <a:t> margin equals to zero if the reference and neighbouring resources are on the same frequency layer in FR1</a:t>
            </a:r>
            <a:endParaRPr lang="en-US" dirty="0"/>
          </a:p>
          <a:p>
            <a:pPr lvl="1"/>
            <a:r>
              <a:rPr lang="en-GB" dirty="0"/>
              <a:t>32Tc, reference resource and neighbour resource are on different PRS layer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879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Measurement Accuracy Requirements for RSTD(2)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7"/>
            <a:ext cx="11161240" cy="5256585"/>
          </a:xfrm>
        </p:spPr>
        <p:txBody>
          <a:bodyPr>
            <a:normAutofit fontScale="55000" lnSpcReduction="2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RSTD accuracy requirements are defined to cover all BW configurations </a:t>
            </a:r>
          </a:p>
          <a:p>
            <a:r>
              <a:rPr lang="en-US" dirty="0">
                <a:solidFill>
                  <a:srgbClr val="00B050"/>
                </a:solidFill>
              </a:rPr>
              <a:t>Different RSTD accuracy requirements depend on the following parameters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PRS BW defined in number of PRBs </a:t>
            </a:r>
          </a:p>
          <a:p>
            <a:r>
              <a:rPr lang="en-US" dirty="0">
                <a:solidFill>
                  <a:srgbClr val="00B050"/>
                </a:solidFill>
              </a:rPr>
              <a:t>Companies are encouraged to bring PRS accuracy simulation results in RAN4 #99e for the identified set of parameters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PRS BW defined in number of PRBs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PRS SCS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dl-PRS-</a:t>
            </a:r>
            <a:r>
              <a:rPr lang="en-US" dirty="0" err="1">
                <a:solidFill>
                  <a:srgbClr val="00B050"/>
                </a:solidFill>
              </a:rPr>
              <a:t>ResourceRepetitionFactor</a:t>
            </a:r>
            <a:r>
              <a:rPr lang="en-US" dirty="0">
                <a:solidFill>
                  <a:srgbClr val="00B050"/>
                </a:solidFill>
              </a:rPr>
              <a:t> 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dl-PRS-</a:t>
            </a:r>
            <a:r>
              <a:rPr lang="en-US" dirty="0" err="1">
                <a:solidFill>
                  <a:srgbClr val="00B050"/>
                </a:solidFill>
              </a:rPr>
              <a:t>NumSymbols</a:t>
            </a:r>
            <a:r>
              <a:rPr lang="en-US" dirty="0">
                <a:solidFill>
                  <a:srgbClr val="00B050"/>
                </a:solidFill>
              </a:rPr>
              <a:t> 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dl-PRS-</a:t>
            </a:r>
            <a:r>
              <a:rPr lang="en-US" dirty="0" err="1">
                <a:solidFill>
                  <a:srgbClr val="00B050"/>
                </a:solidFill>
              </a:rPr>
              <a:t>CombSizeN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US" dirty="0">
                <a:solidFill>
                  <a:srgbClr val="00B050"/>
                </a:solidFill>
              </a:rPr>
              <a:t>Other parameters are FFS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Note: the full set of parameters and values were included in </a:t>
            </a:r>
            <a:r>
              <a:rPr lang="en-US" dirty="0"/>
              <a:t>R4-2104046 or its revision </a:t>
            </a:r>
            <a:r>
              <a:rPr lang="en-US" dirty="0">
                <a:solidFill>
                  <a:srgbClr val="00B050"/>
                </a:solidFill>
              </a:rPr>
              <a:t> , which will be also used as the template used to collect the simulation results also.</a:t>
            </a:r>
          </a:p>
          <a:p>
            <a:r>
              <a:rPr lang="en-US" dirty="0">
                <a:solidFill>
                  <a:srgbClr val="00B050"/>
                </a:solidFill>
              </a:rPr>
              <a:t>In the next meeting, the exact accuracy requirements can be defined from the simulation results based on the parameter sets listed in </a:t>
            </a:r>
            <a:r>
              <a:rPr lang="en-US" dirty="0"/>
              <a:t>R4-2104046 or its revision .</a:t>
            </a:r>
          </a:p>
          <a:p>
            <a:pPr lvl="1"/>
            <a:r>
              <a:rPr lang="en-US" sz="3100" dirty="0">
                <a:solidFill>
                  <a:srgbClr val="00B050"/>
                </a:solidFill>
              </a:rPr>
              <a:t>The simulation results can still be updated in the next meeting</a:t>
            </a:r>
          </a:p>
          <a:p>
            <a:pPr lvl="1"/>
            <a:r>
              <a:rPr lang="en-US" sz="3100" dirty="0">
                <a:solidFill>
                  <a:srgbClr val="00B050"/>
                </a:solidFill>
              </a:rPr>
              <a:t>Depending on the final required accuracy numbers, not all parameters from R4-2104046 need to be present in the final accuracy requirements</a:t>
            </a:r>
          </a:p>
          <a:p>
            <a:pPr lvl="1"/>
            <a:endParaRPr lang="en-US" dirty="0"/>
          </a:p>
          <a:p>
            <a:pPr marL="0" indent="0" eaLnBrk="1" fontAlgn="t" hangingPunct="1">
              <a:buNone/>
            </a:pPr>
            <a:r>
              <a:rPr lang="en-GB" b="1" dirty="0"/>
              <a:t>	</a:t>
            </a:r>
            <a:r>
              <a:rPr lang="en-GB" sz="2200" b="1" dirty="0"/>
              <a:t>	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051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altLang="zh-CN" sz="3600" b="1" dirty="0"/>
              <a:t>Measurement Accuracy Requirements for PRS RSRP(1)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688632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PRS-RSRP SINR side condition #1 is [-3] </a:t>
            </a:r>
            <a:r>
              <a:rPr lang="en-US" dirty="0" err="1">
                <a:solidFill>
                  <a:srgbClr val="00B050"/>
                </a:solidFill>
              </a:rPr>
              <a:t>dB.</a:t>
            </a:r>
            <a:r>
              <a:rPr lang="en-US" dirty="0">
                <a:solidFill>
                  <a:srgbClr val="00B050"/>
                </a:solidFill>
              </a:rPr>
              <a:t> Companies are encouraged to bring simulation results for -3dB and -6dB SINR conditions.</a:t>
            </a:r>
          </a:p>
          <a:p>
            <a:r>
              <a:rPr lang="en-US" dirty="0">
                <a:solidFill>
                  <a:srgbClr val="00B050"/>
                </a:solidFill>
              </a:rPr>
              <a:t>The full set of parameters and values used for PRS RSRP simulations were included in R4-21xxxxx.</a:t>
            </a:r>
          </a:p>
          <a:p>
            <a:r>
              <a:rPr lang="en-US" dirty="0">
                <a:solidFill>
                  <a:srgbClr val="00B050"/>
                </a:solidFill>
              </a:rPr>
              <a:t>In the next meeting, the exact accuracy requirements can be defined from the simulation results, based on the parameter sets listed in </a:t>
            </a:r>
            <a:r>
              <a:rPr lang="en-US" dirty="0">
                <a:solidFill>
                  <a:srgbClr val="00B050"/>
                </a:solidFill>
                <a:highlight>
                  <a:srgbClr val="FFFF00"/>
                </a:highlight>
              </a:rPr>
              <a:t>R4-2104046 </a:t>
            </a:r>
            <a:endParaRPr lang="en-US" dirty="0">
              <a:solidFill>
                <a:srgbClr val="00B050"/>
              </a:solidFill>
            </a:endParaRPr>
          </a:p>
          <a:p>
            <a:pPr lvl="1"/>
            <a:r>
              <a:rPr lang="en-US" dirty="0">
                <a:solidFill>
                  <a:srgbClr val="00B050"/>
                </a:solidFill>
              </a:rPr>
              <a:t>The simulation results can still be updated in the next meeting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Depending on the final required accuracy numbers, not all parameters from R4-2104046 need to be present in the final accuracy requirements</a:t>
            </a:r>
          </a:p>
          <a:p>
            <a:r>
              <a:rPr lang="en-US" dirty="0"/>
              <a:t>RF calibration margin: FFS</a:t>
            </a:r>
          </a:p>
          <a:p>
            <a:pPr lvl="1"/>
            <a:r>
              <a:rPr lang="en-US" dirty="0"/>
              <a:t>Option 1: The RF margin for PRS-RSRP accuracy is defined as </a:t>
            </a:r>
          </a:p>
          <a:p>
            <a:pPr lvl="2"/>
            <a:r>
              <a:rPr lang="en-US" dirty="0"/>
              <a:t>2.5dB for FR1 absolute accuracy requirements</a:t>
            </a:r>
          </a:p>
          <a:p>
            <a:pPr lvl="2"/>
            <a:r>
              <a:rPr lang="en-US" dirty="0"/>
              <a:t>4dB for FR2 absolute accuracy requirements</a:t>
            </a:r>
          </a:p>
          <a:p>
            <a:pPr lvl="2"/>
            <a:r>
              <a:rPr lang="en-US" dirty="0"/>
              <a:t>0dB for FR1 relative accuracy requirements </a:t>
            </a:r>
          </a:p>
          <a:p>
            <a:pPr lvl="2"/>
            <a:r>
              <a:rPr lang="en-US" dirty="0"/>
              <a:t>0dB for FR2 relative accuracy requirements, provided that two PRS-RSRP are measured with the same Rx beam</a:t>
            </a:r>
          </a:p>
          <a:p>
            <a:pPr lvl="1"/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882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3200" b="1" dirty="0"/>
              <a:t>Measurement Accuracy Requirements for UE Rx-Tx time difference(1)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544616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SINR side conditions for #1 is [-3dB]</a:t>
            </a:r>
          </a:p>
          <a:p>
            <a:r>
              <a:rPr lang="en-US" dirty="0"/>
              <a:t>Applicability of accuracy requirements in the case of </a:t>
            </a:r>
            <a:r>
              <a:rPr lang="en-US" dirty="0" err="1"/>
              <a:t>NTA_offset</a:t>
            </a:r>
            <a:r>
              <a:rPr lang="en-US" dirty="0"/>
              <a:t> change</a:t>
            </a:r>
            <a:r>
              <a:rPr lang="en-US" i="1" dirty="0"/>
              <a:t> : FFS</a:t>
            </a:r>
          </a:p>
          <a:p>
            <a:pPr lvl="1"/>
            <a:r>
              <a:rPr lang="en-GB" dirty="0"/>
              <a:t>Option 1: Clarify in section 10.1.25.2 in TS 38.133: “UE Rx-Tx time difference accuracy requirements shall not apply if </a:t>
            </a:r>
            <a:r>
              <a:rPr lang="en-GB" dirty="0" err="1"/>
              <a:t>N</a:t>
            </a:r>
            <a:r>
              <a:rPr lang="en-GB" baseline="-25000" dirty="0" err="1"/>
              <a:t>TA_offset</a:t>
            </a:r>
            <a:r>
              <a:rPr lang="en-GB" dirty="0"/>
              <a:t> defined in Table 7.1.2-2 in 38.133 changes during the UE Rx-Tx measurement period.” </a:t>
            </a:r>
            <a:endParaRPr lang="en-US" dirty="0"/>
          </a:p>
          <a:p>
            <a:pPr lvl="1"/>
            <a:r>
              <a:rPr lang="en-GB" dirty="0"/>
              <a:t>Option 2 :Capture in the specification that UE Rx-Tx accuracy requirements do not apply in case the UE UL timing changes during the measurement period</a:t>
            </a:r>
            <a:endParaRPr lang="en-US" dirty="0"/>
          </a:p>
          <a:p>
            <a:r>
              <a:rPr lang="en-US" dirty="0"/>
              <a:t>Applicability of accuracy requirements under TA adjustment</a:t>
            </a:r>
            <a:r>
              <a:rPr lang="en-US" i="1" dirty="0"/>
              <a:t> : FFS</a:t>
            </a:r>
          </a:p>
          <a:p>
            <a:pPr lvl="1"/>
            <a:r>
              <a:rPr lang="en-GB" dirty="0"/>
              <a:t>Option 1 : UE Rx-Tx measurement accuracy requirements shall not apply if the uplink transmission timing changes during the UE Rx-Tx measurement period due to autonomous adjustment or based on network-configured TA </a:t>
            </a:r>
            <a:endParaRPr lang="en-US" dirty="0"/>
          </a:p>
          <a:p>
            <a:pPr lvl="1"/>
            <a:r>
              <a:rPr lang="en-GB" dirty="0"/>
              <a:t>Option 2: </a:t>
            </a:r>
          </a:p>
          <a:p>
            <a:pPr lvl="2"/>
            <a:r>
              <a:rPr lang="en-GB" dirty="0"/>
              <a:t>UE Rx-Tx measurement accuracy requirements shall not apply if the uplink transmission timing changes during the UE Rx-Tx measurement period due to network-configured TA command. </a:t>
            </a:r>
            <a:endParaRPr lang="en-US" dirty="0"/>
          </a:p>
          <a:p>
            <a:pPr lvl="2"/>
            <a:r>
              <a:rPr lang="en-GB" dirty="0"/>
              <a:t>UE Rx-Tx measurement accuracy requirements shall apply if the uplink transmission timing changes during the UE Rx-Tx measurement period due to autonomous adjustment</a:t>
            </a:r>
            <a:endParaRPr lang="en-US" dirty="0"/>
          </a:p>
          <a:p>
            <a:pPr lvl="1"/>
            <a:r>
              <a:rPr lang="en-GB" dirty="0"/>
              <a:t>Option 3: Capture in the specification that UE Rx-Tx accuracy requirements do not apply in case the UE UL timing changes during the measurement period</a:t>
            </a:r>
            <a:endParaRPr lang="en-US" dirty="0"/>
          </a:p>
          <a:p>
            <a:endParaRPr lang="en-US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97607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336" y="0"/>
            <a:ext cx="12072664" cy="1143000"/>
          </a:xfrm>
        </p:spPr>
        <p:txBody>
          <a:bodyPr/>
          <a:lstStyle/>
          <a:p>
            <a:r>
              <a:rPr lang="en-US" altLang="zh-CN" sz="3200" b="1" dirty="0"/>
              <a:t>Measurement Accuracy Requirements for UE Rx-Tx time difference(2)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60" y="980728"/>
            <a:ext cx="11161240" cy="5112568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Applicable propagation channel for accuracy requirement: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Follow the same principle of RSTD accuracy requirements </a:t>
            </a:r>
          </a:p>
          <a:p>
            <a:r>
              <a:rPr lang="en-US" b="1" dirty="0"/>
              <a:t>Applicable accuracy requirement in case of other (non-HO) serving cell changes: FFS</a:t>
            </a:r>
          </a:p>
          <a:p>
            <a:pPr lvl="1"/>
            <a:r>
              <a:rPr lang="en-US" dirty="0"/>
              <a:t>Option 1 :The UE shall continue and complete a UE Rx-Tx measurement while meeting UE Rx-Tx measurement accuracy requirements in clause 10.1.23, when a serving cell change (including </a:t>
            </a:r>
            <a:r>
              <a:rPr lang="en-US" dirty="0" err="1"/>
              <a:t>SCell</a:t>
            </a:r>
            <a:r>
              <a:rPr lang="en-US" dirty="0"/>
              <a:t> change, addition, release, activation, or deactivation, or </a:t>
            </a:r>
            <a:r>
              <a:rPr lang="en-US" dirty="0" err="1"/>
              <a:t>PSCell</a:t>
            </a:r>
            <a:r>
              <a:rPr lang="en-US" dirty="0"/>
              <a:t> change, addition, or release) occurs during the measurement, provided the cell change does not impact the configuration of the SRS used for the measurement</a:t>
            </a:r>
          </a:p>
          <a:p>
            <a:r>
              <a:rPr lang="en-US" dirty="0">
                <a:solidFill>
                  <a:srgbClr val="00B050"/>
                </a:solidFill>
              </a:rPr>
              <a:t>The full set of parameters and values used for UR Rx-Tx time difference simulation were included in </a:t>
            </a:r>
            <a:r>
              <a:rPr lang="en-US" dirty="0">
                <a:highlight>
                  <a:srgbClr val="FFFF00"/>
                </a:highlight>
              </a:rPr>
              <a:t>R4-2104046 or its revision </a:t>
            </a:r>
            <a:r>
              <a:rPr lang="en-US" dirty="0">
                <a:solidFill>
                  <a:srgbClr val="00B050"/>
                </a:solidFill>
              </a:rPr>
              <a:t>.</a:t>
            </a:r>
          </a:p>
          <a:p>
            <a:r>
              <a:rPr lang="en-US" dirty="0">
                <a:solidFill>
                  <a:srgbClr val="00B050"/>
                </a:solidFill>
              </a:rPr>
              <a:t>In the next meeting, the exact accuracy requirements can be defined from the simulation results based on the parameter sets listed in R4-2104046 or its revision 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The simulation results can still be updated in the next meeting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Depending on the final required accuracy numbers, not all parameters from R4-2104046 need to be present in the final accuracy requirements</a:t>
            </a:r>
          </a:p>
          <a:p>
            <a:endParaRPr lang="zh-CN" altLang="en-US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3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Test case design principles(1)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/>
              <a:t>Test cases for the different deployment scenarios</a:t>
            </a:r>
            <a:r>
              <a:rPr lang="en-US" i="1" dirty="0"/>
              <a:t> </a:t>
            </a:r>
            <a:endParaRPr lang="en-US" dirty="0"/>
          </a:p>
          <a:p>
            <a:pPr lvl="1"/>
            <a:r>
              <a:rPr lang="en-US" dirty="0"/>
              <a:t>Option 1:  Only need to define the test cases for SA  </a:t>
            </a:r>
          </a:p>
          <a:p>
            <a:pPr lvl="1"/>
            <a:r>
              <a:rPr lang="en-US" dirty="0"/>
              <a:t>Option 2 : RAN4 will define NR positioning test cases for NR-DC, where </a:t>
            </a:r>
            <a:r>
              <a:rPr lang="en-US" dirty="0" err="1"/>
              <a:t>PCell</a:t>
            </a:r>
            <a:r>
              <a:rPr lang="en-US" dirty="0"/>
              <a:t> is in FR1, and </a:t>
            </a:r>
            <a:r>
              <a:rPr lang="en-US" dirty="0" err="1"/>
              <a:t>PSCell</a:t>
            </a:r>
            <a:r>
              <a:rPr lang="en-US" dirty="0"/>
              <a:t> is in FR2; otherwise define test cases for other deployments with both FR1 and FR2 (e.g., CA or SA with FR1 </a:t>
            </a:r>
            <a:r>
              <a:rPr lang="en-US" dirty="0" err="1"/>
              <a:t>PCell</a:t>
            </a:r>
            <a:r>
              <a:rPr lang="en-US" dirty="0"/>
              <a:t> and FR2 neighbors).</a:t>
            </a:r>
          </a:p>
          <a:p>
            <a:r>
              <a:rPr lang="en-US" b="1" dirty="0"/>
              <a:t>Test cases for the different SINR side condition for UE Rx-Tx time difference : FFS</a:t>
            </a:r>
          </a:p>
          <a:p>
            <a:pPr lvl="1"/>
            <a:r>
              <a:rPr lang="en-US" dirty="0"/>
              <a:t>Option 1</a:t>
            </a:r>
          </a:p>
          <a:p>
            <a:pPr lvl="2"/>
            <a:r>
              <a:rPr lang="en-GB" dirty="0"/>
              <a:t>Both SINR side conditions for UE Rx-Tx are tested in the same test with two cells.</a:t>
            </a:r>
            <a:endParaRPr lang="en-US" dirty="0"/>
          </a:p>
          <a:p>
            <a:pPr lvl="2"/>
            <a:r>
              <a:rPr lang="en-GB" dirty="0"/>
              <a:t>For PRS-RSRP, there can be separate tests (e.g., Test 1, Test 2, …) inside the test case, one for each side condition.</a:t>
            </a:r>
            <a:endParaRPr lang="en-US" dirty="0"/>
          </a:p>
          <a:p>
            <a:pPr lvl="1"/>
            <a:r>
              <a:rPr lang="en-US" dirty="0"/>
              <a:t>Option 2</a:t>
            </a:r>
          </a:p>
          <a:p>
            <a:pPr lvl="2"/>
            <a:r>
              <a:rPr lang="en-GB" dirty="0"/>
              <a:t>by multiple sub-tests in each TC, or by associating different cells with different Es/</a:t>
            </a:r>
            <a:r>
              <a:rPr lang="en-GB" dirty="0" err="1"/>
              <a:t>Iot</a:t>
            </a:r>
            <a:r>
              <a:rPr lang="en-GB" dirty="0"/>
              <a:t> in a single test</a:t>
            </a:r>
            <a:endParaRPr lang="en-US" dirty="0"/>
          </a:p>
          <a:p>
            <a:r>
              <a:rPr lang="en-US" b="1" dirty="0"/>
              <a:t>Test cases for serving carrier frequencies and non-serving carrier frequencies measurements</a:t>
            </a:r>
            <a:r>
              <a:rPr lang="en-US" i="1" dirty="0"/>
              <a:t> : FFS</a:t>
            </a:r>
          </a:p>
          <a:p>
            <a:pPr lvl="1"/>
            <a:r>
              <a:rPr lang="en-US" dirty="0"/>
              <a:t>Option 1: define test cases for the serving carrier frequencies and non-serving carrier frequencies. The agreed TC list in R4 #97e shall be updated. </a:t>
            </a:r>
          </a:p>
          <a:p>
            <a:r>
              <a:rPr lang="en-US" b="1" dirty="0"/>
              <a:t>Additional path reporting configuration in test cases :</a:t>
            </a:r>
            <a:r>
              <a:rPr lang="en-US" dirty="0">
                <a:solidFill>
                  <a:srgbClr val="00B050"/>
                </a:solidFill>
              </a:rPr>
              <a:t>No additional path reporting is configured (</a:t>
            </a:r>
            <a:r>
              <a:rPr lang="en-US" dirty="0" err="1">
                <a:solidFill>
                  <a:srgbClr val="00B050"/>
                </a:solidFill>
              </a:rPr>
              <a:t>additionalPaths</a:t>
            </a:r>
            <a:r>
              <a:rPr lang="en-US" dirty="0">
                <a:solidFill>
                  <a:srgbClr val="00B050"/>
                </a:solidFill>
              </a:rPr>
              <a:t> is not included in the measurement request)</a:t>
            </a:r>
          </a:p>
          <a:p>
            <a:r>
              <a:rPr lang="en-US" b="1" dirty="0"/>
              <a:t>Additional test cases for RSTD</a:t>
            </a:r>
            <a:r>
              <a:rPr lang="en-US" i="1" dirty="0"/>
              <a:t> :FFS </a:t>
            </a:r>
          </a:p>
          <a:p>
            <a:pPr lvl="1"/>
            <a:r>
              <a:rPr lang="en-US" dirty="0"/>
              <a:t>Specify three RSTD measurement accuracy (sub-) tests: Absolute RSTD, Differential RSTD</a:t>
            </a:r>
            <a:r>
              <a:rPr lang="en-US" strike="sngStrike" dirty="0">
                <a:solidFill>
                  <a:srgbClr val="7030A0"/>
                </a:solidFill>
              </a:rPr>
              <a:t>, Additional Path Report</a:t>
            </a:r>
          </a:p>
          <a:p>
            <a:r>
              <a:rPr lang="en-US" b="1" dirty="0"/>
              <a:t>Absolute measurement reporting in test cases: FFS</a:t>
            </a:r>
            <a:endParaRPr lang="en-US" dirty="0"/>
          </a:p>
          <a:p>
            <a:pPr lvl="1"/>
            <a:r>
              <a:rPr lang="en-US" dirty="0"/>
              <a:t>Option 1 :Absolute measurement reporting is tested for all PRS measurements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30701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64624"/>
            <a:ext cx="10972800" cy="562074"/>
          </a:xfrm>
        </p:spPr>
        <p:txBody>
          <a:bodyPr/>
          <a:lstStyle/>
          <a:p>
            <a:r>
              <a:rPr lang="en-US" altLang="zh-CN" sz="3600" b="1" dirty="0"/>
              <a:t>Test case design principles(2)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352" y="692696"/>
            <a:ext cx="11593288" cy="6120680"/>
          </a:xfrm>
        </p:spPr>
        <p:txBody>
          <a:bodyPr>
            <a:normAutofit/>
          </a:bodyPr>
          <a:lstStyle/>
          <a:p>
            <a:r>
              <a:rPr lang="en-US" b="1" dirty="0"/>
              <a:t>General PRS configuration for NR Positioning test case (e.g. PRS periodicity, </a:t>
            </a:r>
            <a:r>
              <a:rPr lang="en-US" b="1" dirty="0" err="1"/>
              <a:t>combsize</a:t>
            </a:r>
            <a:r>
              <a:rPr lang="en-US" b="1" dirty="0"/>
              <a:t> ,</a:t>
            </a:r>
            <a:r>
              <a:rPr lang="en-US" b="1" dirty="0" err="1"/>
              <a:t>e.t.c</a:t>
            </a:r>
            <a:r>
              <a:rPr lang="en-US" b="1" dirty="0"/>
              <a:t>)</a:t>
            </a:r>
            <a:r>
              <a:rPr lang="en-US" dirty="0"/>
              <a:t> : FFS</a:t>
            </a:r>
          </a:p>
          <a:p>
            <a:r>
              <a:rPr lang="en-US" b="1" dirty="0"/>
              <a:t>SRS configuration for NR Positioning test case: </a:t>
            </a:r>
            <a:r>
              <a:rPr lang="en-US" dirty="0"/>
              <a:t>FFS</a:t>
            </a:r>
          </a:p>
          <a:p>
            <a:r>
              <a:rPr lang="en-US" b="1" dirty="0"/>
              <a:t>Number of cells/TRPs for NR Positioning test case</a:t>
            </a:r>
            <a:r>
              <a:rPr lang="en-US" dirty="0"/>
              <a:t> : FFS</a:t>
            </a:r>
          </a:p>
          <a:p>
            <a:r>
              <a:rPr lang="en-US" b="1" dirty="0"/>
              <a:t>Number of positioning frequency layers</a:t>
            </a:r>
            <a:r>
              <a:rPr lang="en-US" dirty="0"/>
              <a:t> : FFS (depends also on whether serving and non-serving frequency measurements are tested)</a:t>
            </a:r>
          </a:p>
          <a:p>
            <a:r>
              <a:rPr lang="en-US" b="1" dirty="0"/>
              <a:t>Synchronous/Asynchronous cells</a:t>
            </a:r>
            <a:r>
              <a:rPr lang="en-US" dirty="0"/>
              <a:t> : FFS</a:t>
            </a:r>
          </a:p>
          <a:p>
            <a:r>
              <a:rPr lang="en-US" b="1" dirty="0"/>
              <a:t>Muting pattern :</a:t>
            </a:r>
            <a:r>
              <a:rPr lang="en-US" dirty="0"/>
              <a:t>FFS </a:t>
            </a:r>
          </a:p>
          <a:p>
            <a:r>
              <a:rPr lang="en-US" b="1" dirty="0"/>
              <a:t>Testing procedure: </a:t>
            </a:r>
            <a:r>
              <a:rPr lang="en-US" dirty="0"/>
              <a:t>FFS</a:t>
            </a:r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354330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dd7f7e98d9087211bfc2df44327750e0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c2967776dd1458a98050c65d7f672ad2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8B4B51-588A-4193-AB4E-12963BE166E2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c9c437c-ae0c-4066-8d90-a0f7de786127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4DFB520-71EE-41B0-8989-A83159B173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10573</TotalTime>
  <Words>1542</Words>
  <Application>Microsoft Office PowerPoint</Application>
  <PresentationFormat>Widescreen</PresentationFormat>
  <Paragraphs>110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 Unicode MS</vt:lpstr>
      <vt:lpstr>Arial</vt:lpstr>
      <vt:lpstr>Calibri</vt:lpstr>
      <vt:lpstr>Office 主题</vt:lpstr>
      <vt:lpstr>3GPP TSG-RAN WG4 Meeting #98-e   Electronic Meeting, 25th Jan. - 5th Feb. 2021  </vt:lpstr>
      <vt:lpstr>PowerPoint Presentation</vt:lpstr>
      <vt:lpstr>Measurement Accuracy Requirements for RSTD(1)</vt:lpstr>
      <vt:lpstr>Measurement Accuracy Requirements for RSTD(2)</vt:lpstr>
      <vt:lpstr>Measurement Accuracy Requirements for PRS RSRP(1)</vt:lpstr>
      <vt:lpstr>Measurement Accuracy Requirements for UE Rx-Tx time difference(1)</vt:lpstr>
      <vt:lpstr>Measurement Accuracy Requirements for UE Rx-Tx time difference(2)</vt:lpstr>
      <vt:lpstr>Test case design principles(1)</vt:lpstr>
      <vt:lpstr>Test case design principles(2)</vt:lpstr>
      <vt:lpstr>Test case design principles(3)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Huang, Rui</cp:lastModifiedBy>
  <cp:revision>392</cp:revision>
  <dcterms:created xsi:type="dcterms:W3CDTF">2016-01-12T08:39:50Z</dcterms:created>
  <dcterms:modified xsi:type="dcterms:W3CDTF">2021-02-04T00:47:15Z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(3)HDtGZBEWFKp04Il6iPK3+aM7UNey7oImnfxsGpMgnGum2O4N9c37OIweFdOI8KwN2r5iT/q5
lTVOlOb9tHLJVp5zStt3Z64SxLA/HtZAqWA2B5Q4d+KPwUevGFDSokCWERfNke1xay1g6p1u
spQRsXcuPmv+ko8n5hJqnyAvOykw95CB/bRsUQV1JJAQNhQ+jlVJwf2wovX7AJGB2SQe0aa8
g9CGxF8hrSQoeOBI8z</vt:lpwstr>
  </property>
  <property fmtid="{D5CDD505-2E9C-101B-9397-08002B2CF9AE}" pid="3" name="_2015_ms_pID_7253431">
    <vt:lpwstr>RQtNwgb97hHK1vUR2vG7Qc2pWr1Tj1YdXrNcKrQfP2NMJd+XsG3+6e
Ppp+lYCZFGMnSk/4MrEZB9iwnAkVnVGSSlA+T8Rm+1ZDpM8kl1THXUbIQQ03ilax+LoMRETc
HN7h5eo+slKO2UATAYX4Cs23t/1jICsHrnoR4eYFf0yiLa3aJgpCI8loEyTXPz/g+z2ps762
LnqSkQOiLVf1/73DdDtipM2cQbMbgfIWGtsl</vt:lpwstr>
  </property>
  <property fmtid="{D5CDD505-2E9C-101B-9397-08002B2CF9AE}" pid="4" name="_2015_ms_pID_7253432">
    <vt:lpwstr>qb1vt5/SUIuxqJtvdv/diKhr0MnciyfuvwsT
fVCR/XlnSx70HCccKuGuPnq6PrYHtWiIM8ECvlK8N2SDFhrysOk=</vt:lpwstr>
  </property>
  <property fmtid="{D5CDD505-2E9C-101B-9397-08002B2CF9AE}" pid="5" name="ContentTypeId">
    <vt:lpwstr>0x010100EB28163D68FE8E4D9361964FDD814FC4</vt:lpwstr>
  </property>
  <property fmtid="{D5CDD505-2E9C-101B-9397-08002B2CF9AE}" pid="6" name="TitusGUID">
    <vt:lpwstr>4a845e00-6a01-4df2-a762-9fa96d4d9f58</vt:lpwstr>
  </property>
  <property fmtid="{D5CDD505-2E9C-101B-9397-08002B2CF9AE}" pid="7" name="CTP_TimeStamp">
    <vt:lpwstr>2020-08-25 13:45:02Z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1597927634</vt:lpwstr>
  </property>
</Properties>
</file>