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5" r:id="rId3"/>
    <p:sldId id="310" r:id="rId4"/>
    <p:sldId id="312" r:id="rId5"/>
    <p:sldId id="313" r:id="rId6"/>
    <p:sldId id="314" r:id="rId7"/>
    <p:sldId id="311" r:id="rId8"/>
    <p:sldId id="30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csson" initials="EAB" lastIdx="7" clrIdx="0">
    <p:extLst>
      <p:ext uri="{19B8F6BF-5375-455C-9EA6-DF929625EA0E}">
        <p15:presenceInfo xmlns:p15="http://schemas.microsoft.com/office/powerpoint/2012/main" userId="Ericss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49" autoAdjust="0"/>
    <p:restoredTop sz="94660"/>
  </p:normalViewPr>
  <p:slideViewPr>
    <p:cSldViewPr snapToGrid="0">
      <p:cViewPr varScale="1">
        <p:scale>
          <a:sx n="78" d="100"/>
          <a:sy n="78" d="100"/>
        </p:scale>
        <p:origin x="96" y="5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8C041-E8A7-4DEF-85DE-2957B09B2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8529AA-5997-456D-8E67-BF8EF72EC9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41C2AF-8644-4CD8-98EE-61020B74B9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A62F50-D52C-483B-9EA6-F1FC84B46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1F5D16-9B85-4BDB-8D5D-D9A3EBF7B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389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E42BF-8C17-43AE-BCF0-507B67AE6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4EB27F-12F7-4EF1-9EDC-174FCE12D0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CFF8A3-E095-4ECB-BF66-81AC3A9BA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1CE515-3B4A-4E7B-BC5B-C8EAD3589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FCD4B-F1F6-4A07-89A3-1EBBC394F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490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B99980-5AD4-431A-94B9-05B78E5982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7C6B02-E41B-44C5-95FF-ECECDE6400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019AFF-BAE4-43DD-B086-7803421A0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2A497-0DEE-459A-BB37-AA9A2F033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04DB55-DA8B-4CDA-86CF-F0C7B18AB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347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E46DA1-F61F-4928-B5DF-D3059C4D1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1DB6C4-E53B-4EC3-9920-22DEE03F3F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41617-BC8E-4C73-97BD-1E22846AE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4C3455-2A1A-4086-91C0-528E9640B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5A1D8C-3712-4036-8A4C-DD0EEE686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196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8B1B7-D972-4E81-B665-D9A162E80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56A4FB-5946-4578-AA76-B083C42743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96A812-08E3-4A1D-AD7E-E357730AF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1C6332-8B7A-4A8A-881A-F25B73524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97934B-B9C2-425F-920B-C522B1C20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182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B85ED9-016A-4EAE-8C8C-41C9CE303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740761-6922-48FA-82B8-6C7F79BFEE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272253-AAFA-4CC5-B26F-AE4D9F48AC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B9A213-41D7-438D-9EBF-D27109657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1DD408-C3D7-4D7D-B174-7E507665E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13C10F-7A1D-4700-9B1D-9D45B1376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510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EE7CB-5E1A-4E1F-863E-E3AC75340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7D17D9-0AD1-4CD7-A7E3-4394463F99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191956-0B92-4169-AB35-C9111B3884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EDCBAC-E197-42CB-B120-4C43120E03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27AA4DC-2BB1-48DB-A8F8-AC737EE4A6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B3FC106-47FB-494C-BDBA-63DA186C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6C2738-AE93-411D-9AA9-84B106D55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14C634D-6983-4F8A-9E8C-E66087301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337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6B48D-33E2-4424-B72D-F9A23F92AC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E3466C-440B-4FD4-A4E1-5EEB7B326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84E854-E39F-4B2C-AAFB-299C23E0F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BE9FAA-EAE5-4375-AFD0-A3740D2A0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380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F00BDF2-3D4D-47D5-9515-C0F7DB72C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7EC229-F677-4F6B-AA22-B50A97116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D92BB6-A005-4D07-9B20-29A7A6794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610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33D03-3227-4F7D-BD18-E07F5506D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D4E528-8889-4C29-882F-F7381B0612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59B9E1-7109-4A3D-8E27-6213D0B01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5B394D-980A-4059-8058-DF2F6B419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C5803F-80E9-4C0E-B9AB-1DFC0BA56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FCEDD5-BD5E-4668-939C-C713D7A44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079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725B69-F484-4D62-8DCF-AA7F4C7675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7548C6-761B-4E09-AC1B-71FE44E552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7B9C0F-F9A3-428E-98A5-68276D2E3C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6C663D-79D6-4BE0-A294-C067493AB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98A34F-91F3-47A5-BCAB-F8A15E19A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CA5289-7522-42F6-80ED-5AA6881C8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724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811743D-3E47-4D6D-8F99-9C79A62A7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E50D45-7904-435E-88B4-B64436F91E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FD22BA-E104-43C4-9417-C6A091DBA6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8AE9A-C3F7-49A6-9A80-03BB6F79EE92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4DCE26-99FB-4BB3-B267-D643EE716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55D32C-3EBD-4582-A51A-230204A467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835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434D9-7B7A-4E3D-8DA4-4BF1E4A3E2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307" y="1122363"/>
            <a:ext cx="11160807" cy="2387600"/>
          </a:xfrm>
        </p:spPr>
        <p:txBody>
          <a:bodyPr>
            <a:normAutofit/>
          </a:bodyPr>
          <a:lstStyle/>
          <a:p>
            <a:r>
              <a:rPr lang="en-US" sz="4800" dirty="0">
                <a:solidFill>
                  <a:schemeClr val="accent5">
                    <a:lumMod val="75000"/>
                  </a:schemeClr>
                </a:solidFill>
              </a:rPr>
              <a:t>Way Forward on Test Cases for SCell Dormancy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BC4FF4-1FC1-436A-877C-58056A298D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Ericsson,</a:t>
            </a:r>
            <a:r>
              <a:rPr lang="sv-SE" dirty="0">
                <a:solidFill>
                  <a:srgbClr val="0070C0"/>
                </a:solidFill>
              </a:rPr>
              <a:t> </a:t>
            </a:r>
            <a:r>
              <a:rPr lang="sv-SE" dirty="0"/>
              <a:t>...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0516AE-7250-4E64-AF44-EC784B22B1A6}"/>
              </a:ext>
            </a:extLst>
          </p:cNvPr>
          <p:cNvSpPr txBox="1"/>
          <p:nvPr/>
        </p:nvSpPr>
        <p:spPr>
          <a:xfrm>
            <a:off x="425885" y="476032"/>
            <a:ext cx="4897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/>
              <a:t>3GPP TSG-RAN WG4 Meeting #98-e</a:t>
            </a:r>
          </a:p>
          <a:p>
            <a:r>
              <a:rPr lang="sv-SE" b="1" dirty="0"/>
              <a:t>Electronic Meeting, Jan 25 – Feb 5, 2021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A03C48-36DE-4A13-9BDA-7459D109CB5C}"/>
              </a:ext>
            </a:extLst>
          </p:cNvPr>
          <p:cNvSpPr txBox="1"/>
          <p:nvPr/>
        </p:nvSpPr>
        <p:spPr>
          <a:xfrm>
            <a:off x="6868438" y="476032"/>
            <a:ext cx="4897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b="1" dirty="0"/>
              <a:t>R4-2103563</a:t>
            </a:r>
          </a:p>
          <a:p>
            <a:pPr algn="r"/>
            <a:r>
              <a:rPr lang="sv-SE" b="1" dirty="0"/>
              <a:t>Document for: </a:t>
            </a:r>
            <a:r>
              <a:rPr lang="sv-SE" dirty="0"/>
              <a:t>Approval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423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sv-SE" sz="3200" dirty="0">
                <a:solidFill>
                  <a:srgbClr val="0070C0"/>
                </a:solidFill>
              </a:rPr>
              <a:t>Background</a:t>
            </a:r>
            <a:br>
              <a:rPr lang="sv-SE" sz="3200" dirty="0">
                <a:solidFill>
                  <a:srgbClr val="0070C0"/>
                </a:solidFill>
              </a:rPr>
            </a:br>
            <a:r>
              <a:rPr lang="sv-SE" sz="3200" dirty="0">
                <a:solidFill>
                  <a:srgbClr val="0070C0"/>
                </a:solidFill>
              </a:rPr>
              <a:t>Test Case list from RAN4#97e</a:t>
            </a:r>
            <a:endParaRPr lang="en-US" sz="3200" dirty="0">
              <a:solidFill>
                <a:srgbClr val="0070C0"/>
              </a:solidFill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EE1343FA-7E20-4B26-AA5D-39CE4503A33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3069937"/>
              </p:ext>
            </p:extLst>
          </p:nvPr>
        </p:nvGraphicFramePr>
        <p:xfrm>
          <a:off x="838200" y="1772790"/>
          <a:ext cx="10515600" cy="404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2950">
                  <a:extLst>
                    <a:ext uri="{9D8B030D-6E8A-4147-A177-3AD203B41FA5}">
                      <a16:colId xmlns:a16="http://schemas.microsoft.com/office/drawing/2014/main" val="1995101317"/>
                    </a:ext>
                  </a:extLst>
                </a:gridCol>
                <a:gridCol w="7008373">
                  <a:extLst>
                    <a:ext uri="{9D8B030D-6E8A-4147-A177-3AD203B41FA5}">
                      <a16:colId xmlns:a16="http://schemas.microsoft.com/office/drawing/2014/main" val="2765585881"/>
                    </a:ext>
                  </a:extLst>
                </a:gridCol>
                <a:gridCol w="2764277">
                  <a:extLst>
                    <a:ext uri="{9D8B030D-6E8A-4147-A177-3AD203B41FA5}">
                      <a16:colId xmlns:a16="http://schemas.microsoft.com/office/drawing/2014/main" val="1683989377"/>
                    </a:ext>
                  </a:extLst>
                </a:gridCol>
              </a:tblGrid>
              <a:tr h="285563">
                <a:tc>
                  <a:txBody>
                    <a:bodyPr/>
                    <a:lstStyle/>
                    <a:p>
                      <a:r>
                        <a:rPr lang="sv-SE" dirty="0"/>
                        <a:t>#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Test case description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Sourcing company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77383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>
                        <a:lnSpc>
                          <a:spcPct val="60000"/>
                        </a:lnSpc>
                      </a:pPr>
                      <a:r>
                        <a:rPr lang="sv-SE" sz="1600" dirty="0"/>
                        <a:t>TC1</a:t>
                      </a:r>
                    </a:p>
                  </a:txBody>
                  <a:tcPr marT="108000" marB="0" anchor="ctr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lang="sv-SE" sz="1600" dirty="0"/>
                        <a:t>EN-DC, NR spCell in FR1, SCell FR1, DCI 2_6 within/after 3 OFDM symbols</a:t>
                      </a:r>
                      <a:endParaRPr lang="en-US" sz="1600" dirty="0"/>
                    </a:p>
                  </a:txBody>
                  <a:tcPr marT="108000" marB="10800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50000"/>
                        </a:lnSpc>
                      </a:pPr>
                      <a:r>
                        <a:rPr lang="sv-SE" sz="1800" dirty="0"/>
                        <a:t>Apple</a:t>
                      </a:r>
                      <a:endParaRPr lang="en-US" sz="1800" dirty="0"/>
                    </a:p>
                  </a:txBody>
                  <a:tcPr marT="108000" marB="0" anchor="ctr"/>
                </a:tc>
                <a:extLst>
                  <a:ext uri="{0D108BD9-81ED-4DB2-BD59-A6C34878D82A}">
                    <a16:rowId xmlns:a16="http://schemas.microsoft.com/office/drawing/2014/main" val="39892942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>
                        <a:lnSpc>
                          <a:spcPct val="60000"/>
                        </a:lnSpc>
                      </a:pPr>
                      <a:r>
                        <a:rPr lang="sv-SE" sz="1600" dirty="0"/>
                        <a:t>TC2</a:t>
                      </a:r>
                      <a:endParaRPr lang="en-US" sz="1600" dirty="0"/>
                    </a:p>
                  </a:txBody>
                  <a:tcPr marT="10800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dirty="0"/>
                        <a:t>EN-DC, NR spCell in FR1, 2xSCell in FR1, DCI 0_1/1_1 within/after 3 OFDM symbols</a:t>
                      </a:r>
                      <a:endParaRPr lang="en-US" sz="1600" dirty="0"/>
                    </a:p>
                  </a:txBody>
                  <a:tcPr marT="108000" marB="108000" anchor="ctr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50000"/>
                        </a:lnSpc>
                      </a:pPr>
                      <a:r>
                        <a:rPr lang="sv-SE" sz="1800" dirty="0"/>
                        <a:t>MediaTek</a:t>
                      </a:r>
                      <a:endParaRPr lang="en-US" sz="1800" dirty="0"/>
                    </a:p>
                  </a:txBody>
                  <a:tcPr marT="108000" marB="0" anchor="ctr"/>
                </a:tc>
                <a:extLst>
                  <a:ext uri="{0D108BD9-81ED-4DB2-BD59-A6C34878D82A}">
                    <a16:rowId xmlns:a16="http://schemas.microsoft.com/office/drawing/2014/main" val="2351019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>
                        <a:lnSpc>
                          <a:spcPct val="60000"/>
                        </a:lnSpc>
                      </a:pPr>
                      <a:r>
                        <a:rPr lang="sv-SE" sz="1600" dirty="0"/>
                        <a:t>TC3</a:t>
                      </a:r>
                      <a:endParaRPr lang="en-US" sz="1600" dirty="0"/>
                    </a:p>
                  </a:txBody>
                  <a:tcPr marT="108000" marB="0" anchor="ctr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lang="sv-SE" sz="1600" dirty="0"/>
                        <a:t>EN-DC, NR spCell in FR2, SCell in FR2, DCI 0_1/1_1 within/after 3 OFDM symbols</a:t>
                      </a:r>
                      <a:endParaRPr lang="en-US" sz="1600" dirty="0"/>
                    </a:p>
                  </a:txBody>
                  <a:tcPr marT="108000" marB="108000" anchor="ctr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50000"/>
                        </a:lnSpc>
                      </a:pPr>
                      <a:r>
                        <a:rPr lang="sv-SE" sz="1800" dirty="0"/>
                        <a:t>Huawei</a:t>
                      </a:r>
                      <a:endParaRPr lang="en-US" sz="1800" dirty="0"/>
                    </a:p>
                  </a:txBody>
                  <a:tcPr marT="108000" marB="0" anchor="ctr"/>
                </a:tc>
                <a:extLst>
                  <a:ext uri="{0D108BD9-81ED-4DB2-BD59-A6C34878D82A}">
                    <a16:rowId xmlns:a16="http://schemas.microsoft.com/office/drawing/2014/main" val="11694680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>
                        <a:lnSpc>
                          <a:spcPct val="60000"/>
                        </a:lnSpc>
                      </a:pPr>
                      <a:r>
                        <a:rPr lang="sv-SE" sz="1600" dirty="0"/>
                        <a:t>TC4</a:t>
                      </a:r>
                      <a:endParaRPr lang="en-US" sz="1600" dirty="0"/>
                    </a:p>
                  </a:txBody>
                  <a:tcPr marT="10800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dirty="0"/>
                        <a:t>EN-DC, NR spCell in FR1, 2xSCell in FR2, DCI</a:t>
                      </a:r>
                      <a:r>
                        <a:rPr lang="sv-SE" sz="1600" dirty="0">
                          <a:solidFill>
                            <a:schemeClr val="tx1"/>
                          </a:solidFill>
                        </a:rPr>
                        <a:t> 2_6 </a:t>
                      </a:r>
                      <a:r>
                        <a:rPr lang="sv-SE" sz="1600" dirty="0"/>
                        <a:t>within/after 3 OFDM symbols</a:t>
                      </a:r>
                      <a:endParaRPr lang="en-US" sz="1600" dirty="0"/>
                    </a:p>
                  </a:txBody>
                  <a:tcPr marT="108000" marB="108000" anchor="ctr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50000"/>
                        </a:lnSpc>
                      </a:pPr>
                      <a:r>
                        <a:rPr lang="sv-SE" sz="1800" dirty="0"/>
                        <a:t>Qualcomm</a:t>
                      </a:r>
                      <a:endParaRPr lang="en-US" sz="1800" dirty="0"/>
                    </a:p>
                  </a:txBody>
                  <a:tcPr marT="108000" marB="0" anchor="ctr"/>
                </a:tc>
                <a:extLst>
                  <a:ext uri="{0D108BD9-81ED-4DB2-BD59-A6C34878D82A}">
                    <a16:rowId xmlns:a16="http://schemas.microsoft.com/office/drawing/2014/main" val="33148086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>
                        <a:lnSpc>
                          <a:spcPct val="60000"/>
                        </a:lnSpc>
                      </a:pPr>
                      <a:r>
                        <a:rPr lang="sv-SE" sz="1600" dirty="0"/>
                        <a:t>TC5</a:t>
                      </a:r>
                      <a:endParaRPr lang="en-US" sz="1600" dirty="0"/>
                    </a:p>
                  </a:txBody>
                  <a:tcPr marT="108000" marB="0" anchor="ctr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lang="sv-SE" sz="1600" dirty="0"/>
                        <a:t>SA, spCell in FR1, SCell FR1, DCI 2_6 within/after 3 OFDM symbols</a:t>
                      </a:r>
                      <a:endParaRPr lang="en-US" sz="1600" dirty="0"/>
                    </a:p>
                  </a:txBody>
                  <a:tcPr marT="108000" marB="108000" anchor="ctr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50000"/>
                        </a:lnSpc>
                      </a:pPr>
                      <a:r>
                        <a:rPr lang="sv-SE" sz="1800" dirty="0"/>
                        <a:t>NEC</a:t>
                      </a:r>
                      <a:endParaRPr lang="en-US" sz="1800" dirty="0"/>
                    </a:p>
                  </a:txBody>
                  <a:tcPr marT="108000" marB="0" anchor="ctr"/>
                </a:tc>
                <a:extLst>
                  <a:ext uri="{0D108BD9-81ED-4DB2-BD59-A6C34878D82A}">
                    <a16:rowId xmlns:a16="http://schemas.microsoft.com/office/drawing/2014/main" val="3528121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>
                        <a:lnSpc>
                          <a:spcPct val="60000"/>
                        </a:lnSpc>
                      </a:pPr>
                      <a:r>
                        <a:rPr lang="sv-SE" sz="1600" dirty="0"/>
                        <a:t>TC6</a:t>
                      </a:r>
                      <a:endParaRPr lang="en-US" sz="1600" dirty="0"/>
                    </a:p>
                  </a:txBody>
                  <a:tcPr marT="10800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dirty="0"/>
                        <a:t>SA, spCell in FR1, 2xSCell in FR1, DCI 0_1/1_1 within/after 3 OFDM symbols</a:t>
                      </a:r>
                      <a:endParaRPr lang="en-US" sz="1600" dirty="0"/>
                    </a:p>
                  </a:txBody>
                  <a:tcPr marT="108000" marB="108000" anchor="ctr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50000"/>
                        </a:lnSpc>
                      </a:pPr>
                      <a:r>
                        <a:rPr lang="sv-SE" sz="1800" dirty="0"/>
                        <a:t>Ericsson</a:t>
                      </a:r>
                      <a:endParaRPr lang="en-US" sz="1800" dirty="0"/>
                    </a:p>
                  </a:txBody>
                  <a:tcPr marT="108000" marB="0" anchor="ctr"/>
                </a:tc>
                <a:extLst>
                  <a:ext uri="{0D108BD9-81ED-4DB2-BD59-A6C34878D82A}">
                    <a16:rowId xmlns:a16="http://schemas.microsoft.com/office/drawing/2014/main" val="2668765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>
                        <a:lnSpc>
                          <a:spcPct val="60000"/>
                        </a:lnSpc>
                      </a:pPr>
                      <a:r>
                        <a:rPr lang="sv-SE" sz="1600" dirty="0"/>
                        <a:t>TC7</a:t>
                      </a:r>
                      <a:endParaRPr lang="en-US" sz="1600" dirty="0"/>
                    </a:p>
                  </a:txBody>
                  <a:tcPr marT="108000" marB="0" anchor="ctr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lang="sv-SE" sz="1600" dirty="0"/>
                        <a:t>SA, spCell in FR2, SCell in FR2, DCI 0_1/1_1 within/after 3 OFDM symbols</a:t>
                      </a:r>
                      <a:endParaRPr lang="en-US" sz="1600" dirty="0"/>
                    </a:p>
                  </a:txBody>
                  <a:tcPr marT="108000" marB="108000" anchor="ctr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50000"/>
                        </a:lnSpc>
                      </a:pPr>
                      <a:r>
                        <a:rPr lang="sv-SE" sz="1800" dirty="0"/>
                        <a:t>Nokia</a:t>
                      </a:r>
                      <a:endParaRPr lang="en-US" sz="1800" dirty="0"/>
                    </a:p>
                  </a:txBody>
                  <a:tcPr marT="108000" marB="0" anchor="ctr"/>
                </a:tc>
                <a:extLst>
                  <a:ext uri="{0D108BD9-81ED-4DB2-BD59-A6C34878D82A}">
                    <a16:rowId xmlns:a16="http://schemas.microsoft.com/office/drawing/2014/main" val="554508221"/>
                  </a:ext>
                </a:extLst>
              </a:tr>
              <a:tr h="291005">
                <a:tc>
                  <a:txBody>
                    <a:bodyPr/>
                    <a:lstStyle/>
                    <a:p>
                      <a:pPr marL="0">
                        <a:lnSpc>
                          <a:spcPct val="60000"/>
                        </a:lnSpc>
                      </a:pPr>
                      <a:r>
                        <a:rPr lang="sv-SE" sz="1600" dirty="0"/>
                        <a:t>TC8</a:t>
                      </a:r>
                      <a:endParaRPr lang="en-US" sz="1600" dirty="0"/>
                    </a:p>
                  </a:txBody>
                  <a:tcPr marT="10800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dirty="0"/>
                        <a:t>SA, spCell in FR1, 2xSCell in FR2, DCI </a:t>
                      </a:r>
                      <a:r>
                        <a:rPr lang="sv-SE" sz="1600" dirty="0">
                          <a:solidFill>
                            <a:schemeClr val="tx1"/>
                          </a:solidFill>
                        </a:rPr>
                        <a:t>2_6 </a:t>
                      </a:r>
                      <a:r>
                        <a:rPr lang="sv-SE" sz="1600" dirty="0"/>
                        <a:t>within/after 3 OFDM symbols</a:t>
                      </a:r>
                      <a:endParaRPr lang="en-US" sz="1600" dirty="0"/>
                    </a:p>
                  </a:txBody>
                  <a:tcPr marT="108000" marB="108000" anchor="ctr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50000"/>
                        </a:lnSpc>
                      </a:pPr>
                      <a:r>
                        <a:rPr lang="sv-SE" sz="1800" dirty="0"/>
                        <a:t>Ericsson</a:t>
                      </a:r>
                      <a:endParaRPr lang="en-US" sz="1800" dirty="0"/>
                    </a:p>
                  </a:txBody>
                  <a:tcPr marT="108000" marB="0" anchor="ctr"/>
                </a:tc>
                <a:extLst>
                  <a:ext uri="{0D108BD9-81ED-4DB2-BD59-A6C34878D82A}">
                    <a16:rowId xmlns:a16="http://schemas.microsoft.com/office/drawing/2014/main" val="35113145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8506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E4F819-B501-4EB0-AAEC-92CB70C7B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3200" dirty="0">
                <a:solidFill>
                  <a:srgbClr val="0070C0"/>
                </a:solidFill>
              </a:rPr>
              <a:t>Agreements in RAN4#98e						(1/5)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E367A4-3D97-4E4F-8F36-EA76379DB6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v-SE" sz="2200" dirty="0">
                <a:highlight>
                  <a:srgbClr val="00FF00"/>
                </a:highlight>
              </a:rPr>
              <a:t>Agreement: </a:t>
            </a:r>
          </a:p>
          <a:p>
            <a:pPr marL="228600"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Add pre-defined CSI-RS configurations to TS 38.133 clause A.3.14 for periodic CSI-RS with 40ms periodicity.</a:t>
            </a:r>
            <a:r>
              <a:rPr lang="en-GB" sz="2000" baseline="30000" dirty="0"/>
              <a:t>[Issue 3-1-1]</a:t>
            </a:r>
          </a:p>
          <a:p>
            <a:pPr marL="0" indent="0">
              <a:buNone/>
            </a:pPr>
            <a:endParaRPr lang="sv-SE" sz="2200" dirty="0">
              <a:highlight>
                <a:srgbClr val="00FF00"/>
              </a:highlight>
            </a:endParaRPr>
          </a:p>
          <a:p>
            <a:pPr marL="0" indent="0">
              <a:buNone/>
            </a:pPr>
            <a:r>
              <a:rPr lang="sv-SE" sz="2200" dirty="0">
                <a:highlight>
                  <a:srgbClr val="00FF00"/>
                </a:highlight>
              </a:rPr>
              <a:t>Agreement: </a:t>
            </a:r>
          </a:p>
          <a:p>
            <a:pPr marL="228600"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sz="2000" dirty="0"/>
              <a:t>Test the switching both from dormancy to non-dormancy and non-dormancy to dormancy.</a:t>
            </a:r>
            <a:r>
              <a:rPr lang="en-GB" sz="2000" baseline="30000" dirty="0"/>
              <a:t>[Issue 3-1-3]</a:t>
            </a:r>
          </a:p>
        </p:txBody>
      </p:sp>
    </p:spTree>
    <p:extLst>
      <p:ext uri="{BB962C8B-B14F-4D97-AF65-F5344CB8AC3E}">
        <p14:creationId xmlns:p14="http://schemas.microsoft.com/office/powerpoint/2010/main" val="3900275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95ECB-D258-47E5-880A-1B68724732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3200" dirty="0">
                <a:solidFill>
                  <a:srgbClr val="0070C0"/>
                </a:solidFill>
              </a:rPr>
              <a:t>Agreements in RAN4#98e						(2/5)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E54A1A-D212-4D51-B8C0-9A09ED371C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200" dirty="0">
                <a:highlight>
                  <a:srgbClr val="00FF00"/>
                </a:highlight>
              </a:rPr>
              <a:t>Agreement: </a:t>
            </a:r>
          </a:p>
          <a:p>
            <a:pPr marL="228600"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For test cases with DCI 2_6, set the gap </a:t>
            </a:r>
            <a:r>
              <a:rPr lang="en-US" sz="2000" i="1" dirty="0" err="1"/>
              <a:t>ps</a:t>
            </a:r>
            <a:r>
              <a:rPr lang="en-US" sz="2000" i="1" dirty="0"/>
              <a:t>-Offset</a:t>
            </a:r>
            <a:r>
              <a:rPr lang="en-US" sz="2000" dirty="0"/>
              <a:t> between PDCCH WUS and next </a:t>
            </a:r>
            <a:r>
              <a:rPr lang="en-US" sz="2000" i="1" dirty="0" err="1"/>
              <a:t>onDuration</a:t>
            </a:r>
            <a:r>
              <a:rPr lang="en-US" sz="2000" dirty="0"/>
              <a:t> to the allowed SCell dormancy switching time given the UE’s reported capabilities.</a:t>
            </a:r>
            <a:r>
              <a:rPr lang="en-GB" sz="2000" baseline="30000" dirty="0"/>
              <a:t>[Issue 3-1-5]</a:t>
            </a:r>
          </a:p>
          <a:p>
            <a:pPr marL="0" indent="0">
              <a:buNone/>
            </a:pPr>
            <a:endParaRPr lang="sv-SE" sz="2200" dirty="0">
              <a:highlight>
                <a:srgbClr val="00FF00"/>
              </a:highlight>
            </a:endParaRPr>
          </a:p>
          <a:p>
            <a:pPr marL="0" indent="0">
              <a:buNone/>
            </a:pPr>
            <a:r>
              <a:rPr lang="sv-SE" sz="2200" dirty="0">
                <a:highlight>
                  <a:srgbClr val="00FF00"/>
                </a:highlight>
              </a:rPr>
              <a:t>Agreement: </a:t>
            </a:r>
          </a:p>
          <a:p>
            <a:pPr marL="228600"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US" sz="2000" dirty="0"/>
              <a:t>RAN4 to establish a common test framework for SCell dormancy requirements in terms of test methods for requirement verification, e.g. # missing HARQ-ACK/NACKs within specific windows, etc.</a:t>
            </a:r>
            <a:r>
              <a:rPr lang="en-GB" sz="2000" baseline="30000" dirty="0"/>
              <a:t>[Issue 3-1-6]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6254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95ECB-D258-47E5-880A-1B68724732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3200" dirty="0">
                <a:solidFill>
                  <a:srgbClr val="0070C0"/>
                </a:solidFill>
              </a:rPr>
              <a:t>Agreements in RAN4#98e						(3/5)</a:t>
            </a:r>
            <a:br>
              <a:rPr lang="sv-SE" sz="3200" dirty="0">
                <a:solidFill>
                  <a:srgbClr val="0070C0"/>
                </a:solidFill>
              </a:rPr>
            </a:br>
            <a:r>
              <a:rPr lang="sv-SE" sz="3200" dirty="0">
                <a:solidFill>
                  <a:srgbClr val="0070C0"/>
                </a:solidFill>
              </a:rPr>
              <a:t>Alignment of TCs 1, 4, 5 and 8 (outside active time)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E54A1A-D212-4D51-B8C0-9A09ED371CE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sv-SE" sz="2200" dirty="0">
                <a:highlight>
                  <a:srgbClr val="00FF00"/>
                </a:highlight>
              </a:rPr>
              <a:t>Agreement:</a:t>
            </a:r>
          </a:p>
          <a:p>
            <a:pPr marL="228600"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US" sz="1700" dirty="0">
                <a:solidFill>
                  <a:schemeClr val="accent5">
                    <a:lumMod val="75000"/>
                  </a:schemeClr>
                </a:solidFill>
              </a:rPr>
              <a:t>T1: </a:t>
            </a:r>
            <a:r>
              <a:rPr lang="en-US" sz="1700" dirty="0"/>
              <a:t>UE receives DCI 2_6 for switching SCell(s) from </a:t>
            </a:r>
            <a:r>
              <a:rPr lang="en-US" sz="1700" dirty="0">
                <a:solidFill>
                  <a:schemeClr val="accent5">
                    <a:lumMod val="75000"/>
                  </a:schemeClr>
                </a:solidFill>
              </a:rPr>
              <a:t>non-dormancy to dormancy</a:t>
            </a:r>
            <a:r>
              <a:rPr lang="en-US" sz="1700" dirty="0"/>
              <a:t>. Testing of interruption length on other serving cell(s).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700" dirty="0"/>
          </a:p>
          <a:p>
            <a:pPr marL="228600"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US" sz="1700" dirty="0">
                <a:solidFill>
                  <a:schemeClr val="accent5">
                    <a:lumMod val="75000"/>
                  </a:schemeClr>
                </a:solidFill>
              </a:rPr>
              <a:t>T2: </a:t>
            </a:r>
            <a:r>
              <a:rPr lang="en-US" sz="1700" dirty="0"/>
              <a:t>UE conducts CSI and RRM measurements on </a:t>
            </a:r>
            <a:r>
              <a:rPr lang="en-US" sz="1700" dirty="0">
                <a:solidFill>
                  <a:schemeClr val="accent5">
                    <a:lumMod val="75000"/>
                  </a:schemeClr>
                </a:solidFill>
              </a:rPr>
              <a:t>dormant SCell(s)</a:t>
            </a:r>
            <a:r>
              <a:rPr lang="en-US" sz="1700" dirty="0"/>
              <a:t>. Testing of interruption rate on other serving cell(s). Keep UE active by addressing UE on PDCCH in </a:t>
            </a:r>
            <a:r>
              <a:rPr lang="en-US" sz="1700" dirty="0" err="1"/>
              <a:t>spCell</a:t>
            </a:r>
            <a:r>
              <a:rPr lang="en-US" sz="1700" dirty="0"/>
              <a:t> to keep inactivity timer running long enough to acquire statistics on interruption rate.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700" dirty="0"/>
          </a:p>
          <a:p>
            <a:pPr marL="228600"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US" sz="1700" dirty="0">
                <a:solidFill>
                  <a:schemeClr val="accent5">
                    <a:lumMod val="75000"/>
                  </a:schemeClr>
                </a:solidFill>
              </a:rPr>
              <a:t>T3: </a:t>
            </a:r>
            <a:r>
              <a:rPr lang="en-US" sz="1700" dirty="0"/>
              <a:t>UE conducts CSI and RRM measurements on </a:t>
            </a:r>
            <a:r>
              <a:rPr lang="en-US" sz="1700" dirty="0">
                <a:solidFill>
                  <a:schemeClr val="accent5">
                    <a:lumMod val="75000"/>
                  </a:schemeClr>
                </a:solidFill>
              </a:rPr>
              <a:t>dormant SCell(s)</a:t>
            </a:r>
            <a:r>
              <a:rPr lang="en-US" sz="1700" dirty="0"/>
              <a:t>. No scheduling on PDCCH in </a:t>
            </a:r>
            <a:r>
              <a:rPr lang="en-US" sz="1700" dirty="0" err="1"/>
              <a:t>spCell</a:t>
            </a:r>
            <a:r>
              <a:rPr lang="en-US" sz="1700" dirty="0"/>
              <a:t>, inactivity timer expires.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700" dirty="0">
              <a:solidFill>
                <a:schemeClr val="accent5">
                  <a:lumMod val="75000"/>
                </a:schemeClr>
              </a:solidFill>
            </a:endParaRPr>
          </a:p>
          <a:p>
            <a:pPr marL="228600"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US" sz="1700" dirty="0">
                <a:solidFill>
                  <a:schemeClr val="accent5">
                    <a:lumMod val="75000"/>
                  </a:schemeClr>
                </a:solidFill>
              </a:rPr>
              <a:t>T4: </a:t>
            </a:r>
            <a:r>
              <a:rPr lang="en-US" sz="1700" dirty="0"/>
              <a:t>UE receives DCI 2_6 for switching SCell(s) from </a:t>
            </a:r>
            <a:r>
              <a:rPr lang="en-US" sz="1700" dirty="0">
                <a:solidFill>
                  <a:schemeClr val="accent5">
                    <a:lumMod val="75000"/>
                  </a:schemeClr>
                </a:solidFill>
              </a:rPr>
              <a:t>dormancy to non-dormancy</a:t>
            </a:r>
            <a:r>
              <a:rPr lang="en-US" sz="1700" dirty="0"/>
              <a:t>. Testing of interruption length on other serving cell(s). Testing of dormancy switching delay time.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700" dirty="0"/>
          </a:p>
          <a:p>
            <a:pPr marL="228600"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endParaRPr lang="en-GB" sz="20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6AB5FF-3E9F-4B62-8B8B-E2573CE6008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228600"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endParaRPr lang="en-US" sz="1700" i="1" dirty="0">
              <a:solidFill>
                <a:schemeClr val="accent5">
                  <a:lumMod val="75000"/>
                </a:schemeClr>
              </a:solidFill>
            </a:endParaRPr>
          </a:p>
          <a:p>
            <a:pPr marL="228600"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US" sz="1600" i="1" dirty="0" err="1">
                <a:solidFill>
                  <a:schemeClr val="accent5">
                    <a:lumMod val="75000"/>
                  </a:schemeClr>
                </a:solidFill>
              </a:rPr>
              <a:t>ps</a:t>
            </a:r>
            <a:r>
              <a:rPr lang="en-US" sz="1600" i="1" dirty="0">
                <a:solidFill>
                  <a:schemeClr val="accent5">
                    <a:lumMod val="75000"/>
                  </a:schemeClr>
                </a:solidFill>
              </a:rPr>
              <a:t>-Offset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dirty="0"/>
              <a:t>between PDCCH WUS and next </a:t>
            </a:r>
            <a:r>
              <a:rPr lang="en-US" sz="1600" i="1" dirty="0" err="1"/>
              <a:t>onDuration</a:t>
            </a:r>
            <a:r>
              <a:rPr lang="en-US" sz="1600" dirty="0"/>
              <a:t> is configured to correspond to the allowed SCell dormancy switching time, and based on the UE’s reported capabilities</a:t>
            </a:r>
          </a:p>
          <a:p>
            <a:pPr marL="228600"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endParaRPr lang="en-US" sz="1700" dirty="0">
              <a:solidFill>
                <a:schemeClr val="accent5">
                  <a:lumMod val="75000"/>
                </a:schemeClr>
              </a:solidFill>
            </a:endParaRPr>
          </a:p>
          <a:p>
            <a:pPr marL="228600"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US" sz="1700" dirty="0">
                <a:solidFill>
                  <a:schemeClr val="accent5">
                    <a:lumMod val="75000"/>
                  </a:schemeClr>
                </a:solidFill>
              </a:rPr>
              <a:t>CSI-RS:</a:t>
            </a:r>
            <a:r>
              <a:rPr lang="en-US" sz="1700" dirty="0"/>
              <a:t> Specify CSI-RS for dormant BWP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700" dirty="0">
              <a:solidFill>
                <a:schemeClr val="accent5">
                  <a:lumMod val="75000"/>
                </a:schemeClr>
              </a:solidFill>
            </a:endParaRPr>
          </a:p>
          <a:p>
            <a:pPr marL="228600"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US" sz="1700" dirty="0">
                <a:solidFill>
                  <a:schemeClr val="accent5">
                    <a:lumMod val="75000"/>
                  </a:schemeClr>
                </a:solidFill>
              </a:rPr>
              <a:t>Triggering timing</a:t>
            </a:r>
            <a:r>
              <a:rPr lang="en-US" sz="1700" dirty="0"/>
              <a:t>: 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●</a:t>
            </a:r>
            <a:r>
              <a:rPr lang="en-US" sz="1700" dirty="0"/>
              <a:t>within initial 3 OFDM symbols, </a:t>
            </a:r>
            <a:r>
              <a:rPr lang="en-US" sz="1700" dirty="0">
                <a:latin typeface="Calibri" panose="020F0502020204030204" pitchFamily="34" charset="0"/>
                <a:cs typeface="Calibri" panose="020F0502020204030204" pitchFamily="34" charset="0"/>
              </a:rPr>
              <a:t>●</a:t>
            </a:r>
            <a:r>
              <a:rPr lang="en-US" sz="1700" dirty="0"/>
              <a:t>after initial 3 OFDM symbols of a slot</a:t>
            </a:r>
          </a:p>
        </p:txBody>
      </p:sp>
    </p:spTree>
    <p:extLst>
      <p:ext uri="{BB962C8B-B14F-4D97-AF65-F5344CB8AC3E}">
        <p14:creationId xmlns:p14="http://schemas.microsoft.com/office/powerpoint/2010/main" val="3347341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95ECB-D258-47E5-880A-1B68724732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3200" dirty="0">
                <a:solidFill>
                  <a:srgbClr val="0070C0"/>
                </a:solidFill>
              </a:rPr>
              <a:t>Agreements in RAN4#98e						(4/5)</a:t>
            </a:r>
            <a:br>
              <a:rPr lang="sv-SE" sz="3200" dirty="0">
                <a:solidFill>
                  <a:srgbClr val="0070C0"/>
                </a:solidFill>
              </a:rPr>
            </a:br>
            <a:r>
              <a:rPr lang="sv-SE" sz="3200" dirty="0">
                <a:solidFill>
                  <a:srgbClr val="0070C0"/>
                </a:solidFill>
              </a:rPr>
              <a:t>Alignment of TCs 2, 3, 6 and 7 (inside active time)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E54A1A-D212-4D51-B8C0-9A09ED371CE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sv-SE" sz="2000" dirty="0">
                <a:highlight>
                  <a:srgbClr val="00FF00"/>
                </a:highlight>
              </a:rPr>
              <a:t>Agreement:</a:t>
            </a:r>
          </a:p>
          <a:p>
            <a:pPr marL="285750" lvl="1" indent="-285750"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T1: </a:t>
            </a:r>
            <a:r>
              <a:rPr lang="en-US" sz="1600" dirty="0"/>
              <a:t>UE receives DCI 1_1/0_1 with dormancy indication switching SCell(s) from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non-dormancy to dormancy</a:t>
            </a:r>
            <a:r>
              <a:rPr lang="en-US" sz="1600" dirty="0"/>
              <a:t>. Testing interruption length on other serving cell(s).</a:t>
            </a:r>
          </a:p>
          <a:p>
            <a:pPr marL="285750" lvl="1" indent="-285750">
              <a:spcBef>
                <a:spcPts val="0"/>
              </a:spcBef>
              <a:buFont typeface="Calibri" panose="020F0502020204030204" pitchFamily="34" charset="0"/>
              <a:buChar char="─"/>
            </a:pPr>
            <a:endParaRPr lang="en-US" sz="1600" dirty="0">
              <a:solidFill>
                <a:schemeClr val="accent5">
                  <a:lumMod val="75000"/>
                </a:schemeClr>
              </a:solidFill>
            </a:endParaRPr>
          </a:p>
          <a:p>
            <a:pPr marL="285750" lvl="1" indent="-285750"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T2: </a:t>
            </a:r>
            <a:r>
              <a:rPr lang="en-US" sz="1600" dirty="0"/>
              <a:t>UE conducts CSI and RRM measurements on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dormant SCell(s)</a:t>
            </a:r>
            <a:r>
              <a:rPr lang="en-US" sz="1600" dirty="0"/>
              <a:t>. Testing of interruption rate on other serving cell(s). T2 shall be long enough to allow reliable statistics on interruption rate, measured as missed ACK/NACK rate.</a:t>
            </a:r>
          </a:p>
          <a:p>
            <a:pPr marL="285750" lvl="1" indent="-285750">
              <a:spcBef>
                <a:spcPts val="0"/>
              </a:spcBef>
              <a:buFont typeface="Calibri" panose="020F0502020204030204" pitchFamily="34" charset="0"/>
              <a:buChar char="─"/>
            </a:pPr>
            <a:endParaRPr lang="en-US" sz="1600" dirty="0">
              <a:solidFill>
                <a:schemeClr val="accent5">
                  <a:lumMod val="75000"/>
                </a:schemeClr>
              </a:solidFill>
            </a:endParaRPr>
          </a:p>
          <a:p>
            <a:pPr marL="285750" lvl="1" indent="-285750"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T3: </a:t>
            </a:r>
            <a:r>
              <a:rPr lang="en-US" sz="1600" dirty="0"/>
              <a:t>UE receives DCI 1_1/0_1 with dormancy indication switching SCell(s) from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dormancy to non-dormancy</a:t>
            </a:r>
            <a:r>
              <a:rPr lang="en-US" sz="1600" dirty="0"/>
              <a:t>. Testing interruption length on other serving cell(s). Testing dormancy switching delay time.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CF38375-47FF-486F-8E5D-6FE1AB1AC70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chemeClr val="accent5">
                  <a:lumMod val="75000"/>
                </a:schemeClr>
              </a:solidFill>
            </a:endParaRPr>
          </a:p>
          <a:p>
            <a:pPr marL="228600"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CSI-RS:</a:t>
            </a:r>
            <a:r>
              <a:rPr lang="en-US" sz="1600" dirty="0"/>
              <a:t> Specify CSI-RS for dormant BWP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600" dirty="0">
              <a:solidFill>
                <a:schemeClr val="accent5">
                  <a:lumMod val="75000"/>
                </a:schemeClr>
              </a:solidFill>
            </a:endParaRPr>
          </a:p>
          <a:p>
            <a:pPr marL="228600"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Triggering timing</a:t>
            </a:r>
            <a:r>
              <a:rPr lang="en-US" sz="1600" dirty="0"/>
              <a:t>: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●</a:t>
            </a:r>
            <a:r>
              <a:rPr lang="en-US" sz="1600" dirty="0"/>
              <a:t>within initial 3 OFDM symbols, and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●</a:t>
            </a:r>
            <a:r>
              <a:rPr lang="en-US" sz="1600" dirty="0"/>
              <a:t>after initial 3 OFDM symbols of a slot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600" dirty="0"/>
          </a:p>
          <a:p>
            <a:pPr marL="228600"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DCI format: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●</a:t>
            </a:r>
            <a:r>
              <a:rPr lang="en-US" sz="1600" dirty="0"/>
              <a:t>DCI 1_1</a:t>
            </a:r>
          </a:p>
          <a:p>
            <a:pPr marL="228600"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endParaRPr lang="en-US" sz="1600" dirty="0"/>
          </a:p>
          <a:p>
            <a:pPr marL="228600"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Scheduling option DCI 1_1: </a:t>
            </a:r>
            <a:r>
              <a:rPr lang="en-US" sz="1600" dirty="0"/>
              <a:t>Scheduling and/or non-scheduling DCI is for further discussion. Assume scheduling DCI for now and update later if needed.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8120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95ECB-D258-47E5-880A-1B68724732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3200" dirty="0">
                <a:solidFill>
                  <a:srgbClr val="0070C0"/>
                </a:solidFill>
              </a:rPr>
              <a:t>For further discussion until RAN4#98-bis-e			(5/5)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E54A1A-D212-4D51-B8C0-9A09ED371C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1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000" b="1" dirty="0">
                <a:highlight>
                  <a:srgbClr val="00FFFF"/>
                </a:highlight>
              </a:rPr>
              <a:t>Issue 3-1-2: </a:t>
            </a:r>
            <a:r>
              <a:rPr lang="en-US" sz="2000" b="1" dirty="0"/>
              <a:t>Pre-defined Dormant BWP configuration</a:t>
            </a:r>
            <a:endParaRPr lang="en-GB" sz="2000" b="1" dirty="0">
              <a:highlight>
                <a:srgbClr val="00FFFF"/>
              </a:highlight>
            </a:endParaRPr>
          </a:p>
          <a:p>
            <a:pPr marL="342900" lvl="1" indent="-342900">
              <a:lnSpc>
                <a:spcPct val="100000"/>
              </a:lnSpc>
              <a:spcBef>
                <a:spcPts val="600"/>
              </a:spcBef>
              <a:buFont typeface="Calibri" panose="020F0502020204030204" pitchFamily="34" charset="0"/>
              <a:buChar char="─"/>
            </a:pPr>
            <a:r>
              <a:rPr lang="en-GB" sz="2000" dirty="0">
                <a:solidFill>
                  <a:schemeClr val="accent5">
                    <a:lumMod val="75000"/>
                  </a:schemeClr>
                </a:solidFill>
              </a:rPr>
              <a:t>Option 1: </a:t>
            </a:r>
            <a:r>
              <a:rPr lang="en-GB" sz="2000" dirty="0"/>
              <a:t>Add pre-defined Dormant DLBWP to TS 38.133 clause A.3.9.2 with same parameters as for DLBWP.1.1.</a:t>
            </a:r>
            <a:endParaRPr lang="en-US" sz="2000" dirty="0"/>
          </a:p>
          <a:p>
            <a:pPr marL="342900" lvl="1" indent="-342900">
              <a:lnSpc>
                <a:spcPct val="100000"/>
              </a:lnSpc>
              <a:spcBef>
                <a:spcPts val="600"/>
              </a:spcBef>
              <a:buFont typeface="Calibri" panose="020F0502020204030204" pitchFamily="34" charset="0"/>
              <a:buChar char="─"/>
            </a:pPr>
            <a:r>
              <a:rPr lang="en-GB" sz="2000" dirty="0">
                <a:solidFill>
                  <a:schemeClr val="accent5">
                    <a:lumMod val="75000"/>
                  </a:schemeClr>
                </a:solidFill>
              </a:rPr>
              <a:t>Option 2: </a:t>
            </a:r>
            <a:r>
              <a:rPr lang="en-GB" sz="2000" dirty="0"/>
              <a:t>Dormant BWP can be specified in test case as any of the existing DLBWPs.</a:t>
            </a:r>
            <a:endParaRPr lang="en-US" sz="20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800" dirty="0">
              <a:highlight>
                <a:srgbClr val="00FFFF"/>
              </a:highlight>
            </a:endParaRP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000" b="1" dirty="0">
                <a:highlight>
                  <a:srgbClr val="00FFFF"/>
                </a:highlight>
              </a:rPr>
              <a:t>Issue 3-1-4: </a:t>
            </a:r>
            <a:r>
              <a:rPr lang="en-GB" sz="2000" b="1" dirty="0"/>
              <a:t>Whether to specify </a:t>
            </a:r>
            <a:r>
              <a:rPr lang="en-GB" sz="2000" b="1" i="1" dirty="0"/>
              <a:t>scheduling</a:t>
            </a:r>
            <a:r>
              <a:rPr lang="en-GB" sz="2000" b="1" dirty="0"/>
              <a:t> or </a:t>
            </a:r>
            <a:r>
              <a:rPr lang="en-GB" sz="2000" b="1" i="1" dirty="0"/>
              <a:t>non-scheduling</a:t>
            </a:r>
            <a:r>
              <a:rPr lang="en-GB" sz="2000" b="1" dirty="0"/>
              <a:t> DCI in tests for triggering during active time with DCI format 1_1 </a:t>
            </a:r>
          </a:p>
          <a:p>
            <a:pPr marL="342900" lvl="1" indent="-342900">
              <a:lnSpc>
                <a:spcPct val="100000"/>
              </a:lnSpc>
              <a:spcBef>
                <a:spcPts val="600"/>
              </a:spcBef>
              <a:buFont typeface="Calibri" panose="020F0502020204030204" pitchFamily="34" charset="0"/>
              <a:buChar char="─"/>
            </a:pPr>
            <a:r>
              <a:rPr lang="en-GB" sz="2000" dirty="0">
                <a:solidFill>
                  <a:schemeClr val="accent5">
                    <a:lumMod val="75000"/>
                  </a:schemeClr>
                </a:solidFill>
              </a:rPr>
              <a:t>Option 1: </a:t>
            </a:r>
            <a:r>
              <a:rPr lang="en-GB" sz="2000" dirty="0"/>
              <a:t>Leave the choice of scheduling/non-scheduling DCI 1_1 to RAN5 or TE implementation</a:t>
            </a:r>
            <a:endParaRPr lang="en-US" sz="2000" dirty="0"/>
          </a:p>
          <a:p>
            <a:pPr marL="342900" lvl="1" indent="-342900">
              <a:lnSpc>
                <a:spcPct val="100000"/>
              </a:lnSpc>
              <a:spcBef>
                <a:spcPts val="600"/>
              </a:spcBef>
              <a:buFont typeface="Calibri" panose="020F0502020204030204" pitchFamily="34" charset="0"/>
              <a:buChar char="─"/>
            </a:pPr>
            <a:r>
              <a:rPr lang="en-GB" sz="2000" dirty="0">
                <a:solidFill>
                  <a:schemeClr val="accent5">
                    <a:lumMod val="75000"/>
                  </a:schemeClr>
                </a:solidFill>
              </a:rPr>
              <a:t>Option 2: </a:t>
            </a:r>
            <a:r>
              <a:rPr lang="en-US" sz="2000" dirty="0"/>
              <a:t>Scheduling DCI 1_1 is default for the test cases</a:t>
            </a:r>
          </a:p>
          <a:p>
            <a:pPr marL="342900" lvl="1" indent="-342900">
              <a:lnSpc>
                <a:spcPct val="100000"/>
              </a:lnSpc>
              <a:spcBef>
                <a:spcPts val="600"/>
              </a:spcBef>
              <a:buFont typeface="Calibri" panose="020F0502020204030204" pitchFamily="34" charset="0"/>
              <a:buChar char="─"/>
            </a:pPr>
            <a:r>
              <a:rPr lang="en-US" sz="2000" dirty="0">
                <a:solidFill>
                  <a:schemeClr val="accent5">
                    <a:lumMod val="75000"/>
                  </a:schemeClr>
                </a:solidFill>
              </a:rPr>
              <a:t>Option 3</a:t>
            </a:r>
            <a:r>
              <a:rPr lang="en-GB" sz="2000" dirty="0">
                <a:solidFill>
                  <a:schemeClr val="accent5">
                    <a:lumMod val="75000"/>
                  </a:schemeClr>
                </a:solidFill>
              </a:rPr>
              <a:t>: </a:t>
            </a:r>
            <a:r>
              <a:rPr lang="en-US" sz="2000" dirty="0"/>
              <a:t>Scheduling DCI 1_1 used from dormant to non-dormant BWP and non-scheduling DCI 1_1 used from non-dormant to dormant BWP</a:t>
            </a:r>
          </a:p>
        </p:txBody>
      </p:sp>
    </p:spTree>
    <p:extLst>
      <p:ext uri="{BB962C8B-B14F-4D97-AF65-F5344CB8AC3E}">
        <p14:creationId xmlns:p14="http://schemas.microsoft.com/office/powerpoint/2010/main" val="1848841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For RAN4#98-bis-e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Autofit/>
          </a:bodyPr>
          <a:lstStyle/>
          <a:p>
            <a:pPr marL="0" lvl="1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GB" dirty="0"/>
              <a:t>Test cases endorsed in RAN4#98e will be collected in a Big Draft CR, which after e-mail endorsement will serve as baseline for future work.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None/>
            </a:pPr>
            <a:endParaRPr lang="en-GB" dirty="0"/>
          </a:p>
          <a:p>
            <a:pPr marL="0" lvl="1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GB" dirty="0">
                <a:solidFill>
                  <a:schemeClr val="accent5">
                    <a:lumMod val="75000"/>
                  </a:schemeClr>
                </a:solidFill>
              </a:rPr>
              <a:t>Companies are invited to, using the endorsed Big Draft CR as baseline, </a:t>
            </a:r>
          </a:p>
          <a:p>
            <a:pPr marL="342900" lvl="1" indent="-342900">
              <a:lnSpc>
                <a:spcPct val="11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dirty="0"/>
              <a:t>further work on improving and aligning test cases</a:t>
            </a:r>
          </a:p>
          <a:p>
            <a:pPr marL="342900" lvl="1" indent="-342900">
              <a:lnSpc>
                <a:spcPct val="11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dirty="0"/>
              <a:t>further provide views and proposals on </a:t>
            </a:r>
            <a:r>
              <a:rPr lang="en-US" dirty="0">
                <a:highlight>
                  <a:srgbClr val="00FFFF"/>
                </a:highlight>
              </a:rPr>
              <a:t>Issue 3-1-2 </a:t>
            </a:r>
            <a:r>
              <a:rPr lang="en-US" dirty="0"/>
              <a:t>and </a:t>
            </a:r>
            <a:r>
              <a:rPr lang="en-US" dirty="0">
                <a:highlight>
                  <a:srgbClr val="00FFFF"/>
                </a:highlight>
              </a:rPr>
              <a:t>Issue </a:t>
            </a:r>
            <a:r>
              <a:rPr lang="en-GB" dirty="0">
                <a:highlight>
                  <a:srgbClr val="00FFFF"/>
                </a:highlight>
              </a:rPr>
              <a:t>3-1-4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None/>
            </a:pPr>
            <a:endParaRPr lang="en-GB" dirty="0"/>
          </a:p>
          <a:p>
            <a:pPr marL="342900" lvl="1" indent="-342900">
              <a:lnSpc>
                <a:spcPct val="11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endParaRPr lang="en-GB" dirty="0">
              <a:solidFill>
                <a:schemeClr val="accent5">
                  <a:lumMod val="75000"/>
                </a:schemeClr>
              </a:solidFill>
            </a:endParaRPr>
          </a:p>
          <a:p>
            <a:pPr marL="342900" lvl="1" indent="-342900">
              <a:lnSpc>
                <a:spcPct val="11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endParaRPr lang="en-GB" dirty="0">
              <a:solidFill>
                <a:schemeClr val="accent5">
                  <a:lumMod val="75000"/>
                </a:schemeClr>
              </a:solidFill>
            </a:endParaRP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None/>
            </a:pPr>
            <a:endParaRPr lang="en-GB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2373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6426</TotalTime>
  <Words>961</Words>
  <Application>Microsoft Office PowerPoint</Application>
  <PresentationFormat>Widescreen</PresentationFormat>
  <Paragraphs>94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Way Forward on Test Cases for SCell Dormancy</vt:lpstr>
      <vt:lpstr>Background Test Case list from RAN4#97e</vt:lpstr>
      <vt:lpstr>Agreements in RAN4#98e      (1/5)</vt:lpstr>
      <vt:lpstr>Agreements in RAN4#98e      (2/5)</vt:lpstr>
      <vt:lpstr>Agreements in RAN4#98e      (3/5) Alignment of TCs 1, 4, 5 and 8 (outside active time)</vt:lpstr>
      <vt:lpstr>Agreements in RAN4#98e      (4/5) Alignment of TCs 2, 3, 6 and 7 (inside active time)</vt:lpstr>
      <vt:lpstr>For further discussion until RAN4#98-bis-e   (5/5)</vt:lpstr>
      <vt:lpstr>For RAN4#98-bis-e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Ericsson</dc:creator>
  <cp:lastModifiedBy>Ericsson</cp:lastModifiedBy>
  <cp:revision>884</cp:revision>
  <dcterms:created xsi:type="dcterms:W3CDTF">2020-04-27T11:27:36Z</dcterms:created>
  <dcterms:modified xsi:type="dcterms:W3CDTF">2021-02-03T17:22:10Z</dcterms:modified>
</cp:coreProperties>
</file>