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58" r:id="rId6"/>
    <p:sldId id="259" r:id="rId7"/>
    <p:sldId id="260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8562CF2-8FED-43DD-B905-016526C266BE}" v="2" dt="2020-06-01T18:23:53.88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2" autoAdjust="0"/>
    <p:restoredTop sz="94660"/>
  </p:normalViewPr>
  <p:slideViewPr>
    <p:cSldViewPr snapToGrid="0">
      <p:cViewPr>
        <p:scale>
          <a:sx n="70" d="100"/>
          <a:sy n="70" d="100"/>
        </p:scale>
        <p:origin x="738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vodian, Bill [CTO]" userId="24ddce14-b8f7-4f54-af74-631294b67ab0" providerId="ADAL" clId="{6EC1035E-8E94-49E1-A039-71C3D5FAC2DA}"/>
    <pc:docChg chg="custSel addSld delSld modSld">
      <pc:chgData name="Shvodian, Bill [CTO]" userId="24ddce14-b8f7-4f54-af74-631294b67ab0" providerId="ADAL" clId="{6EC1035E-8E94-49E1-A039-71C3D5FAC2DA}" dt="2020-06-01T18:23:58.911" v="276" actId="20577"/>
      <pc:docMkLst>
        <pc:docMk/>
      </pc:docMkLst>
      <pc:sldChg chg="modSp">
        <pc:chgData name="Shvodian, Bill [CTO]" userId="24ddce14-b8f7-4f54-af74-631294b67ab0" providerId="ADAL" clId="{6EC1035E-8E94-49E1-A039-71C3D5FAC2DA}" dt="2020-06-01T18:23:58.911" v="276" actId="20577"/>
        <pc:sldMkLst>
          <pc:docMk/>
          <pc:sldMk cId="2111818503" sldId="258"/>
        </pc:sldMkLst>
        <pc:spChg chg="mod">
          <ac:chgData name="Shvodian, Bill [CTO]" userId="24ddce14-b8f7-4f54-af74-631294b67ab0" providerId="ADAL" clId="{6EC1035E-8E94-49E1-A039-71C3D5FAC2DA}" dt="2020-06-01T18:23:58.911" v="276" actId="20577"/>
          <ac:spMkLst>
            <pc:docMk/>
            <pc:sldMk cId="2111818503" sldId="258"/>
            <ac:spMk id="3" creationId="{00000000-0000-0000-0000-000000000000}"/>
          </ac:spMkLst>
        </pc:spChg>
      </pc:sldChg>
      <pc:sldChg chg="modSp add del">
        <pc:chgData name="Shvodian, Bill [CTO]" userId="24ddce14-b8f7-4f54-af74-631294b67ab0" providerId="ADAL" clId="{6EC1035E-8E94-49E1-A039-71C3D5FAC2DA}" dt="2020-06-01T18:23:17.106" v="241" actId="2696"/>
        <pc:sldMkLst>
          <pc:docMk/>
          <pc:sldMk cId="72257022" sldId="267"/>
        </pc:sldMkLst>
        <pc:spChg chg="mod">
          <ac:chgData name="Shvodian, Bill [CTO]" userId="24ddce14-b8f7-4f54-af74-631294b67ab0" providerId="ADAL" clId="{6EC1035E-8E94-49E1-A039-71C3D5FAC2DA}" dt="2020-06-01T18:20:43.943" v="42" actId="20577"/>
          <ac:spMkLst>
            <pc:docMk/>
            <pc:sldMk cId="72257022" sldId="267"/>
            <ac:spMk id="2" creationId="{B4984904-89CA-40DD-83DB-21ED211A4D38}"/>
          </ac:spMkLst>
        </pc:spChg>
        <pc:spChg chg="mod">
          <ac:chgData name="Shvodian, Bill [CTO]" userId="24ddce14-b8f7-4f54-af74-631294b67ab0" providerId="ADAL" clId="{6EC1035E-8E94-49E1-A039-71C3D5FAC2DA}" dt="2020-06-01T18:23:01.733" v="240" actId="20577"/>
          <ac:spMkLst>
            <pc:docMk/>
            <pc:sldMk cId="72257022" sldId="267"/>
            <ac:spMk id="3" creationId="{959780C4-1BB4-4BE5-8994-134F50E30FCF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2021-2-4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578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2021-2-4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09049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2021-2-4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622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2021-2-4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4514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2021-2-4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390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2021-2-4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4224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2021-2-4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54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2021-2-4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967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2021-2-4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872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2021-2-4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1835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2021-2-4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862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02D9F3-F335-4350-BAF3-E20119B5F65B}" type="datetimeFigureOut">
              <a:rPr lang="zh-CN" altLang="en-US" smtClean="0"/>
              <a:t>2021-2-4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760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C75463-A967-4B38-88A3-02B03CE511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1706" y="1939777"/>
            <a:ext cx="10853225" cy="2387600"/>
          </a:xfrm>
        </p:spPr>
        <p:txBody>
          <a:bodyPr>
            <a:normAutofit fontScale="90000"/>
          </a:bodyPr>
          <a:lstStyle/>
          <a:p>
            <a:r>
              <a:rPr lang="en-US" altLang="zh-TW" dirty="0"/>
              <a:t>WF on </a:t>
            </a:r>
            <a:r>
              <a:rPr lang="en-US" altLang="zh-CN" dirty="0"/>
              <a:t>simulation assumptions for system performance evaluation</a:t>
            </a:r>
            <a:r>
              <a:rPr lang="en-US" altLang="zh-CN" sz="5300" dirty="0"/>
              <a:t/>
            </a:r>
            <a:br>
              <a:rPr lang="en-US" altLang="zh-CN" sz="5300" dirty="0"/>
            </a:br>
            <a:r>
              <a:rPr lang="en-US" altLang="zh-TW" sz="4000" dirty="0"/>
              <a:t>Moderator(China Unicom)</a:t>
            </a:r>
            <a:endParaRPr lang="zh-CN" altLang="en-US" sz="54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A8CFE3A-092A-40EF-9FF3-19DE7D40EB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94" y="114658"/>
            <a:ext cx="1200725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/>
              <a:t>3GPP TSG-RAN WG4 Meeting #</a:t>
            </a:r>
            <a:r>
              <a:rPr lang="en-US" altLang="zh-CN" sz="2400" b="1" dirty="0" smtClean="0"/>
              <a:t>98-e</a:t>
            </a:r>
            <a:r>
              <a:rPr lang="en-GB" altLang="zh-CN" sz="2400" b="1" dirty="0"/>
              <a:t>	</a:t>
            </a:r>
            <a:r>
              <a:rPr lang="en-GB" altLang="zh-CN" sz="2400" b="1"/>
              <a:t>                                              </a:t>
            </a:r>
            <a:r>
              <a:rPr lang="en-US" altLang="zh-CN" sz="2400" b="1" smtClean="0"/>
              <a:t>R4-2103274</a:t>
            </a:r>
            <a:endParaRPr lang="en-GB" altLang="zh-CN" sz="2400" b="1" dirty="0"/>
          </a:p>
          <a:p>
            <a:r>
              <a:rPr lang="en-US" altLang="zh-TW" sz="2400" b="1" dirty="0"/>
              <a:t>Electronic Meeting, </a:t>
            </a:r>
            <a:r>
              <a:rPr lang="en-US" altLang="zh-TW" sz="2400" b="1" dirty="0" smtClean="0"/>
              <a:t>Jan. </a:t>
            </a:r>
            <a:r>
              <a:rPr lang="en-US" altLang="zh-TW" sz="2400" b="1" dirty="0"/>
              <a:t>25– </a:t>
            </a:r>
            <a:r>
              <a:rPr lang="en-US" altLang="zh-TW" sz="2400" b="1" dirty="0" smtClean="0"/>
              <a:t>Feb. </a:t>
            </a:r>
            <a:r>
              <a:rPr lang="en-US" altLang="zh-TW" sz="2400" b="1" dirty="0"/>
              <a:t>05, </a:t>
            </a:r>
            <a:r>
              <a:rPr lang="en-US" altLang="zh-TW" sz="2400" b="1" dirty="0" smtClean="0"/>
              <a:t>2021</a:t>
            </a:r>
            <a:endParaRPr lang="zh-TW" altLang="zh-TW" sz="2400" b="1" dirty="0"/>
          </a:p>
        </p:txBody>
      </p:sp>
    </p:spTree>
    <p:extLst>
      <p:ext uri="{BB962C8B-B14F-4D97-AF65-F5344CB8AC3E}">
        <p14:creationId xmlns:p14="http://schemas.microsoft.com/office/powerpoint/2010/main" val="4014155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04502"/>
            <a:ext cx="10515600" cy="130629"/>
          </a:xfrm>
        </p:spPr>
        <p:txBody>
          <a:bodyPr>
            <a:normAutofit fontScale="90000"/>
          </a:bodyPr>
          <a:lstStyle/>
          <a:p>
            <a:r>
              <a:rPr lang="en-GB" altLang="zh-CN" sz="2000" dirty="0"/>
              <a:t>Dynamic system level simulation</a:t>
            </a:r>
            <a:endParaRPr lang="zh-CN" altLang="en-US" sz="2000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6130730"/>
              </p:ext>
            </p:extLst>
          </p:nvPr>
        </p:nvGraphicFramePr>
        <p:xfrm>
          <a:off x="1499079" y="300888"/>
          <a:ext cx="9421470" cy="63376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55000">
                  <a:extLst>
                    <a:ext uri="{9D8B030D-6E8A-4147-A177-3AD203B41FA5}">
                      <a16:colId xmlns:a16="http://schemas.microsoft.com/office/drawing/2014/main" val="2056847370"/>
                    </a:ext>
                  </a:extLst>
                </a:gridCol>
                <a:gridCol w="5366470">
                  <a:extLst>
                    <a:ext uri="{9D8B030D-6E8A-4147-A177-3AD203B41FA5}">
                      <a16:colId xmlns:a16="http://schemas.microsoft.com/office/drawing/2014/main" val="1115017775"/>
                    </a:ext>
                  </a:extLst>
                </a:gridCol>
              </a:tblGrid>
              <a:tr h="225171"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Configuration parameters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326" marR="27326" marT="8037" marB="0" anchor="ctr"/>
                </a:tc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Values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326" marR="27326" marT="8037" marB="0" anchor="ctr"/>
                </a:tc>
                <a:extLst>
                  <a:ext uri="{0D108BD9-81ED-4DB2-BD59-A6C34878D82A}">
                    <a16:rowId xmlns:a16="http://schemas.microsoft.com/office/drawing/2014/main" val="2954451621"/>
                  </a:ext>
                </a:extLst>
              </a:tr>
              <a:tr h="225171"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Scenario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326" marR="27326" marT="8037" marB="0" anchor="ctr"/>
                </a:tc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Urban macro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326" marR="27326" marT="8037" marB="0" anchor="ctr"/>
                </a:tc>
                <a:extLst>
                  <a:ext uri="{0D108BD9-81ED-4DB2-BD59-A6C34878D82A}">
                    <a16:rowId xmlns:a16="http://schemas.microsoft.com/office/drawing/2014/main" val="1218798841"/>
                  </a:ext>
                </a:extLst>
              </a:tr>
              <a:tr h="225171"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ISD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326" marR="27326" marT="8037" marB="0" anchor="ctr"/>
                </a:tc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500 m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326" marR="27326" marT="8037" marB="0" anchor="ctr"/>
                </a:tc>
                <a:extLst>
                  <a:ext uri="{0D108BD9-81ED-4DB2-BD59-A6C34878D82A}">
                    <a16:rowId xmlns:a16="http://schemas.microsoft.com/office/drawing/2014/main" val="3979087514"/>
                  </a:ext>
                </a:extLst>
              </a:tr>
              <a:tr h="225171"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Duplexing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326" marR="27326" marT="8037" marB="0" anchor="ctr"/>
                </a:tc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FDD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326" marR="27326" marT="8037" marB="0" anchor="ctr"/>
                </a:tc>
                <a:extLst>
                  <a:ext uri="{0D108BD9-81ED-4DB2-BD59-A6C34878D82A}">
                    <a16:rowId xmlns:a16="http://schemas.microsoft.com/office/drawing/2014/main" val="2771048463"/>
                  </a:ext>
                </a:extLst>
              </a:tr>
              <a:tr h="225171"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Carrier frequency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326" marR="27326" marT="8037" marB="0" anchor="ctr"/>
                </a:tc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1.8 GHz, 2.1GHz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326" marR="27326" marT="8037" marB="0" anchor="ctr"/>
                </a:tc>
                <a:extLst>
                  <a:ext uri="{0D108BD9-81ED-4DB2-BD59-A6C34878D82A}">
                    <a16:rowId xmlns:a16="http://schemas.microsoft.com/office/drawing/2014/main" val="4271352979"/>
                  </a:ext>
                </a:extLst>
              </a:tr>
              <a:tr h="225171"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Modulation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326" marR="27326" marT="8037" marB="0" anchor="ctr"/>
                </a:tc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Up to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</a:rPr>
                        <a:t>64QAM, 256QAM is optional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326" marR="27326" marT="8037" marB="0" anchor="ctr"/>
                </a:tc>
                <a:extLst>
                  <a:ext uri="{0D108BD9-81ED-4DB2-BD59-A6C34878D82A}">
                    <a16:rowId xmlns:a16="http://schemas.microsoft.com/office/drawing/2014/main" val="2872807678"/>
                  </a:ext>
                </a:extLst>
              </a:tr>
              <a:tr h="225171"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Numerology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326" marR="27326" marT="8037" marB="0" anchor="ctr"/>
                </a:tc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15 kHz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326" marR="27326" marT="8037" marB="0" anchor="ctr"/>
                </a:tc>
                <a:extLst>
                  <a:ext uri="{0D108BD9-81ED-4DB2-BD59-A6C34878D82A}">
                    <a16:rowId xmlns:a16="http://schemas.microsoft.com/office/drawing/2014/main" val="110624684"/>
                  </a:ext>
                </a:extLst>
              </a:tr>
              <a:tr h="225171"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Simulation bandwidth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326" marR="27326" marT="8037" marB="0" anchor="ctr"/>
                </a:tc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</a:rPr>
                        <a:t>0 MHz                            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326" marR="27326" marT="8037" marB="0" anchor="ctr"/>
                </a:tc>
                <a:extLst>
                  <a:ext uri="{0D108BD9-81ED-4DB2-BD59-A6C34878D82A}">
                    <a16:rowId xmlns:a16="http://schemas.microsoft.com/office/drawing/2014/main" val="3408409131"/>
                  </a:ext>
                </a:extLst>
              </a:tr>
              <a:tr h="225171"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Transmission scheme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326" marR="27326" marT="8037" marB="0" anchor="ctr"/>
                </a:tc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SU-MIMO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326" marR="27326" marT="8037" marB="0" anchor="ctr"/>
                </a:tc>
                <a:extLst>
                  <a:ext uri="{0D108BD9-81ED-4DB2-BD59-A6C34878D82A}">
                    <a16:rowId xmlns:a16="http://schemas.microsoft.com/office/drawing/2014/main" val="277314068"/>
                  </a:ext>
                </a:extLst>
              </a:tr>
              <a:tr h="225171"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Codebook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326" marR="27326" marT="8037" marB="0" anchor="ctr"/>
                </a:tc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For 2Tx, codebook [1 1]</a:t>
                      </a:r>
                      <a:r>
                        <a:rPr lang="en-GB" sz="1200" baseline="30000" dirty="0">
                          <a:effectLst/>
                        </a:rPr>
                        <a:t>T </a:t>
                      </a:r>
                      <a:r>
                        <a:rPr lang="en-GB" sz="1200" dirty="0">
                          <a:effectLst/>
                        </a:rPr>
                        <a:t>is used for transmit diversity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326" marR="27326" marT="8037" marB="0" anchor="ctr"/>
                </a:tc>
                <a:extLst>
                  <a:ext uri="{0D108BD9-81ED-4DB2-BD59-A6C34878D82A}">
                    <a16:rowId xmlns:a16="http://schemas.microsoft.com/office/drawing/2014/main" val="2786424929"/>
                  </a:ext>
                </a:extLst>
              </a:tr>
              <a:tr h="225171"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SU dimension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326" marR="27326" marT="8037" marB="0" anchor="ctr"/>
                </a:tc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 layer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326" marR="27326" marT="8037" marB="0" anchor="ctr"/>
                </a:tc>
                <a:extLst>
                  <a:ext uri="{0D108BD9-81ED-4DB2-BD59-A6C34878D82A}">
                    <a16:rowId xmlns:a16="http://schemas.microsoft.com/office/drawing/2014/main" val="2784242280"/>
                  </a:ext>
                </a:extLst>
              </a:tr>
              <a:tr h="439197"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Antenna configuration at TRxP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326" marR="27326" marT="8037" marB="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4Rx, (</a:t>
                      </a:r>
                      <a:r>
                        <a:rPr lang="en-GB" sz="1200" dirty="0" err="1">
                          <a:solidFill>
                            <a:schemeClr val="tx1"/>
                          </a:solidFill>
                          <a:effectLst/>
                        </a:rPr>
                        <a:t>M,N,P,Mg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, Ng) = (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</a:rPr>
                        <a:t>1,2,2,1,1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; 1,2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</a:rPr>
                        <a:t>;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pt-BR" altLang="zh-CN" sz="1200" dirty="0" smtClean="0">
                          <a:solidFill>
                            <a:schemeClr val="tx1"/>
                          </a:solidFill>
                          <a:effectLst/>
                        </a:rPr>
                        <a:t>4Rx, (M, N, P, Mg, Ng) = (1, 4, 2, 1, 2)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 fontAlgn="base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32Rx, (</a:t>
                      </a:r>
                      <a:r>
                        <a:rPr lang="en-GB" sz="1200" dirty="0" err="1">
                          <a:solidFill>
                            <a:schemeClr val="tx1"/>
                          </a:solidFill>
                          <a:effectLst/>
                        </a:rPr>
                        <a:t>M,N,P,Mg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, Ng) = (8,8,2,1,1; 2,8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326" marR="27326" marT="8037" marB="0" anchor="ctr"/>
                </a:tc>
                <a:extLst>
                  <a:ext uri="{0D108BD9-81ED-4DB2-BD59-A6C34878D82A}">
                    <a16:rowId xmlns:a16="http://schemas.microsoft.com/office/drawing/2014/main" val="1079647433"/>
                  </a:ext>
                </a:extLst>
              </a:tr>
              <a:tr h="439197"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Antenna configuration at UE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326" marR="27326" marT="8037" marB="0" anchor="ctr"/>
                </a:tc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1Tx, (</a:t>
                      </a:r>
                      <a:r>
                        <a:rPr lang="en-GB" sz="1200" dirty="0" err="1">
                          <a:solidFill>
                            <a:schemeClr val="tx1"/>
                          </a:solidFill>
                          <a:effectLst/>
                        </a:rPr>
                        <a:t>M,N,P,Mg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, Ng) = (1,1,1,1,1; 1,1),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 fontAlgn="base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2Tx, (</a:t>
                      </a:r>
                      <a:r>
                        <a:rPr lang="en-GB" sz="1200" dirty="0" err="1">
                          <a:solidFill>
                            <a:schemeClr val="tx1"/>
                          </a:solidFill>
                          <a:effectLst/>
                        </a:rPr>
                        <a:t>M,N,P,Mg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, Ng) = (1,1,2,1,1;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</a:rPr>
                        <a:t>1,1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326" marR="27326" marT="8037" marB="0" anchor="ctr"/>
                </a:tc>
                <a:extLst>
                  <a:ext uri="{0D108BD9-81ED-4DB2-BD59-A6C34878D82A}">
                    <a16:rowId xmlns:a16="http://schemas.microsoft.com/office/drawing/2014/main" val="1361424604"/>
                  </a:ext>
                </a:extLst>
              </a:tr>
              <a:tr h="653221"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UE maximal transmit power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326" marR="27326" marT="8037" marB="0" anchor="ctr"/>
                </a:tc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For 1Tx, 23 </a:t>
                      </a:r>
                      <a:r>
                        <a:rPr lang="en-GB" sz="1200" dirty="0" err="1">
                          <a:effectLst/>
                        </a:rPr>
                        <a:t>dBm</a:t>
                      </a:r>
                      <a:r>
                        <a:rPr lang="en-GB" sz="1200" dirty="0">
                          <a:effectLst/>
                        </a:rPr>
                        <a:t> for each TXRU</a:t>
                      </a:r>
                      <a:endParaRPr lang="zh-CN" sz="1200" dirty="0">
                        <a:effectLst/>
                      </a:endParaRPr>
                    </a:p>
                    <a:p>
                      <a:pPr algn="just" fontAlgn="base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For 1Tx, 26 </a:t>
                      </a:r>
                      <a:r>
                        <a:rPr lang="en-GB" sz="1200" dirty="0" err="1">
                          <a:effectLst/>
                        </a:rPr>
                        <a:t>dBm</a:t>
                      </a:r>
                      <a:r>
                        <a:rPr lang="en-GB" sz="1200" dirty="0">
                          <a:effectLst/>
                        </a:rPr>
                        <a:t> for each TXRU (High power UE)</a:t>
                      </a:r>
                      <a:endParaRPr lang="zh-CN" sz="1200" dirty="0">
                        <a:effectLst/>
                      </a:endParaRPr>
                    </a:p>
                    <a:p>
                      <a:pPr algn="just" fontAlgn="base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For 2Tx, 23 </a:t>
                      </a:r>
                      <a:r>
                        <a:rPr lang="en-GB" sz="1200" dirty="0" err="1">
                          <a:effectLst/>
                        </a:rPr>
                        <a:t>dBm</a:t>
                      </a:r>
                      <a:r>
                        <a:rPr lang="en-GB" sz="1200" dirty="0">
                          <a:effectLst/>
                        </a:rPr>
                        <a:t> for each TXRU (High power UE)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326" marR="27326" marT="8037" marB="0" anchor="ctr"/>
                </a:tc>
                <a:extLst>
                  <a:ext uri="{0D108BD9-81ED-4DB2-BD59-A6C34878D82A}">
                    <a16:rowId xmlns:a16="http://schemas.microsoft.com/office/drawing/2014/main" val="1310946124"/>
                  </a:ext>
                </a:extLst>
              </a:tr>
              <a:tr h="225171"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Scheduling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326" marR="27326" marT="8037" marB="0" anchor="ctr"/>
                </a:tc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PF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326" marR="27326" marT="8037" marB="0" anchor="ctr"/>
                </a:tc>
                <a:extLst>
                  <a:ext uri="{0D108BD9-81ED-4DB2-BD59-A6C34878D82A}">
                    <a16:rowId xmlns:a16="http://schemas.microsoft.com/office/drawing/2014/main" val="2741247765"/>
                  </a:ext>
                </a:extLst>
              </a:tr>
              <a:tr h="225171"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Receiver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326" marR="27326" marT="8037" marB="0" anchor="ctr"/>
                </a:tc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MMSE-IRC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326" marR="27326" marT="8037" marB="0" anchor="ctr"/>
                </a:tc>
                <a:extLst>
                  <a:ext uri="{0D108BD9-81ED-4DB2-BD59-A6C34878D82A}">
                    <a16:rowId xmlns:a16="http://schemas.microsoft.com/office/drawing/2014/main" val="2567095735"/>
                  </a:ext>
                </a:extLst>
              </a:tr>
              <a:tr h="225171"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Channel estimation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326" marR="27326" marT="8037" marB="0" anchor="ctr"/>
                </a:tc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Ideal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326" marR="27326" marT="8037" marB="0" anchor="ctr"/>
                </a:tc>
                <a:extLst>
                  <a:ext uri="{0D108BD9-81ED-4DB2-BD59-A6C34878D82A}">
                    <a16:rowId xmlns:a16="http://schemas.microsoft.com/office/drawing/2014/main" val="2822634541"/>
                  </a:ext>
                </a:extLst>
              </a:tr>
              <a:tr h="225171"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Power control parameter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326" marR="27326" marT="8037" marB="0" anchor="ctr"/>
                </a:tc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P0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</a:rPr>
                        <a:t>=[-60~-76], 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alpha =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</a:rPr>
                        <a:t>[0.6, 0.8]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326" marR="27326" marT="8037" marB="0" anchor="ctr"/>
                </a:tc>
                <a:extLst>
                  <a:ext uri="{0D108BD9-81ED-4DB2-BD59-A6C34878D82A}">
                    <a16:rowId xmlns:a16="http://schemas.microsoft.com/office/drawing/2014/main" val="3965874793"/>
                  </a:ext>
                </a:extLst>
              </a:tr>
              <a:tr h="225171"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TRxP number per site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326" marR="27326" marT="8037" marB="0" anchor="ctr"/>
                </a:tc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3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326" marR="27326" marT="8037" marB="0" anchor="ctr"/>
                </a:tc>
                <a:extLst>
                  <a:ext uri="{0D108BD9-81ED-4DB2-BD59-A6C34878D82A}">
                    <a16:rowId xmlns:a16="http://schemas.microsoft.com/office/drawing/2014/main" val="4063977058"/>
                  </a:ext>
                </a:extLst>
              </a:tr>
              <a:tr h="225171"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TRxP number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326" marR="27326" marT="8037" marB="0" anchor="ctr"/>
                </a:tc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21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326" marR="27326" marT="8037" marB="0" anchor="ctr"/>
                </a:tc>
                <a:extLst>
                  <a:ext uri="{0D108BD9-81ED-4DB2-BD59-A6C34878D82A}">
                    <a16:rowId xmlns:a16="http://schemas.microsoft.com/office/drawing/2014/main" val="1367501359"/>
                  </a:ext>
                </a:extLst>
              </a:tr>
              <a:tr h="225171"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Channel model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326" marR="27326" marT="8037" marB="0" anchor="ctr"/>
                </a:tc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effectLst/>
                        </a:rPr>
                        <a:t>UMa</a:t>
                      </a:r>
                      <a:r>
                        <a:rPr lang="en-GB" sz="1200" dirty="0">
                          <a:effectLst/>
                        </a:rPr>
                        <a:t> following TR 38.901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326" marR="27326" marT="8037" marB="0" anchor="ctr"/>
                </a:tc>
                <a:extLst>
                  <a:ext uri="{0D108BD9-81ED-4DB2-BD59-A6C34878D82A}">
                    <a16:rowId xmlns:a16="http://schemas.microsoft.com/office/drawing/2014/main" val="3781603233"/>
                  </a:ext>
                </a:extLst>
              </a:tr>
              <a:tr h="225171"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Electronic tilt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326" marR="27326" marT="8037" marB="0" anchor="ctr"/>
                </a:tc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102°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326" marR="27326" marT="8037" marB="0" anchor="ctr"/>
                </a:tc>
                <a:extLst>
                  <a:ext uri="{0D108BD9-81ED-4DB2-BD59-A6C34878D82A}">
                    <a16:rowId xmlns:a16="http://schemas.microsoft.com/office/drawing/2014/main" val="360680834"/>
                  </a:ext>
                </a:extLst>
              </a:tr>
              <a:tr h="225171"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Traffic model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326" marR="27326" marT="8037" marB="0" anchor="ctr"/>
                </a:tc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FTP3, packet size: 100k / 10k Byte, arrival rate: </a:t>
                      </a:r>
                      <a:r>
                        <a:rPr lang="en-GB" sz="1200" dirty="0" smtClean="0">
                          <a:effectLst/>
                        </a:rPr>
                        <a:t>[1 </a:t>
                      </a:r>
                      <a:r>
                        <a:rPr lang="en-GB" sz="1200" dirty="0">
                          <a:effectLst/>
                        </a:rPr>
                        <a:t>packet / </a:t>
                      </a:r>
                      <a:r>
                        <a:rPr lang="en-GB" sz="1200" dirty="0" smtClean="0">
                          <a:effectLst/>
                        </a:rPr>
                        <a:t>s,</a:t>
                      </a:r>
                      <a:r>
                        <a:rPr lang="en-GB" sz="1200" baseline="0" dirty="0" smtClean="0">
                          <a:effectLst/>
                        </a:rPr>
                        <a:t> 1 packet/200ms]</a:t>
                      </a:r>
                      <a:endParaRPr lang="en-GB" sz="1200" dirty="0" smtClean="0">
                        <a:effectLst/>
                      </a:endParaRPr>
                    </a:p>
                  </a:txBody>
                  <a:tcPr marL="27326" marR="27326" marT="8037" marB="0" anchor="ctr"/>
                </a:tc>
                <a:extLst>
                  <a:ext uri="{0D108BD9-81ED-4DB2-BD59-A6C34878D82A}">
                    <a16:rowId xmlns:a16="http://schemas.microsoft.com/office/drawing/2014/main" val="1416306887"/>
                  </a:ext>
                </a:extLst>
              </a:tr>
              <a:tr h="225171">
                <a:tc>
                  <a:txBody>
                    <a:bodyPr/>
                    <a:lstStyle/>
                    <a:p>
                      <a:pPr marL="0" algn="just" defTabSz="914400" rtl="0" eaLnBrk="1" fontAlgn="base" latinLnBrk="0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Uplink duty cycle</a:t>
                      </a:r>
                      <a:endParaRPr lang="zh-CN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7326" marR="27326" marT="8037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fontAlgn="base" latinLnBrk="0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50%, 100%</a:t>
                      </a:r>
                    </a:p>
                  </a:txBody>
                  <a:tcPr marL="27326" marR="27326" marT="8037" marB="0" anchor="ctr"/>
                </a:tc>
                <a:extLst>
                  <a:ext uri="{0D108BD9-81ED-4DB2-BD59-A6C34878D82A}">
                    <a16:rowId xmlns:a16="http://schemas.microsoft.com/office/drawing/2014/main" val="1317742756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935126" y="6638544"/>
            <a:ext cx="74534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Note: HPUE ratio 100% baseline, 50% and 25% are optional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31316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04502"/>
            <a:ext cx="10515600" cy="130629"/>
          </a:xfrm>
        </p:spPr>
        <p:txBody>
          <a:bodyPr>
            <a:normAutofit fontScale="90000"/>
          </a:bodyPr>
          <a:lstStyle/>
          <a:p>
            <a:r>
              <a:rPr lang="en-GB" altLang="zh-CN" sz="2000" dirty="0" smtClean="0"/>
              <a:t>Mont</a:t>
            </a:r>
            <a:r>
              <a:rPr lang="en-US" altLang="zh-CN" sz="2000" dirty="0" smtClean="0"/>
              <a:t>e</a:t>
            </a:r>
            <a:r>
              <a:rPr lang="en-GB" altLang="zh-CN" sz="2000" dirty="0" smtClean="0"/>
              <a:t> </a:t>
            </a:r>
            <a:r>
              <a:rPr lang="en-GB" altLang="zh-CN" sz="2000" dirty="0"/>
              <a:t>Carlo </a:t>
            </a:r>
            <a:r>
              <a:rPr lang="en-GB" altLang="zh-CN" sz="2000" dirty="0" smtClean="0"/>
              <a:t>simulation</a:t>
            </a:r>
            <a:endParaRPr lang="zh-CN" altLang="en-US" sz="2000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75232246"/>
              </p:ext>
            </p:extLst>
          </p:nvPr>
        </p:nvGraphicFramePr>
        <p:xfrm>
          <a:off x="2997950" y="1001666"/>
          <a:ext cx="6551969" cy="13317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83720">
                  <a:extLst>
                    <a:ext uri="{9D8B030D-6E8A-4147-A177-3AD203B41FA5}">
                      <a16:colId xmlns:a16="http://schemas.microsoft.com/office/drawing/2014/main" val="180141129"/>
                    </a:ext>
                  </a:extLst>
                </a:gridCol>
                <a:gridCol w="2183720">
                  <a:extLst>
                    <a:ext uri="{9D8B030D-6E8A-4147-A177-3AD203B41FA5}">
                      <a16:colId xmlns:a16="http://schemas.microsoft.com/office/drawing/2014/main" val="3106823121"/>
                    </a:ext>
                  </a:extLst>
                </a:gridCol>
                <a:gridCol w="2184529">
                  <a:extLst>
                    <a:ext uri="{9D8B030D-6E8A-4147-A177-3AD203B41FA5}">
                      <a16:colId xmlns:a16="http://schemas.microsoft.com/office/drawing/2014/main" val="2559804482"/>
                    </a:ext>
                  </a:extLst>
                </a:gridCol>
              </a:tblGrid>
              <a:tr h="2663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Environment 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ISD (KM)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ISD (miles) 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99998554"/>
                  </a:ext>
                </a:extLst>
              </a:tr>
              <a:tr h="2663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Urban 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.75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.47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67435693"/>
                  </a:ext>
                </a:extLst>
              </a:tr>
              <a:tr h="2663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Suburban 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2.8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1.74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65948713"/>
                  </a:ext>
                </a:extLst>
              </a:tr>
              <a:tr h="2663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Rural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3.73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53652488"/>
                  </a:ext>
                </a:extLst>
              </a:tr>
              <a:tr h="2663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Rural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5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28113318"/>
                  </a:ext>
                </a:extLst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807256"/>
              </p:ext>
            </p:extLst>
          </p:nvPr>
        </p:nvGraphicFramePr>
        <p:xfrm>
          <a:off x="296412" y="2881559"/>
          <a:ext cx="6128242" cy="36305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01639">
                  <a:extLst>
                    <a:ext uri="{9D8B030D-6E8A-4147-A177-3AD203B41FA5}">
                      <a16:colId xmlns:a16="http://schemas.microsoft.com/office/drawing/2014/main" val="768081147"/>
                    </a:ext>
                  </a:extLst>
                </a:gridCol>
                <a:gridCol w="1901639">
                  <a:extLst>
                    <a:ext uri="{9D8B030D-6E8A-4147-A177-3AD203B41FA5}">
                      <a16:colId xmlns:a16="http://schemas.microsoft.com/office/drawing/2014/main" val="285694030"/>
                    </a:ext>
                  </a:extLst>
                </a:gridCol>
                <a:gridCol w="2324964">
                  <a:extLst>
                    <a:ext uri="{9D8B030D-6E8A-4147-A177-3AD203B41FA5}">
                      <a16:colId xmlns:a16="http://schemas.microsoft.com/office/drawing/2014/main" val="1626632381"/>
                    </a:ext>
                  </a:extLst>
                </a:gridCol>
              </a:tblGrid>
              <a:tr h="201303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Base Station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UE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618102564"/>
                  </a:ext>
                </a:extLst>
              </a:tr>
              <a:tr h="189462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Carrier frequency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2GHz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952563"/>
                  </a:ext>
                </a:extLst>
              </a:tr>
              <a:tr h="189462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Channel bandwidth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40MHz, 20 MHz, 10 MHz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4720493"/>
                  </a:ext>
                </a:extLst>
              </a:tr>
              <a:tr h="189462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UL duty cycle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100%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8712259"/>
                  </a:ext>
                </a:extLst>
              </a:tr>
              <a:tr h="189462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Active UE number in UL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[3]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5555902"/>
                  </a:ext>
                </a:extLst>
              </a:tr>
              <a:tr h="189462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Inter-site distance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Use Table 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9254073"/>
                  </a:ext>
                </a:extLst>
              </a:tr>
              <a:tr h="189462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Cell layout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Wrap-around 19 tri-sector cells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3470109"/>
                  </a:ext>
                </a:extLst>
              </a:tr>
              <a:tr h="189462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Frequency reuse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1x3x1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6248317"/>
                  </a:ext>
                </a:extLst>
              </a:tr>
              <a:tr h="189462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Lognormal fading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 dB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4026140"/>
                  </a:ext>
                </a:extLst>
              </a:tr>
              <a:tr h="189462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Shadowing correlation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Between cells: 0.5, between sites: 1.0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1432098"/>
                  </a:ext>
                </a:extLst>
              </a:tr>
              <a:tr h="341031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MCL (including antenna gain)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70 dB (urban and suburban areas)</a:t>
                      </a:r>
                      <a:endParaRPr lang="zh-CN" sz="1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 dB (rural area)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465836"/>
                  </a:ext>
                </a:extLst>
              </a:tr>
              <a:tr h="852576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Antenna gain and horizontal antenna pattern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9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zh-CN" sz="10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zh-CN" sz="10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GB" sz="9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17 </a:t>
                      </a:r>
                      <a:r>
                        <a:rPr lang="en-GB" sz="900" dirty="0" err="1">
                          <a:effectLst/>
                        </a:rPr>
                        <a:t>dBi</a:t>
                      </a:r>
                      <a:r>
                        <a:rPr lang="en-GB" sz="900" dirty="0">
                          <a:effectLst/>
                        </a:rPr>
                        <a:t>,  </a:t>
                      </a:r>
                      <a:r>
                        <a:rPr lang="en-GB" sz="900" dirty="0" smtClean="0">
                          <a:effectLst/>
                        </a:rPr>
                        <a:t>    = </a:t>
                      </a:r>
                      <a:r>
                        <a:rPr lang="en-GB" sz="900" dirty="0">
                          <a:effectLst/>
                        </a:rPr>
                        <a:t>65 degrees, </a:t>
                      </a:r>
                      <a:endParaRPr lang="zh-CN" sz="10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Am = 20 dB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Omni-directional antenna with -3.5 </a:t>
                      </a:r>
                      <a:r>
                        <a:rPr lang="en-GB" sz="900" dirty="0" err="1">
                          <a:effectLst/>
                        </a:rPr>
                        <a:t>dBi</a:t>
                      </a:r>
                      <a:r>
                        <a:rPr lang="en-GB" sz="900" dirty="0">
                          <a:effectLst/>
                        </a:rPr>
                        <a:t>.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596139902"/>
                  </a:ext>
                </a:extLst>
              </a:tr>
              <a:tr h="189462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Noise figure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 dB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 dB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595653876"/>
                  </a:ext>
                </a:extLst>
              </a:tr>
              <a:tr h="170515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Transmit power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46 dBm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23 dBm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284670562"/>
                  </a:ext>
                </a:extLst>
              </a:tr>
              <a:tr h="170515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Antenna height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45 m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1.5 m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548950438"/>
                  </a:ext>
                </a:extLst>
              </a:tr>
            </a:tbl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4391146"/>
              </p:ext>
            </p:extLst>
          </p:nvPr>
        </p:nvGraphicFramePr>
        <p:xfrm>
          <a:off x="2896131" y="5688200"/>
          <a:ext cx="203639" cy="1755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0" r:id="rId3" imgW="279400" imgH="228600" progId="Equation.3">
                  <p:embed/>
                </p:oleObj>
              </mc:Choice>
              <mc:Fallback>
                <p:oleObj r:id="rId3" imgW="279400" imgH="228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6131" y="5688200"/>
                        <a:ext cx="203639" cy="17555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716648"/>
              </p:ext>
            </p:extLst>
          </p:nvPr>
        </p:nvGraphicFramePr>
        <p:xfrm>
          <a:off x="2260309" y="5170774"/>
          <a:ext cx="1678921" cy="5174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1" r:id="rId5" imgW="43586400" imgH="13411200" progId="Equation.3">
                  <p:embed/>
                </p:oleObj>
              </mc:Choice>
              <mc:Fallback>
                <p:oleObj r:id="rId5" imgW="43586400" imgH="134112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0309" y="5170774"/>
                        <a:ext cx="1678921" cy="51742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9080970"/>
              </p:ext>
            </p:extLst>
          </p:nvPr>
        </p:nvGraphicFramePr>
        <p:xfrm>
          <a:off x="6538951" y="2881559"/>
          <a:ext cx="5498374" cy="36305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01546">
                  <a:extLst>
                    <a:ext uri="{9D8B030D-6E8A-4147-A177-3AD203B41FA5}">
                      <a16:colId xmlns:a16="http://schemas.microsoft.com/office/drawing/2014/main" val="1970774376"/>
                    </a:ext>
                  </a:extLst>
                </a:gridCol>
                <a:gridCol w="1699558">
                  <a:extLst>
                    <a:ext uri="{9D8B030D-6E8A-4147-A177-3AD203B41FA5}">
                      <a16:colId xmlns:a16="http://schemas.microsoft.com/office/drawing/2014/main" val="2341464990"/>
                    </a:ext>
                  </a:extLst>
                </a:gridCol>
                <a:gridCol w="2097270">
                  <a:extLst>
                    <a:ext uri="{9D8B030D-6E8A-4147-A177-3AD203B41FA5}">
                      <a16:colId xmlns:a16="http://schemas.microsoft.com/office/drawing/2014/main" val="2118780331"/>
                    </a:ext>
                  </a:extLst>
                </a:gridCol>
              </a:tblGrid>
              <a:tr h="239538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Base Station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HPUE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749395589"/>
                  </a:ext>
                </a:extLst>
              </a:tr>
              <a:tr h="187464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Carrier frequency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2GHz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1340672"/>
                  </a:ext>
                </a:extLst>
              </a:tr>
              <a:tr h="187464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Channel bandwidth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40MHz, 20 MHz, 10 MHz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5207623"/>
                  </a:ext>
                </a:extLst>
              </a:tr>
              <a:tr h="187464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UL duty cycle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[50%]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0783323"/>
                  </a:ext>
                </a:extLst>
              </a:tr>
              <a:tr h="187464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Active UE number in UL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[3]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5401340"/>
                  </a:ext>
                </a:extLst>
              </a:tr>
              <a:tr h="187464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HPUE ratio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100% baseline, [50%, 25% optional]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6996151"/>
                  </a:ext>
                </a:extLst>
              </a:tr>
              <a:tr h="187464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Inter-site distance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Use Table 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6185005"/>
                  </a:ext>
                </a:extLst>
              </a:tr>
              <a:tr h="187464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Cell layout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Wrap-around 19 tri-sector cells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9301752"/>
                  </a:ext>
                </a:extLst>
              </a:tr>
              <a:tr h="187464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Frequency reuse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1x3x1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149604"/>
                  </a:ext>
                </a:extLst>
              </a:tr>
              <a:tr h="187464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Lognormal fading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 dB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8016733"/>
                  </a:ext>
                </a:extLst>
              </a:tr>
              <a:tr h="1666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Shadowing correlation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Between cells: 0.5, between sites: 1.0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4932406"/>
                  </a:ext>
                </a:extLst>
              </a:tr>
              <a:tr h="2999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MCL (including antenna gain)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70 dB (urban and suburban areas)</a:t>
                      </a:r>
                      <a:endParaRPr lang="zh-CN" sz="1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 dB (rural area)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2335196"/>
                  </a:ext>
                </a:extLst>
              </a:tr>
              <a:tr h="749857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Antenna gain and horizontal antenna pattern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9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zh-CN" sz="10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zh-CN" sz="10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GB" sz="9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17 </a:t>
                      </a:r>
                      <a:r>
                        <a:rPr lang="en-GB" sz="900" dirty="0" err="1">
                          <a:effectLst/>
                        </a:rPr>
                        <a:t>dBi</a:t>
                      </a:r>
                      <a:r>
                        <a:rPr lang="en-GB" sz="900" dirty="0">
                          <a:effectLst/>
                        </a:rPr>
                        <a:t>,  </a:t>
                      </a:r>
                      <a:r>
                        <a:rPr lang="en-GB" sz="900" dirty="0" smtClean="0">
                          <a:effectLst/>
                        </a:rPr>
                        <a:t>= </a:t>
                      </a:r>
                      <a:r>
                        <a:rPr lang="en-GB" sz="900" dirty="0">
                          <a:effectLst/>
                        </a:rPr>
                        <a:t>65 degrees, Am = 20 dB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Omni-directional antenna with -3.5 </a:t>
                      </a:r>
                      <a:r>
                        <a:rPr lang="en-GB" sz="900" dirty="0" err="1">
                          <a:effectLst/>
                        </a:rPr>
                        <a:t>dBi</a:t>
                      </a:r>
                      <a:r>
                        <a:rPr lang="en-GB" sz="900" dirty="0">
                          <a:effectLst/>
                        </a:rPr>
                        <a:t>.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85212011"/>
                  </a:ext>
                </a:extLst>
              </a:tr>
              <a:tr h="187464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Noise figure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 dB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 dB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902900097"/>
                  </a:ext>
                </a:extLst>
              </a:tr>
              <a:tr h="149971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Transmit power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46 dBm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 dBm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220319753"/>
                  </a:ext>
                </a:extLst>
              </a:tr>
              <a:tr h="149971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Antenna height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45 m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1.5 m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566790636"/>
                  </a:ext>
                </a:extLst>
              </a:tr>
            </a:tbl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5524305"/>
              </p:ext>
            </p:extLst>
          </p:nvPr>
        </p:nvGraphicFramePr>
        <p:xfrm>
          <a:off x="8551400" y="5859203"/>
          <a:ext cx="121566" cy="1047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2" r:id="rId7" imgW="279400" imgH="228600" progId="Equation.3">
                  <p:embed/>
                </p:oleObj>
              </mc:Choice>
              <mc:Fallback>
                <p:oleObj r:id="rId7" imgW="279400" imgH="2286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51400" y="5859203"/>
                        <a:ext cx="121566" cy="10479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4708944"/>
              </p:ext>
            </p:extLst>
          </p:nvPr>
        </p:nvGraphicFramePr>
        <p:xfrm>
          <a:off x="8290534" y="5271914"/>
          <a:ext cx="1610804" cy="4964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3" r:id="rId8" imgW="43586400" imgH="13411200" progId="Equation.3">
                  <p:embed/>
                </p:oleObj>
              </mc:Choice>
              <mc:Fallback>
                <p:oleObj r:id="rId8" imgW="43586400" imgH="134112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90534" y="5271914"/>
                        <a:ext cx="1610804" cy="49643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/>
        </p:nvSpPr>
        <p:spPr>
          <a:xfrm>
            <a:off x="2260309" y="2524346"/>
            <a:ext cx="23114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300"/>
              </a:spcBef>
              <a:spcAft>
                <a:spcPts val="900"/>
              </a:spcAft>
            </a:pPr>
            <a:r>
              <a:rPr lang="en-GB" altLang="zh-CN" b="1" dirty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(a) With 23 </a:t>
            </a:r>
            <a:r>
              <a:rPr lang="en-GB" altLang="zh-CN" b="1" dirty="0" err="1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dBm</a:t>
            </a:r>
            <a:r>
              <a:rPr lang="en-GB" altLang="zh-CN" b="1" dirty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UE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292005" y="2520663"/>
            <a:ext cx="23242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b="1" dirty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(b) With 26 </a:t>
            </a:r>
            <a:r>
              <a:rPr lang="en-GB" altLang="zh-CN" b="1" dirty="0" err="1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dBm</a:t>
            </a:r>
            <a:r>
              <a:rPr lang="en-GB" altLang="zh-CN" b="1" dirty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UE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4086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Companies </a:t>
            </a:r>
            <a:r>
              <a:rPr lang="en-US" altLang="zh-CN" dirty="0"/>
              <a:t>are encouraged to bring simulation results </a:t>
            </a:r>
            <a:r>
              <a:rPr lang="en-US" altLang="zh-CN" dirty="0" smtClean="0"/>
              <a:t>for system gain [</a:t>
            </a:r>
            <a:r>
              <a:rPr lang="en-US" altLang="zh-CN" dirty="0" smtClean="0"/>
              <a:t>and UE </a:t>
            </a:r>
            <a:r>
              <a:rPr lang="en-US" altLang="zh-CN" dirty="0" err="1"/>
              <a:t>Tx</a:t>
            </a:r>
            <a:r>
              <a:rPr lang="en-US" altLang="zh-CN" dirty="0"/>
              <a:t> power CDF curve] based </a:t>
            </a:r>
            <a:r>
              <a:rPr lang="en-US" altLang="zh-CN" dirty="0"/>
              <a:t>on assumptions from previous pages.</a:t>
            </a:r>
          </a:p>
          <a:p>
            <a:pPr lvl="1"/>
            <a:r>
              <a:rPr lang="en-US" altLang="zh-CN" dirty="0"/>
              <a:t>26dBm </a:t>
            </a:r>
            <a:r>
              <a:rPr lang="en-US" altLang="zh-CN" dirty="0" err="1"/>
              <a:t>MoP</a:t>
            </a:r>
            <a:r>
              <a:rPr lang="en-US" altLang="zh-CN" dirty="0"/>
              <a:t> VS 23dBm </a:t>
            </a:r>
            <a:r>
              <a:rPr lang="en-US" altLang="zh-CN" dirty="0" err="1"/>
              <a:t>MoP</a:t>
            </a:r>
            <a:r>
              <a:rPr lang="en-US" altLang="zh-CN" dirty="0"/>
              <a:t> for FDD </a:t>
            </a:r>
            <a:r>
              <a:rPr lang="en-US" altLang="zh-CN" dirty="0" smtClean="0"/>
              <a:t>PC2 for n1 or n3</a:t>
            </a:r>
            <a:endParaRPr lang="en-US" altLang="zh-CN" dirty="0"/>
          </a:p>
          <a:p>
            <a:pPr lvl="1"/>
            <a:r>
              <a:rPr lang="en-US" altLang="zh-CN" dirty="0" smtClean="0"/>
              <a:t>26dBm </a:t>
            </a:r>
            <a:r>
              <a:rPr lang="en-US" altLang="zh-CN" dirty="0" err="1"/>
              <a:t>MoP</a:t>
            </a:r>
            <a:r>
              <a:rPr lang="en-US" altLang="zh-CN" dirty="0"/>
              <a:t> VS 23dBm </a:t>
            </a:r>
            <a:r>
              <a:rPr lang="en-US" altLang="zh-CN" dirty="0" err="1"/>
              <a:t>MoP</a:t>
            </a:r>
            <a:r>
              <a:rPr lang="en-US" altLang="zh-CN" dirty="0"/>
              <a:t> for TDD </a:t>
            </a:r>
            <a:r>
              <a:rPr lang="en-US" altLang="zh-CN" dirty="0" smtClean="0"/>
              <a:t>PC2 </a:t>
            </a:r>
            <a:r>
              <a:rPr lang="en-US" altLang="zh-CN" dirty="0"/>
              <a:t>assuming the same frequency carrier with n1 or n3.</a:t>
            </a:r>
            <a:endParaRPr lang="en-US" altLang="zh-CN" dirty="0">
              <a:solidFill>
                <a:srgbClr val="FF0000"/>
              </a:solidFill>
            </a:endParaRPr>
          </a:p>
          <a:p>
            <a:r>
              <a:rPr lang="en-US" altLang="zh-CN" dirty="0" smtClean="0"/>
              <a:t>Other results are not precluded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233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21FAAE6814C364684C4BC789BD59661" ma:contentTypeVersion="13" ma:contentTypeDescription="Create a new document." ma:contentTypeScope="" ma:versionID="7f2c1b65590ef6578cf14c997615eaf2">
  <xsd:schema xmlns:xsd="http://www.w3.org/2001/XMLSchema" xmlns:xs="http://www.w3.org/2001/XMLSchema" xmlns:p="http://schemas.microsoft.com/office/2006/metadata/properties" xmlns:ns3="c4fa469f-ce49-4478-b78d-20ea4b41f7ac" xmlns:ns4="39f302ae-3cba-490f-b808-bc39829e1aca" targetNamespace="http://schemas.microsoft.com/office/2006/metadata/properties" ma:root="true" ma:fieldsID="1dd66610b82d171a0e137dbdb7c84f83" ns3:_="" ns4:_="">
    <xsd:import namespace="c4fa469f-ce49-4478-b78d-20ea4b41f7ac"/>
    <xsd:import namespace="39f302ae-3cba-490f-b808-bc39829e1ac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EventHashCode" minOccurs="0"/>
                <xsd:element ref="ns3:MediaServiceGenerationTim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fa469f-ce49-4478-b78d-20ea4b41f7a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f302ae-3cba-490f-b808-bc39829e1ac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E02C728-772D-4710-95C9-4AB8134E042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81B618D-3FF0-4C92-B15B-9982B24360C7}">
  <ds:schemaRefs>
    <ds:schemaRef ds:uri="c4fa469f-ce49-4478-b78d-20ea4b41f7ac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purl.org/dc/terms/"/>
    <ds:schemaRef ds:uri="39f302ae-3cba-490f-b808-bc39829e1aca"/>
    <ds:schemaRef ds:uri="http://www.w3.org/XML/1998/namespace"/>
    <ds:schemaRef ds:uri="http://schemas.microsoft.com/office/infopath/2007/PartnerControl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C9AE38F1-1C62-43A6-9B5E-46AAE993C16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4fa469f-ce49-4478-b78d-20ea4b41f7ac"/>
    <ds:schemaRef ds:uri="39f302ae-3cba-490f-b808-bc39829e1ac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3244</TotalTime>
  <Words>661</Words>
  <Application>Microsoft Office PowerPoint</Application>
  <PresentationFormat>宽屏</PresentationFormat>
  <Paragraphs>163</Paragraphs>
  <Slides>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Malgun Gothic</vt:lpstr>
      <vt:lpstr>新細明體</vt:lpstr>
      <vt:lpstr>等线</vt:lpstr>
      <vt:lpstr>等线 Light</vt:lpstr>
      <vt:lpstr>宋体</vt:lpstr>
      <vt:lpstr>Arial</vt:lpstr>
      <vt:lpstr>Times New Roman</vt:lpstr>
      <vt:lpstr>Office 主题​​</vt:lpstr>
      <vt:lpstr>Equation.3</vt:lpstr>
      <vt:lpstr>WF on simulation assumptions for system performance evaluation Moderator(China Unicom)</vt:lpstr>
      <vt:lpstr>Dynamic system level simulation</vt:lpstr>
      <vt:lpstr>Monte Carlo simulation</vt:lpstr>
      <vt:lpstr>Way Forward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High power UE (power class 2) for EN-DC (1 LTE FDD band + 1 NR TDD band) China Unicom</dc:title>
  <dc:creator>Basel</dc:creator>
  <cp:lastModifiedBy>Basel</cp:lastModifiedBy>
  <cp:revision>105</cp:revision>
  <dcterms:created xsi:type="dcterms:W3CDTF">2020-03-03T08:56:27Z</dcterms:created>
  <dcterms:modified xsi:type="dcterms:W3CDTF">2021-02-04T01:11:03Z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0x010100121FAAE6814C364684C4BC789BD59661</vt:lpwstr>
  </property>
</Properties>
</file>