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263" r:id="rId3"/>
    <p:sldId id="264" r:id="rId4"/>
    <p:sldId id="26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7" autoAdjust="0"/>
    <p:restoredTop sz="94660"/>
  </p:normalViewPr>
  <p:slideViewPr>
    <p:cSldViewPr snapToGrid="0">
      <p:cViewPr>
        <p:scale>
          <a:sx n="50" d="100"/>
          <a:sy n="50" d="100"/>
        </p:scale>
        <p:origin x="-320" y="-1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transient period</a:t>
            </a:r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Moderator (</a:t>
            </a:r>
            <a:r>
              <a:rPr lang="en-US" altLang="ja-JP" sz="3200" dirty="0"/>
              <a:t>CMCC</a:t>
            </a:r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 Jan. – 5 Feb.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R4-2103151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54" y="-405090"/>
            <a:ext cx="10515600" cy="1325563"/>
          </a:xfrm>
        </p:spPr>
        <p:txBody>
          <a:bodyPr/>
          <a:lstStyle/>
          <a:p>
            <a:r>
              <a:rPr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546662"/>
            <a:ext cx="10515600" cy="5298553"/>
          </a:xfrm>
        </p:spPr>
        <p:txBody>
          <a:bodyPr>
            <a:noAutofit/>
          </a:bodyPr>
          <a:lstStyle/>
          <a:p>
            <a:r>
              <a:rPr lang="en-GB" altLang="zh-CN" sz="2000" b="1" u="sng" dirty="0" smtClean="0"/>
              <a:t>Issue 1-1-1 :CR on introduction of shorter Transient Period Capability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Agreements: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Type 1 transient period placement in 2684 is agreed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EVM measurement exclusion period needs to be agreed with type 1 placement as a package</a:t>
            </a:r>
            <a:endParaRPr lang="zh-CN" altLang="zh-CN" sz="2000" dirty="0" smtClean="0"/>
          </a:p>
          <a:p>
            <a:pPr lvl="0"/>
            <a:r>
              <a:rPr lang="en-GB" altLang="zh-CN" sz="2000" dirty="0" smtClean="0"/>
              <a:t>Proposals for EVM measurement exclusion period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lvl="0"/>
            <a:endParaRPr lang="zh-CN" altLang="zh-CN" sz="2400" dirty="0" smtClean="0"/>
          </a:p>
          <a:p>
            <a:pPr lvl="0"/>
            <a:endParaRPr lang="en-GB" altLang="zh-CN" dirty="0" smtClean="0"/>
          </a:p>
          <a:p>
            <a:pPr lvl="0"/>
            <a:endParaRPr lang="en-GB" altLang="zh-CN" dirty="0" smtClean="0"/>
          </a:p>
          <a:p>
            <a:pPr lvl="0"/>
            <a:endParaRPr lang="en-GB" altLang="zh-CN" dirty="0" smtClean="0"/>
          </a:p>
          <a:p>
            <a:pPr lvl="0"/>
            <a:endParaRPr lang="en-GB" altLang="zh-CN" dirty="0" smtClean="0"/>
          </a:p>
          <a:p>
            <a:pPr lvl="0"/>
            <a:endParaRPr lang="en-GB" altLang="zh-CN" dirty="0" smtClean="0"/>
          </a:p>
          <a:p>
            <a:pPr lvl="0"/>
            <a:endParaRPr lang="en-GB" altLang="zh-CN" dirty="0" smtClean="0"/>
          </a:p>
          <a:p>
            <a:pPr lvl="0"/>
            <a:r>
              <a:rPr lang="en-GB" altLang="zh-CN" dirty="0" smtClean="0"/>
              <a:t>Recommended WF:</a:t>
            </a:r>
          </a:p>
          <a:p>
            <a:pPr lvl="1"/>
            <a:r>
              <a:rPr lang="en-GB" altLang="zh-CN" sz="1600" dirty="0" smtClean="0"/>
              <a:t>TBD</a:t>
            </a:r>
            <a:endParaRPr lang="zh-CN" altLang="zh-CN" sz="1600" dirty="0" smtClean="0"/>
          </a:p>
        </p:txBody>
      </p:sp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1798532" y="2394212"/>
          <a:ext cx="7467031" cy="2358921"/>
        </p:xfrm>
        <a:graphic>
          <a:graphicData uri="http://schemas.openxmlformats.org/drawingml/2006/table">
            <a:tbl>
              <a:tblPr/>
              <a:tblGrid>
                <a:gridCol w="1084703"/>
                <a:gridCol w="2354338"/>
                <a:gridCol w="538186"/>
                <a:gridCol w="902862"/>
                <a:gridCol w="1307939"/>
                <a:gridCol w="1279003"/>
              </a:tblGrid>
              <a:tr h="127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Reported transient capability (us)</a:t>
                      </a:r>
                      <a:endParaRPr lang="zh-CN" sz="9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EVM definition</a:t>
                      </a:r>
                      <a:endParaRPr lang="zh-CN" sz="9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 err="1">
                          <a:latin typeface="Arial"/>
                          <a:ea typeface="MS Mincho"/>
                          <a:cs typeface="Times New Roman"/>
                        </a:rPr>
                        <a:t>tp</a:t>
                      </a:r>
                      <a:r>
                        <a:rPr lang="en-GB" sz="900" b="1" kern="100" baseline="-25000" dirty="0" err="1">
                          <a:latin typeface="Arial"/>
                          <a:ea typeface="MS Mincho"/>
                          <a:cs typeface="Times New Roman"/>
                        </a:rPr>
                        <a:t>start</a:t>
                      </a: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 (µs)</a:t>
                      </a:r>
                      <a:endParaRPr lang="zh-CN" sz="9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</a:t>
                      </a:r>
                      <a:r>
                        <a:rPr lang="en-US" sz="900" b="1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altLang="zh-CN" sz="900" b="1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option1)</a:t>
                      </a:r>
                      <a:endParaRPr lang="zh-CN" sz="9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900" b="1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(option2)</a:t>
                      </a:r>
                      <a:endParaRPr lang="zh-CN" sz="9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zh-CN" sz="900" b="1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(option3)</a:t>
                      </a:r>
                      <a:endParaRPr kumimoji="1" lang="zh-CN" altLang="zh-CN" sz="9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2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0.5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 or 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4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1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 or 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900" kern="10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7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2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 or 30kHz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9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9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309">
                <a:tc gridSpan="6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1:    ,,and are defined in Annex F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2:    is the EVM for a symbol right after a transition;  is the EVM for a symbol right before a transition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3: </a:t>
                      </a:r>
                      <a:r>
                        <a:rPr lang="en-GB" sz="900" kern="100" dirty="0" err="1">
                          <a:latin typeface="Arial"/>
                          <a:ea typeface="MS Mincho"/>
                          <a:cs typeface="Arial"/>
                        </a:rPr>
                        <a:t>tp</a:t>
                      </a:r>
                      <a:r>
                        <a:rPr lang="en-GB" sz="900" kern="100" baseline="-25000" dirty="0" err="1">
                          <a:latin typeface="Arial"/>
                          <a:ea typeface="MS Mincho"/>
                          <a:cs typeface="Arial"/>
                        </a:rPr>
                        <a:t>start</a:t>
                      </a: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 denotes the start position of the EVM exclusion window as shown in Annex F.4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121" name="Picture 4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9851" y="3611299"/>
            <a:ext cx="1565275" cy="149225"/>
          </a:xfrm>
          <a:prstGeom prst="rect">
            <a:avLst/>
          </a:prstGeom>
          <a:noFill/>
        </p:spPr>
      </p:pic>
      <p:pic>
        <p:nvPicPr>
          <p:cNvPr id="3120" name="Picture 4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4566" y="3802277"/>
            <a:ext cx="1676400" cy="149225"/>
          </a:xfrm>
          <a:prstGeom prst="rect">
            <a:avLst/>
          </a:prstGeom>
          <a:noFill/>
        </p:spPr>
      </p:pic>
      <p:pic>
        <p:nvPicPr>
          <p:cNvPr id="3119" name="Picture 4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4569" y="3217760"/>
            <a:ext cx="1565275" cy="149225"/>
          </a:xfrm>
          <a:prstGeom prst="rect">
            <a:avLst/>
          </a:prstGeom>
          <a:noFill/>
        </p:spPr>
      </p:pic>
      <p:pic>
        <p:nvPicPr>
          <p:cNvPr id="3118" name="Picture 4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9845" y="3374017"/>
            <a:ext cx="1676400" cy="149225"/>
          </a:xfrm>
          <a:prstGeom prst="rect">
            <a:avLst/>
          </a:prstGeom>
          <a:noFill/>
        </p:spPr>
      </p:pic>
      <p:pic>
        <p:nvPicPr>
          <p:cNvPr id="3117" name="Picture 4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6652" y="2812648"/>
            <a:ext cx="1565275" cy="149225"/>
          </a:xfrm>
          <a:prstGeom prst="rect">
            <a:avLst/>
          </a:prstGeom>
          <a:noFill/>
        </p:spPr>
      </p:pic>
      <p:pic>
        <p:nvPicPr>
          <p:cNvPr id="3116" name="Picture 4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9846" y="3026779"/>
            <a:ext cx="1676400" cy="149225"/>
          </a:xfrm>
          <a:prstGeom prst="rect">
            <a:avLst/>
          </a:prstGeom>
          <a:noFill/>
        </p:spPr>
      </p:pic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938587" y="4925501"/>
          <a:ext cx="4314825" cy="893210"/>
        </p:xfrm>
        <a:graphic>
          <a:graphicData uri="http://schemas.openxmlformats.org/drawingml/2006/table">
            <a:tbl>
              <a:tblPr/>
              <a:tblGrid>
                <a:gridCol w="2066952"/>
                <a:gridCol w="720513"/>
                <a:gridCol w="1527360"/>
              </a:tblGrid>
              <a:tr h="338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  <a:t/>
                      </a:r>
                      <a:b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  <a:t>Parameter</a:t>
                      </a:r>
                      <a:endParaRPr lang="zh-CN" sz="14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MS Mincho"/>
                          <a:cs typeface="Times New Roman"/>
                        </a:rPr>
                        <a:t>Unit</a:t>
                      </a:r>
                      <a:endParaRPr lang="zh-CN" sz="14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MS Mincho"/>
                          <a:cs typeface="Times New Roman"/>
                        </a:rPr>
                        <a:t>Average EVM Level</a:t>
                      </a:r>
                      <a:endParaRPr lang="zh-CN" sz="14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Times New Roman"/>
                        </a:rPr>
                        <a:t>64</a:t>
                      </a:r>
                      <a:r>
                        <a:rPr lang="en-GB" sz="1400" kern="100"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00">
                          <a:latin typeface="Arial"/>
                          <a:ea typeface="MS Mincho"/>
                          <a:cs typeface="Times New Roman"/>
                        </a:rPr>
                        <a:t>QAM 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v5.0.0"/>
                        </a:rPr>
                        <a:t>%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v5.0.0"/>
                        </a:rPr>
                        <a:t>[10]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Times New Roman"/>
                        </a:rPr>
                        <a:t>256 QAM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v5.0.0"/>
                        </a:rPr>
                        <a:t>%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v5.0.0"/>
                        </a:rPr>
                        <a:t>[</a:t>
                      </a:r>
                      <a:r>
                        <a:rPr lang="en-GB" sz="1400" kern="100" dirty="0" smtClean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v5.0.0"/>
                        </a:rPr>
                        <a:t>5-8</a:t>
                      </a: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v5.0.0"/>
                        </a:rPr>
                        <a:t>]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2225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GB" b="1" u="sng" dirty="0"/>
              <a:t>Issue 1-2-2: Whether 20dB power change can represent the maximum power change in the network, if not, whether TE can provide the test condition for the maximum power change 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/>
              <a:t>Option 1: 20 dB power step is reasonable for on-on power change.</a:t>
            </a:r>
            <a:endParaRPr lang="en-US" dirty="0"/>
          </a:p>
          <a:p>
            <a:pPr lvl="1"/>
            <a:r>
              <a:rPr lang="en-GB" dirty="0"/>
              <a:t>Option 2: </a:t>
            </a:r>
            <a:r>
              <a:rPr lang="en-GB" dirty="0" smtClean="0"/>
              <a:t>55dB </a:t>
            </a:r>
            <a:r>
              <a:rPr lang="en-GB" dirty="0"/>
              <a:t>Large power change range case cannot be ignored.</a:t>
            </a:r>
            <a:endParaRPr lang="en-US" dirty="0"/>
          </a:p>
          <a:p>
            <a:pPr lvl="0"/>
            <a:r>
              <a:rPr lang="en-GB" dirty="0"/>
              <a:t>Recommended WF</a:t>
            </a:r>
            <a:endParaRPr lang="en-US" dirty="0"/>
          </a:p>
          <a:p>
            <a:pPr lvl="1"/>
            <a:r>
              <a:rPr lang="en-GB" dirty="0"/>
              <a:t>To be decided at this meeting</a:t>
            </a:r>
            <a:endParaRPr lang="en-US" dirty="0"/>
          </a:p>
          <a:p>
            <a:endParaRPr lang="en-US" altLang="ja-JP" sz="2000" dirty="0"/>
          </a:p>
        </p:txBody>
      </p:sp>
    </p:spTree>
    <p:extLst>
      <p:ext uri="{BB962C8B-B14F-4D97-AF65-F5344CB8AC3E}">
        <p14:creationId xmlns="" xmlns:p14="http://schemas.microsoft.com/office/powerpoint/2010/main" val="612355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0728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zh-CN" b="1" u="sng" dirty="0" smtClean="0"/>
              <a:t> </a:t>
            </a:r>
            <a:r>
              <a:rPr lang="en-GB" altLang="zh-CN" b="1" u="sng" dirty="0" smtClean="0"/>
              <a:t>Issue 1-2-6 EVM budget for symbol where the transient occurs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Proposals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256QAM: [5%], or [8%],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64QAM: [15%], or [10%],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Recommended WF </a:t>
            </a:r>
            <a:endParaRPr lang="zh-CN" altLang="zh-CN" dirty="0" smtClean="0"/>
          </a:p>
          <a:p>
            <a:pPr lvl="1"/>
            <a:r>
              <a:rPr lang="en-GB" altLang="zh-CN" i="1" dirty="0" smtClean="0"/>
              <a:t>64QAM: [10%]</a:t>
            </a:r>
            <a:endParaRPr lang="zh-CN" altLang="zh-CN" dirty="0" smtClean="0"/>
          </a:p>
          <a:p>
            <a:pPr lvl="1"/>
            <a:r>
              <a:rPr lang="en-GB" altLang="zh-CN" i="1" dirty="0" smtClean="0"/>
              <a:t>256QAM: [5%], or [8%]</a:t>
            </a:r>
            <a:endParaRPr lang="en-US" altLang="ja-JP" sz="9600" dirty="0"/>
          </a:p>
        </p:txBody>
      </p:sp>
    </p:spTree>
    <p:extLst>
      <p:ext uri="{BB962C8B-B14F-4D97-AF65-F5344CB8AC3E}">
        <p14:creationId xmlns="" xmlns:p14="http://schemas.microsoft.com/office/powerpoint/2010/main" val="4008661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</TotalTime>
  <Words>253</Words>
  <Application>Microsoft Office PowerPoint</Application>
  <PresentationFormat>自定义</PresentationFormat>
  <Paragraphs>69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transient period </vt:lpstr>
      <vt:lpstr>WF</vt:lpstr>
      <vt:lpstr>WF</vt:lpstr>
      <vt:lpstr>WF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cmcc</cp:lastModifiedBy>
  <cp:revision>55</cp:revision>
  <dcterms:created xsi:type="dcterms:W3CDTF">2020-11-04T06:34:52Z</dcterms:created>
  <dcterms:modified xsi:type="dcterms:W3CDTF">2021-02-04T04:20:47Z</dcterms:modified>
</cp:coreProperties>
</file>