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72" r:id="rId3"/>
    <p:sldId id="278" r:id="rId4"/>
    <p:sldId id="285" r:id="rId5"/>
    <p:sldId id="28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 smtClean="0">
                <a:latin typeface="Times New Roman" panose="02020603050405020304" pitchFamily="18" charset="0"/>
              </a:rPr>
              <a:t/>
            </a:r>
            <a:br>
              <a:rPr lang="zh-CN" altLang="zh-CN" sz="3200" dirty="0" smtClean="0">
                <a:latin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</a:t>
            </a:r>
            <a:r>
              <a:rPr lang="en-GB" altLang="zh-CN" sz="2400" b="1" dirty="0" smtClean="0"/>
              <a:t> #98-e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US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R4-</a:t>
            </a:r>
            <a:r>
              <a:rPr lang="en-GB" altLang="zh-C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2103956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Electronic Meeting, 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25th Jan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 Feb, 2021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NR URLLC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BS performance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669" y="242371"/>
            <a:ext cx="11473132" cy="862642"/>
          </a:xfrm>
        </p:spPr>
        <p:txBody>
          <a:bodyPr>
            <a:normAutofit/>
          </a:bodyPr>
          <a:lstStyle/>
          <a:p>
            <a:pPr marL="685800" lvl="2" algn="ctr" hangingPunct="0">
              <a:lnSpc>
                <a:spcPct val="100000"/>
              </a:lnSpc>
              <a:spcBef>
                <a:spcPts val="1000"/>
              </a:spcBef>
            </a:pPr>
            <a:r>
              <a:rPr lang="en-US" altLang="zh-CN" sz="3600" dirty="0" smtClean="0"/>
              <a:t>Background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The following WFs were approved: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R4-1915913: Way forward on NR URLLC demodulation and CSI requirements, RAN4 #93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R4-2002429</a:t>
            </a:r>
            <a:r>
              <a:rPr lang="en-US" altLang="zh-CN" dirty="0"/>
              <a:t>: Way forward for NR  BS URLLC performance </a:t>
            </a:r>
            <a:r>
              <a:rPr lang="en-US" altLang="zh-CN" dirty="0" smtClean="0"/>
              <a:t>requirements,  RAN4 #94-e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R4-2005528: </a:t>
            </a:r>
            <a:r>
              <a:rPr lang="en-US" altLang="zh-CN" dirty="0"/>
              <a:t>Way forward for NR  BS URLLC performance requirements,  RAN4 #</a:t>
            </a:r>
            <a:r>
              <a:rPr lang="en-US" altLang="zh-CN" dirty="0" smtClean="0"/>
              <a:t>94bis-e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R4-2008810: </a:t>
            </a:r>
            <a:r>
              <a:rPr lang="en-US" altLang="zh-CN" dirty="0"/>
              <a:t>Way forward for NR  BS URLLC performance requirements,  RAN4 #</a:t>
            </a:r>
            <a:r>
              <a:rPr lang="en-US" altLang="zh-CN" dirty="0" smtClean="0"/>
              <a:t>95-e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R4-2012649: </a:t>
            </a:r>
            <a:r>
              <a:rPr lang="en-US" altLang="zh-CN" dirty="0"/>
              <a:t>Way forward for NR  BS URLLC performance requirements,  RAN4 #</a:t>
            </a:r>
            <a:r>
              <a:rPr lang="en-US" altLang="zh-CN" dirty="0" smtClean="0"/>
              <a:t>96-e</a:t>
            </a:r>
          </a:p>
          <a:p>
            <a:pPr lvl="1">
              <a:buFont typeface="Calibri" panose="020F0502020204030204" pitchFamily="34" charset="0"/>
              <a:buChar char="̶"/>
            </a:pPr>
            <a:r>
              <a:rPr lang="en-US" altLang="zh-CN" dirty="0" smtClean="0"/>
              <a:t>R4-2017675: </a:t>
            </a:r>
            <a:r>
              <a:rPr lang="en-US" altLang="zh-CN" dirty="0"/>
              <a:t>Way forward for NR  BS URLLC performance requirements,  RAN4 #</a:t>
            </a:r>
            <a:r>
              <a:rPr lang="en-US" altLang="zh-CN" dirty="0" smtClean="0"/>
              <a:t>97-e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32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80303"/>
            <a:ext cx="10515600" cy="5196660"/>
          </a:xfrm>
        </p:spPr>
        <p:txBody>
          <a:bodyPr>
            <a:normAutofit/>
          </a:bodyPr>
          <a:lstStyle/>
          <a:p>
            <a:r>
              <a:rPr lang="en-US" altLang="zh-CN" sz="2400" kern="0" dirty="0" smtClean="0">
                <a:highlight>
                  <a:srgbClr val="00FF00"/>
                </a:highlight>
                <a:latin typeface="Times New Roman" panose="02020603050405020304" pitchFamily="18" charset="0"/>
              </a:rPr>
              <a:t>Agreements:</a:t>
            </a:r>
          </a:p>
          <a:p>
            <a:pPr lvl="0" hangingPunct="0"/>
            <a:r>
              <a:rPr lang="en-GB" altLang="zh-CN" sz="2000" u="sng" dirty="0" smtClean="0"/>
              <a:t>FR1 PUSCH Mapping </a:t>
            </a:r>
            <a:r>
              <a:rPr lang="en-GB" altLang="zh-CN" sz="2000" u="sng" dirty="0"/>
              <a:t>Type B simulation alignment: </a:t>
            </a:r>
            <a:r>
              <a:rPr lang="en-GB" altLang="zh-CN" sz="2000" dirty="0"/>
              <a:t>Simulation results </a:t>
            </a:r>
            <a:r>
              <a:rPr lang="en-GB" altLang="zh-CN" sz="2000" dirty="0" smtClean="0"/>
              <a:t>aligned, SNR can be updated in </a:t>
            </a:r>
            <a:r>
              <a:rPr lang="en-GB" altLang="zh-CN" sz="2000" dirty="0"/>
              <a:t>specs without [].</a:t>
            </a:r>
            <a:endParaRPr lang="zh-CN" altLang="zh-CN" sz="2000" dirty="0"/>
          </a:p>
          <a:p>
            <a:pPr lvl="0" hangingPunct="0"/>
            <a:r>
              <a:rPr lang="en-GB" altLang="zh-CN" sz="2000" u="sng" dirty="0" smtClean="0"/>
              <a:t>FR2 PUSCH </a:t>
            </a:r>
            <a:r>
              <a:rPr lang="en-GB" altLang="zh-CN" sz="2000" u="sng" dirty="0"/>
              <a:t>Mapping Type B simulation alignment:</a:t>
            </a:r>
            <a:r>
              <a:rPr lang="en-GB" altLang="zh-CN" sz="2000" dirty="0"/>
              <a:t> Simulation results </a:t>
            </a:r>
            <a:r>
              <a:rPr lang="en-GB" altLang="zh-CN" sz="2000" dirty="0" smtClean="0"/>
              <a:t>aligned, SNR can be updated in </a:t>
            </a:r>
            <a:r>
              <a:rPr lang="en-GB" altLang="zh-CN" sz="2000" dirty="0"/>
              <a:t>specs without [].</a:t>
            </a:r>
          </a:p>
          <a:p>
            <a:pPr lvl="0" hangingPunct="0"/>
            <a:endParaRPr lang="en-GB" altLang="zh-CN" sz="2000" dirty="0"/>
          </a:p>
          <a:p>
            <a:pPr hangingPunct="0"/>
            <a:r>
              <a:rPr lang="en-GB" altLang="zh-CN" sz="2000" u="sng" dirty="0"/>
              <a:t>FR1 PUSCH repetition Type A simulation alignment: </a:t>
            </a:r>
            <a:r>
              <a:rPr lang="en-GB" altLang="zh-CN" sz="2000" dirty="0"/>
              <a:t>Simulation results aligned, SNR can be updated in specs with [].</a:t>
            </a:r>
          </a:p>
          <a:p>
            <a:pPr hangingPunct="0"/>
            <a:r>
              <a:rPr lang="en-GB" altLang="zh-CN" sz="2000" u="sng" dirty="0"/>
              <a:t>FR2 PUSCH repetition Type A simulation alignment: </a:t>
            </a:r>
            <a:r>
              <a:rPr lang="en-GB" altLang="zh-CN" sz="2000" dirty="0"/>
              <a:t>Simulation results aligned, SNR can be updated in specs with [].</a:t>
            </a:r>
          </a:p>
          <a:p>
            <a:endParaRPr lang="en-GB" altLang="zh-CN" sz="2000" kern="0" dirty="0">
              <a:highlight>
                <a:srgbClr val="FFFF00"/>
              </a:highlight>
            </a:endParaRPr>
          </a:p>
          <a:p>
            <a:pPr lvl="0" hangingPunct="0"/>
            <a:endParaRPr lang="zh-CN" altLang="zh-CN" sz="2000" dirty="0"/>
          </a:p>
          <a:p>
            <a:pPr lvl="2"/>
            <a:endParaRPr lang="zh-CN" altLang="zh-CN" sz="1200" u="sng" dirty="0"/>
          </a:p>
          <a:p>
            <a:pPr lvl="1"/>
            <a:endParaRPr lang="en-GB" altLang="zh-CN" sz="1600" u="sng" dirty="0" smtClean="0"/>
          </a:p>
          <a:p>
            <a:pPr marL="457200" lvl="1" indent="0">
              <a:buNone/>
            </a:pPr>
            <a:endParaRPr lang="en-GB" altLang="zh-CN" sz="1600" u="sng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  <a:p>
            <a:pPr lvl="1"/>
            <a:endParaRPr lang="zh-CN" altLang="zh-CN" sz="1600" dirty="0"/>
          </a:p>
          <a:p>
            <a:pPr marL="457200" lvl="1" indent="0">
              <a:buNone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59434" y="117661"/>
            <a:ext cx="11473132" cy="862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/>
              <a:t>PUSCH </a:t>
            </a:r>
            <a:r>
              <a:rPr lang="en-GB" altLang="zh-CN" sz="2800" b="1" dirty="0"/>
              <a:t>BS</a:t>
            </a:r>
            <a:r>
              <a:rPr lang="en-US" altLang="zh-CN" sz="2800" b="1" dirty="0"/>
              <a:t> demodulation requirements of high </a:t>
            </a:r>
            <a:r>
              <a:rPr lang="en-US" altLang="zh-CN" sz="2800" b="1" dirty="0" smtClean="0"/>
              <a:t>reliability and low latency: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6590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770753"/>
            <a:ext cx="10515600" cy="5196660"/>
          </a:xfrm>
        </p:spPr>
        <p:txBody>
          <a:bodyPr>
            <a:normAutofit/>
          </a:bodyPr>
          <a:lstStyle/>
          <a:p>
            <a:r>
              <a:rPr lang="en-US" altLang="zh-CN" sz="2400" kern="0" dirty="0" smtClean="0">
                <a:highlight>
                  <a:srgbClr val="00FF00"/>
                </a:highlight>
                <a:latin typeface="Times New Roman" panose="02020603050405020304" pitchFamily="18" charset="0"/>
              </a:rPr>
              <a:t>Agreements:</a:t>
            </a:r>
          </a:p>
          <a:p>
            <a:pPr>
              <a:spcAft>
                <a:spcPts val="900"/>
              </a:spcAft>
            </a:pPr>
            <a:r>
              <a:rPr lang="en-US" altLang="zh-CN" sz="2000" u="sng" dirty="0" smtClean="0"/>
              <a:t>Scenario should be considered</a:t>
            </a:r>
            <a:r>
              <a:rPr lang="en-US" altLang="zh-CN" sz="2000" u="sng" dirty="0" smtClean="0"/>
              <a:t> to</a:t>
            </a:r>
            <a:r>
              <a:rPr lang="en-US" altLang="zh-CN" sz="2000" u="sng" dirty="0" smtClean="0"/>
              <a:t> define the demodulation </a:t>
            </a:r>
            <a:r>
              <a:rPr lang="en-US" altLang="zh-CN" sz="2000" u="sng" dirty="0"/>
              <a:t>requirements </a:t>
            </a:r>
            <a:r>
              <a:rPr lang="en-US" altLang="zh-CN" sz="2000" u="sng" dirty="0" smtClean="0"/>
              <a:t>of PUSCH </a:t>
            </a:r>
            <a:r>
              <a:rPr lang="en-US" altLang="zh-CN" sz="2000" u="sng" dirty="0"/>
              <a:t>repetition Type </a:t>
            </a:r>
            <a:r>
              <a:rPr lang="en-US" altLang="zh-CN" sz="2000" u="sng" dirty="0" smtClean="0"/>
              <a:t>B: </a:t>
            </a:r>
            <a:r>
              <a:rPr lang="en-US" altLang="zh-CN" sz="2000" dirty="0"/>
              <a:t>No consensus is reached.</a:t>
            </a:r>
          </a:p>
          <a:p>
            <a:pPr lvl="2"/>
            <a:endParaRPr lang="zh-CN" altLang="zh-CN" sz="800" dirty="0" smtClean="0"/>
          </a:p>
          <a:p>
            <a:pPr lvl="2"/>
            <a:endParaRPr lang="en-GB" altLang="zh-CN" sz="1200" dirty="0" smtClean="0"/>
          </a:p>
          <a:p>
            <a:pPr lvl="2"/>
            <a:endParaRPr lang="zh-CN" altLang="zh-CN" sz="1200" dirty="0"/>
          </a:p>
          <a:p>
            <a:pPr lvl="1"/>
            <a:endParaRPr lang="zh-CN" altLang="zh-CN" sz="1500" dirty="0"/>
          </a:p>
          <a:p>
            <a:endParaRPr lang="zh-CN" altLang="zh-CN" sz="20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  <a:p>
            <a:pPr lvl="1"/>
            <a:endParaRPr lang="zh-CN" altLang="zh-CN" sz="1600" dirty="0"/>
          </a:p>
          <a:p>
            <a:pPr marL="457200" lvl="1" indent="0">
              <a:buNone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59434" y="117661"/>
            <a:ext cx="11473132" cy="862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/>
              <a:t>B</a:t>
            </a:r>
            <a:r>
              <a:rPr lang="en-GB" altLang="zh-CN" sz="2800" b="1" dirty="0" smtClean="0"/>
              <a:t>S</a:t>
            </a:r>
            <a:r>
              <a:rPr lang="en-US" altLang="zh-CN" sz="2800" b="1" dirty="0" smtClean="0"/>
              <a:t> </a:t>
            </a:r>
            <a:r>
              <a:rPr lang="en-US" altLang="zh-CN" sz="2800" b="1" dirty="0"/>
              <a:t>demodulation requirements </a:t>
            </a:r>
            <a:r>
              <a:rPr lang="en-US" altLang="zh-CN" sz="2800" b="1" dirty="0" smtClean="0"/>
              <a:t>for PUSCH repetition Type B: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757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0400" y="980303"/>
            <a:ext cx="10693400" cy="5196660"/>
          </a:xfrm>
        </p:spPr>
        <p:txBody>
          <a:bodyPr/>
          <a:lstStyle/>
          <a:p>
            <a:pPr marL="457200" lvl="1" indent="0" hangingPunct="0">
              <a:buNone/>
            </a:pPr>
            <a:endParaRPr lang="en-GB" altLang="zh-CN" sz="1800" dirty="0" smtClean="0"/>
          </a:p>
          <a:p>
            <a:pPr lvl="1"/>
            <a:endParaRPr lang="en-US" altLang="zh-CN" sz="1800" dirty="0"/>
          </a:p>
          <a:p>
            <a:pPr lvl="1"/>
            <a:endParaRPr lang="zh-CN" altLang="en-US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PUSCH </a:t>
            </a:r>
            <a:r>
              <a:rPr lang="en-US" altLang="zh-CN" sz="3600" b="1" dirty="0"/>
              <a:t>demodulation requirements </a:t>
            </a:r>
            <a:r>
              <a:rPr lang="en-US" altLang="zh-CN" sz="3600" b="1" dirty="0" smtClean="0"/>
              <a:t>CR work split</a:t>
            </a:r>
            <a:endParaRPr lang="zh-CN" altLang="en-US" sz="36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3957"/>
              </p:ext>
            </p:extLst>
          </p:nvPr>
        </p:nvGraphicFramePr>
        <p:xfrm>
          <a:off x="2109357" y="571506"/>
          <a:ext cx="6806044" cy="6207594"/>
        </p:xfrm>
        <a:graphic>
          <a:graphicData uri="http://schemas.openxmlformats.org/drawingml/2006/table">
            <a:tbl>
              <a:tblPr firstRow="1" firstCol="1" bandRow="1"/>
              <a:tblGrid>
                <a:gridCol w="974960"/>
                <a:gridCol w="951301"/>
                <a:gridCol w="861029"/>
                <a:gridCol w="1538395"/>
                <a:gridCol w="1538395"/>
                <a:gridCol w="941964"/>
              </a:tblGrid>
              <a:tr h="225199"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Specifacation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title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 Specifacation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Frequency range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 work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 Responsibility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20">
                <a:tc rowSpan="26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BS demodulation (38.104/38.</a:t>
                      </a: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141-1/38.141-2)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FRC for all test cases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38.104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FRC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Nokia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Samsung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FRC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Ericsson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FRC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Huawei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FRC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Samsung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Test methodology</a:t>
                      </a:r>
                      <a:endParaRPr lang="zh-CN" sz="5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zh-CN" sz="5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38.104?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methodology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Nokia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methodology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Ericsson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methodology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Nokia/Huawei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applicability for all test cases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applicability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Huawei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zh-CN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applicability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Ericsson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zh-CN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Test applicability</a:t>
                      </a:r>
                      <a:endParaRPr lang="zh-CN" sz="5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Ericsson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for PUSCH with ultra-low BLER target (10</a:t>
                      </a:r>
                      <a:r>
                        <a:rPr lang="en-GB" sz="500" baseline="30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</a:t>
                      </a: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38.104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Nokia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Samsung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Requirements/Measurement of Performance requirements Annex C.3 / Measurement system set-up Annex D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Ericsson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3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/ Measurement of Performance requirements Annex C.3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Ericsson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zh-CN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altLang="zh-CN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US" altLang="zh-CN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N/A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for PUSCH with aggregation factor configured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38.104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Huawei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Samsung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Requirements/Measurement of Performance requirements Annex C.3 / Measurement system set-up Annex D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Huawei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3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/ Measurement of Performance requirements Annex C.3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DoCoMo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3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Requirements / Measurement of Performance requirements Annex C.3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for PUSCH for mapping Type B with low number of symbols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38.104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Nokia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Samsung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9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Requirements/Measurement of Performance requirements Annex C.3 / Measurement system set-up Annex D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Huawei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3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38.141-2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FR1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Requirements / Measurement of Performance requirements Annex C.3</a:t>
                      </a:r>
                      <a:endParaRPr lang="zh-CN" sz="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DoCoMo</a:t>
                      </a:r>
                      <a:endParaRPr lang="zh-CN" sz="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3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zh-CN" sz="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FR2</a:t>
                      </a: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en-GB" sz="5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Requirements / Measurement of Performance requirements Annex C.3</a:t>
                      </a:r>
                      <a:endParaRPr lang="zh-CN" sz="5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lang="zh-CN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Intel</a:t>
                      </a:r>
                      <a:endParaRPr lang="zh-CN" sz="5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5602" marR="356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36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11623</TotalTime>
  <Words>553</Words>
  <Application>Microsoft Office PowerPoint</Application>
  <PresentationFormat>宽屏</PresentationFormat>
  <Paragraphs>149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Times New Roman</vt:lpstr>
      <vt:lpstr>Office 主题</vt:lpstr>
      <vt:lpstr>            3GPP TSG-RAN WG4 Meeting  #98-e                 R4-2103956 Electronic Meeting, 25th Jan - 5th Feb, 2021</vt:lpstr>
      <vt:lpstr>Background</vt:lpstr>
      <vt:lpstr>PowerPoint 演示文稿</vt:lpstr>
      <vt:lpstr>PowerPoint 演示文稿</vt:lpstr>
      <vt:lpstr>PUSCH demodulation requirements CR work split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bailu (F)</cp:lastModifiedBy>
  <cp:revision>112</cp:revision>
  <dcterms:created xsi:type="dcterms:W3CDTF">2020-02-29T07:12:05Z</dcterms:created>
  <dcterms:modified xsi:type="dcterms:W3CDTF">2021-02-03T16:40:29Z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(3)pw5f3MUZA8nFTUWQOgYGqpIxO28GqlZN3FeyLppMFy/Y5I1rWDyGonGe7puApsaiCbttdoa7
uAHIydNpThQbi7CoL/CYXjr55/9hIbHPMRjk8ID/tKU2xZ+6nW8si7lmOECujGrfFLoKJox6
fzjH2lk+jz4Uj7x2vHaODUonAOQsHhxpvadX/x2xscVyl96MpofTfu2DzwZA7d6PbOUkmwQa
7NcMfpPv26fl4qUbj9</vt:lpwstr>
  </property>
  <property fmtid="{D5CDD505-2E9C-101B-9397-08002B2CF9AE}" pid="3" name="_2015_ms_pID_7253431">
    <vt:lpwstr>JErGItFpkgE1nVcIzEWL+JxWyAN/ehPk2p0JD3IaEWv8lMSYOnkoQC
dRMaAFymKi9hHDsf3NGiSIm97vLKVSXxR7oMdoeEONU9FSpmNOgmwIVmk5A5xphxOiweFhJ1
Z+MoJITt/DELOaZM01rNQ67uRrwaY+sp/bR8RkwIeG+WbBRbfiWlvyTAchoO9FSsn55pMlSF
+Wra0KI8Zx3I3XGPmTbGFK1EzxZJePsvbhNE</vt:lpwstr>
  </property>
  <property fmtid="{D5CDD505-2E9C-101B-9397-08002B2CF9AE}" pid="4" name="_2015_ms_pID_7253432">
    <vt:lpwstr>4jT72ggwM8TF7HlTOrYJ0bk=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1603456824</vt:lpwstr>
  </property>
</Properties>
</file>