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4"/>
  </p:sldMasterIdLst>
  <p:notesMasterIdLst>
    <p:notesMasterId r:id="rId12"/>
  </p:notesMasterIdLst>
  <p:sldIdLst>
    <p:sldId id="256" r:id="rId5"/>
    <p:sldId id="270" r:id="rId6"/>
    <p:sldId id="272" r:id="rId7"/>
    <p:sldId id="274" r:id="rId8"/>
    <p:sldId id="268" r:id="rId9"/>
    <p:sldId id="271" r:id="rId10"/>
    <p:sldId id="273" r:id="rId11"/>
  </p:sldIdLst>
  <p:sldSz cx="12192000" cy="6858000"/>
  <p:notesSz cx="6858000" cy="9144000"/>
  <p:custDataLst>
    <p:tags r:id="rId13"/>
  </p:custDataLst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48" autoAdjust="0"/>
    <p:restoredTop sz="85952" autoAdjust="0"/>
  </p:normalViewPr>
  <p:slideViewPr>
    <p:cSldViewPr snapToGrid="0">
      <p:cViewPr varScale="1">
        <p:scale>
          <a:sx n="112" d="100"/>
          <a:sy n="112" d="100"/>
        </p:scale>
        <p:origin x="125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96CD66-0BB1-479E-B3A6-317F33F6BC82}" type="datetimeFigureOut">
              <a:rPr lang="en-US" smtClean="0"/>
              <a:t>2/3/21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ED8C2C-B190-48CE-9ACC-5550FD6E68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641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ED8C2C-B190-48CE-9ACC-5550FD6E68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7768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9197520-E942-409D-82B8-2A11AF90A6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1A94A16-34E3-4905-AE72-0DA787E070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0CDF29D-21C6-4F96-92A7-D264BE097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F47475C-AC37-480B-B628-889EF0494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3E27CAF-88DC-4851-925C-5C2AFE9CC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6369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E4D2B6B-AF8B-4E32-861E-EEE8B100B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4597966-7B9B-4A2F-BCB2-CEFF1A86D8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CC5B7B4-6B73-4E74-B05D-554C58E39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20FFBA4-ED16-4301-A160-4E910A4AB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9DD7BBD-3169-4265-AF45-6757BEDA5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5825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3E06FF6C-B070-4222-8E38-44B865148F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F1F5774-BE63-41B5-8E3E-29B3BD29B9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30D0B0D-50F7-4C1C-B94B-5E0482039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23F6FF7-C413-43B8-93AE-866230E61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C55F147-BF9B-42E7-B4E1-0C9B190309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7008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983590-9A6D-4A77-9AC8-D9B8EFFBF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8858C25-6AB8-4AAE-B747-B18EDFAB1D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E841A1A-C017-4661-8790-196D0CF74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13A952-76DD-48F3-9B17-34079960E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2A34B90-9C77-47CE-90E1-2D380D943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8064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B07A8F0-FF9D-4E4C-AAED-FB9302EEA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4BCCAC6-96D7-4443-AE4F-95DF37AA6C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9AA429F-70F7-4E95-8565-DBC8B4397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C644DD9-6DF2-4CE3-9AE8-06BC57616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6C97E49-3F4F-407B-9666-C0DC0EA4E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1563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1E92407-2A44-4ECC-9A09-CFB6861C9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DAEAD94-0F3C-40A7-84CC-37EA696576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0280E61-A7E7-41D3-95AC-0629175BDA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0FBA2C9-FF0D-4E89-9C74-70DDC599A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BB12BE8-54EA-424F-81E0-22E487CDB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A9A6CAE-796F-48C6-82D9-32E759312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7845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9D8FCA-BAD2-4E41-84D1-ED6F2E413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1C911AE-8A98-483D-933F-FF385C7A19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AC34C01-21EA-4BE9-83A0-AB76E5638A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BC612AF8-701C-4371-8293-CF0F8E0B84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8378A6D4-AD45-4479-954D-281D289FA5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77BF8FF6-0018-4990-B939-9A3497A7F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DF82550-4105-4912-9F42-B4C29335E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322415B9-DBE6-4C25-89D3-838257972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8023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1B25A8B-2D84-44FD-BC57-A59411B167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188A9F51-3D2C-46EE-868D-3FC8A8B62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52038FE-7BCD-4DB8-B4C2-B7CA5D5C5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A2B9195-D73D-4A3F-AB77-349694B01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9210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F7BE302-AE4C-4016-9D7C-9B2942C50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1367E6A1-6569-4208-9E79-70BF6BEE9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BE081EC-CC88-4426-8B6D-4D5F50782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2911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4A917C2-71AD-4F41-8DDC-22C70302D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9AFB439-41DA-4F58-9A2D-493FC43E33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47CA3A1-6454-47DE-887A-4A8F558A7D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DFBEEE6-6D66-4765-9A29-536D98985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0C63031-563F-4229-B535-F8F651346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AE77334-1C6E-48B2-8D9A-4C06BFDF9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196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5539806-CF01-455C-8963-618C2BA33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00EE8FDC-BEE6-4FDA-B71F-DE6BDB11BB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8EB92D4-C803-4660-BB57-A067766A14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491AAE8-0DF3-4450-9043-106585041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01FD334-2E48-4A18-BA42-5D4F1F720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7DCC18F-2808-46BF-9F16-2E30DD041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8906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F9E6ED64-60CA-482C-B3D3-822167E798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48F4DDF-0F2A-47A5-BE2E-ABD7C27AA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3D33021-0BBC-4301-A3E5-260B942153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8D1DE4-1554-428A-9732-43F3EA25A624}" type="datetimeFigureOut">
              <a:rPr kumimoji="1" lang="ja-JP" altLang="en-US" smtClean="0"/>
              <a:t>2021/2/3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A607899-A6CE-4445-B505-CB88F8E9D8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8DEB9F8-87CB-4715-9F59-2AE7285E97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8919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WG4_Radio/TSGR4_98_e/Docs/R4-2100530.zip" TargetMode="External"/><Relationship Id="rId3" Type="http://schemas.openxmlformats.org/officeDocument/2006/relationships/hyperlink" Target="http://www.3gpp.org/ftp/tsg_ran/WG4_Radio/TSGR4_98_e/Docs/R4-2100525.zip" TargetMode="External"/><Relationship Id="rId7" Type="http://schemas.openxmlformats.org/officeDocument/2006/relationships/hyperlink" Target="http://www.3gpp.org/ftp/tsg_ran/WG4_Radio/TSGR4_98_e/Docs/R4-2102619.zip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hyperlink" Target="http://www.3gpp.org/ftp/tsg_ran/WG4_Radio/TSGR4_98_e/Docs/R4-2102620.zip" TargetMode="External"/><Relationship Id="rId5" Type="http://schemas.openxmlformats.org/officeDocument/2006/relationships/hyperlink" Target="http://www.3gpp.org/ftp/tsg_ran/WG4_Radio/TSGR4_98_e/Docs/R4-2102616.zip" TargetMode="External"/><Relationship Id="rId4" Type="http://schemas.openxmlformats.org/officeDocument/2006/relationships/hyperlink" Target="http://www.3gpp.org/ftp/tsg_ran/WG4_Radio/TSGR4_98_e/Docs/R4-2101485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FEBDBF9-3F0D-4EF2-98E8-98D09AB903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5780" y="1605307"/>
            <a:ext cx="10904220" cy="2387600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WF on high DL power and low UL power test cases (objective1) and band n262 testability (objective7)</a:t>
            </a:r>
            <a:endParaRPr kumimoji="1" lang="ja-JP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BE3FE237-F2E7-4AE6-8091-BE383EA363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anchor="ctr">
            <a:normAutofit/>
          </a:bodyPr>
          <a:lstStyle/>
          <a:p>
            <a:r>
              <a:rPr kumimoji="1" lang="en-US" altLang="zh-TW" sz="3200" dirty="0">
                <a:latin typeface="Calibri" panose="020F0502020204030204" pitchFamily="34" charset="0"/>
                <a:cs typeface="Calibri" panose="020F0502020204030204" pitchFamily="34" charset="0"/>
              </a:rPr>
              <a:t>Apple</a:t>
            </a:r>
            <a:endParaRPr kumimoji="1" lang="ja-JP" alt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FD2372-F3D5-4A79-80CE-2B028376EA52}"/>
              </a:ext>
            </a:extLst>
          </p:cNvPr>
          <p:cNvSpPr txBox="1"/>
          <p:nvPr/>
        </p:nvSpPr>
        <p:spPr>
          <a:xfrm>
            <a:off x="111139" y="149516"/>
            <a:ext cx="64074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3GPP TSG-RAN WG4 Meeting #98-e</a:t>
            </a:r>
          </a:p>
          <a:p>
            <a:pPr>
              <a:spcAft>
                <a:spcPts val="600"/>
              </a:spcAft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Electronic Meeting, 25 January – 5 February, 2021</a:t>
            </a:r>
          </a:p>
          <a:p>
            <a:pPr>
              <a:spcAft>
                <a:spcPts val="600"/>
              </a:spcAft>
            </a:pPr>
            <a:r>
              <a:rPr lang="en-US" altLang="zh-TW" b="1" dirty="0">
                <a:latin typeface="Calibri" panose="020F0502020204030204" pitchFamily="34" charset="0"/>
                <a:cs typeface="Calibri" panose="020F0502020204030204" pitchFamily="34" charset="0"/>
              </a:rPr>
              <a:t>Agenda Item: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altLang="zh-TW" b="1" dirty="0">
                <a:latin typeface="Calibri" panose="020F0502020204030204" pitchFamily="34" charset="0"/>
                <a:cs typeface="Calibri" panose="020F0502020204030204" pitchFamily="34" charset="0"/>
              </a:rPr>
              <a:t>2.1</a:t>
            </a: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337387D3-A9C4-44CC-9049-38D5934BE842}"/>
              </a:ext>
            </a:extLst>
          </p:cNvPr>
          <p:cNvSpPr txBox="1"/>
          <p:nvPr/>
        </p:nvSpPr>
        <p:spPr>
          <a:xfrm>
            <a:off x="9577969" y="149516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R4-2103918</a:t>
            </a: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S_Classification_Standard">
            <a:extLst>
              <a:ext uri="{FF2B5EF4-FFF2-40B4-BE49-F238E27FC236}">
                <a16:creationId xmlns:a16="http://schemas.microsoft.com/office/drawing/2014/main" id="{6694CF2F-6A85-4ECD-9B67-1246ED82B771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71337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A34006A-0C72-4CA1-9B30-A23C2F21C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t">
            <a:normAutofit/>
          </a:bodyPr>
          <a:lstStyle/>
          <a:p>
            <a:r>
              <a:rPr lang="en-US" dirty="0"/>
              <a:t>High DL power / low UL power test cases (1)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5872A8B-FBB3-4764-BB01-B03FA190D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1221"/>
            <a:ext cx="10515600" cy="4692075"/>
          </a:xfrm>
        </p:spPr>
        <p:txBody>
          <a:bodyPr>
            <a:normAutofit fontScale="77500" lnSpcReduction="20000"/>
          </a:bodyPr>
          <a:lstStyle/>
          <a:p>
            <a:r>
              <a:rPr lang="en-US" altLang="ja-JP" dirty="0"/>
              <a:t>Related to the CFFNF system</a:t>
            </a:r>
          </a:p>
          <a:p>
            <a:pPr lvl="1"/>
            <a:r>
              <a:rPr lang="en-US" altLang="ja-JP" dirty="0"/>
              <a:t>Techniques for CFFNF with transform + black box</a:t>
            </a:r>
          </a:p>
          <a:p>
            <a:pPr lvl="2"/>
            <a:r>
              <a:rPr lang="en-US" altLang="ja-JP" dirty="0"/>
              <a:t>Three radii approach (i.e.  local search on radius r1 and very localized searches at r2 and r3) based on the asymptotic expansion transform can be used.</a:t>
            </a:r>
          </a:p>
          <a:p>
            <a:pPr lvl="2"/>
            <a:r>
              <a:rPr lang="en-US" altLang="ja-JP" dirty="0"/>
              <a:t>Other methods are not precluded</a:t>
            </a:r>
          </a:p>
          <a:p>
            <a:pPr lvl="1"/>
            <a:r>
              <a:rPr lang="en-US" altLang="ja-JP" dirty="0"/>
              <a:t>Techniques for CFFNF with transform + </a:t>
            </a:r>
            <a:r>
              <a:rPr lang="en-US" altLang="ja-JP" dirty="0" err="1"/>
              <a:t>black&amp;white</a:t>
            </a:r>
            <a:r>
              <a:rPr lang="en-US" altLang="ja-JP" dirty="0"/>
              <a:t> box</a:t>
            </a:r>
          </a:p>
          <a:p>
            <a:pPr lvl="2"/>
            <a:r>
              <a:rPr lang="en-US" altLang="ja-JP" dirty="0"/>
              <a:t>Two radii approach (without local searches) based on the asymptotic expansion transform can be used.</a:t>
            </a:r>
          </a:p>
          <a:p>
            <a:pPr lvl="2"/>
            <a:r>
              <a:rPr lang="en-US" altLang="ja-JP" dirty="0"/>
              <a:t>Other methods are not precluded</a:t>
            </a:r>
          </a:p>
          <a:p>
            <a:r>
              <a:rPr lang="en-US" altLang="ja-JP" dirty="0"/>
              <a:t>Related to the CFFDNF system</a:t>
            </a:r>
          </a:p>
          <a:p>
            <a:pPr lvl="1"/>
            <a:r>
              <a:rPr lang="en-US" altLang="ja-JP" dirty="0"/>
              <a:t>The low PSD EIRP/EIS test cases in known FF BP direction are not applicable to the black box approach</a:t>
            </a:r>
            <a:endParaRPr lang="en-US" altLang="ja-JP" strike="sngStrike" dirty="0"/>
          </a:p>
          <a:p>
            <a:pPr lvl="2"/>
            <a:r>
              <a:rPr lang="en-US" altLang="ja-JP" dirty="0"/>
              <a:t>This can be revised whenever empirical methods to determine the offset location are shown feasible</a:t>
            </a:r>
            <a:endParaRPr lang="en-US" altLang="ja-JP" strike="sngStrike" dirty="0"/>
          </a:p>
          <a:p>
            <a:pPr lvl="1"/>
            <a:r>
              <a:rPr lang="en-US" altLang="ja-JP" dirty="0"/>
              <a:t>CFFDNF + </a:t>
            </a:r>
            <a:r>
              <a:rPr lang="en-US" altLang="ja-JP" dirty="0" err="1"/>
              <a:t>black&amp;white</a:t>
            </a:r>
            <a:r>
              <a:rPr lang="en-US" altLang="ja-JP" dirty="0"/>
              <a:t> box is applicable to low PSD EIRP/EIS test cases in known FF BP direction</a:t>
            </a:r>
            <a:endParaRPr lang="en-US" altLang="ja-JP" strike="sngStrike" dirty="0"/>
          </a:p>
          <a:p>
            <a:pPr lvl="2"/>
            <a:r>
              <a:rPr lang="en-US" altLang="ja-JP" dirty="0"/>
              <a:t>Whether a local search to determine the NF test direction and/or optimize EIRP/EIS is FFS. </a:t>
            </a:r>
          </a:p>
          <a:p>
            <a:pPr lvl="2"/>
            <a:r>
              <a:rPr lang="en-US" altLang="ja-JP" dirty="0"/>
              <a:t>EIRP/EIS can be approximated in the NF (min. range lengths for PC1 and PC3 are FFS) </a:t>
            </a:r>
          </a:p>
          <a:p>
            <a:pPr lvl="1"/>
            <a:r>
              <a:rPr lang="en-US" altLang="ja-JP" dirty="0"/>
              <a:t>TRP test cases at very close distances require offset compensation while range lengths beyond 32cm for PC3 do not necessarily require offset compensation. </a:t>
            </a:r>
          </a:p>
          <a:p>
            <a:r>
              <a:rPr lang="en-US" altLang="ja-JP" dirty="0"/>
              <a:t>Impact of local searches on test time to be investigated by next meeting</a:t>
            </a:r>
          </a:p>
        </p:txBody>
      </p:sp>
      <p:sp>
        <p:nvSpPr>
          <p:cNvPr id="7" name="Rectangle 6"/>
          <p:cNvSpPr/>
          <p:nvPr/>
        </p:nvSpPr>
        <p:spPr>
          <a:xfrm>
            <a:off x="-737937" y="497535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spcAft>
                <a:spcPts val="900"/>
              </a:spcAft>
              <a:buFont typeface="Symbol" panose="05050102010706020507" pitchFamily="18" charset="2"/>
              <a:buChar char=""/>
            </a:pPr>
            <a:endParaRPr lang="en-US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5" name="RS_Classification_Standard">
            <a:extLst>
              <a:ext uri="{FF2B5EF4-FFF2-40B4-BE49-F238E27FC236}">
                <a16:creationId xmlns:a16="http://schemas.microsoft.com/office/drawing/2014/main" id="{E974D990-EC42-4CDA-994A-C813DE2217F2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1832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A34006A-0C72-4CA1-9B30-A23C2F21C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t">
            <a:normAutofit/>
          </a:bodyPr>
          <a:lstStyle/>
          <a:p>
            <a:r>
              <a:rPr lang="en-US" dirty="0"/>
              <a:t>High DL power / low UL power test cases (2)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5872A8B-FBB3-4764-BB01-B03FA190D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28700"/>
            <a:ext cx="11117580" cy="5554979"/>
          </a:xfrm>
        </p:spPr>
        <p:txBody>
          <a:bodyPr>
            <a:normAutofit/>
          </a:bodyPr>
          <a:lstStyle/>
          <a:p>
            <a:r>
              <a:rPr lang="en-US" altLang="ja-JP" dirty="0"/>
              <a:t>Minimum range length definition</a:t>
            </a:r>
          </a:p>
          <a:p>
            <a:pPr lvl="1"/>
            <a:r>
              <a:rPr lang="en-US" altLang="ja-JP" dirty="0"/>
              <a:t>Option 1: according to the effective radiating aperture concept</a:t>
            </a:r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r>
              <a:rPr lang="en-US" altLang="ja-JP" dirty="0"/>
              <a:t>Option 2: based on acceptable</a:t>
            </a:r>
            <a:br>
              <a:rPr lang="en-US" altLang="ja-JP" dirty="0"/>
            </a:br>
            <a:r>
              <a:rPr lang="en-US" altLang="ja-JP" dirty="0"/>
              <a:t>TRP MU impact</a:t>
            </a:r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endParaRPr lang="en-US" altLang="ja-JP" dirty="0"/>
          </a:p>
          <a:p>
            <a:r>
              <a:rPr lang="en-US" altLang="ja-JP" dirty="0"/>
              <a:t>Further analysis of these options is encouraged by the next meeting</a:t>
            </a:r>
          </a:p>
        </p:txBody>
      </p:sp>
      <p:sp>
        <p:nvSpPr>
          <p:cNvPr id="7" name="Rectangle 6"/>
          <p:cNvSpPr/>
          <p:nvPr/>
        </p:nvSpPr>
        <p:spPr>
          <a:xfrm>
            <a:off x="-737937" y="497535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spcAft>
                <a:spcPts val="900"/>
              </a:spcAft>
              <a:buFont typeface="Symbol" panose="05050102010706020507" pitchFamily="18" charset="2"/>
              <a:buChar char=""/>
            </a:pPr>
            <a:endParaRPr lang="en-US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50E7548D-61EE-444D-BD2E-73F7DB982FE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88949205"/>
                  </p:ext>
                </p:extLst>
              </p:nvPr>
            </p:nvGraphicFramePr>
            <p:xfrm>
              <a:off x="1602775" y="1922853"/>
              <a:ext cx="8620690" cy="151707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179110">
                      <a:extLst>
                        <a:ext uri="{9D8B030D-6E8A-4147-A177-3AD203B41FA5}">
                          <a16:colId xmlns:a16="http://schemas.microsoft.com/office/drawing/2014/main" val="3037652129"/>
                        </a:ext>
                      </a:extLst>
                    </a:gridCol>
                    <a:gridCol w="1411537">
                      <a:extLst>
                        <a:ext uri="{9D8B030D-6E8A-4147-A177-3AD203B41FA5}">
                          <a16:colId xmlns:a16="http://schemas.microsoft.com/office/drawing/2014/main" val="1169922895"/>
                        </a:ext>
                      </a:extLst>
                    </a:gridCol>
                    <a:gridCol w="2433954">
                      <a:extLst>
                        <a:ext uri="{9D8B030D-6E8A-4147-A177-3AD203B41FA5}">
                          <a16:colId xmlns:a16="http://schemas.microsoft.com/office/drawing/2014/main" val="1791661459"/>
                        </a:ext>
                      </a:extLst>
                    </a:gridCol>
                    <a:gridCol w="3596089">
                      <a:extLst>
                        <a:ext uri="{9D8B030D-6E8A-4147-A177-3AD203B41FA5}">
                          <a16:colId xmlns:a16="http://schemas.microsoft.com/office/drawing/2014/main" val="2692309965"/>
                        </a:ext>
                      </a:extLst>
                    </a:gridCol>
                  </a:tblGrid>
                  <a:tr h="7239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f [GHz]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Effective Aperture [cm]</a:t>
                          </a:r>
                          <a:endParaRPr lang="en-US" sz="1000" dirty="0">
                            <a:effectLst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 dirty="0" err="1">
                              <a:effectLst/>
                            </a:rPr>
                            <a:t>D</a:t>
                          </a:r>
                          <a:r>
                            <a:rPr lang="en-GB" sz="1000" baseline="-25000" dirty="0" err="1">
                              <a:effectLst/>
                            </a:rPr>
                            <a:t>eff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CFFDNF</a:t>
                          </a:r>
                          <a:endParaRPr lang="en-US" sz="1000" dirty="0">
                            <a:effectLst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 dirty="0" err="1">
                              <a:effectLst/>
                            </a:rPr>
                            <a:t>Derat</a:t>
                          </a:r>
                          <a:r>
                            <a:rPr lang="en-GB" sz="1000" dirty="0">
                              <a:effectLst/>
                            </a:rPr>
                            <a:t> Distance</a:t>
                          </a:r>
                          <a:endParaRPr lang="en-US" sz="1000" dirty="0">
                            <a:effectLst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10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10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𝑫</m:t>
                                        </m:r>
                                      </m:e>
                                      <m:sub>
                                        <m:r>
                                          <a:rPr lang="en-GB" sz="10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𝑸𝒁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GB" sz="1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den>
                                </m:f>
                                <m:r>
                                  <a:rPr lang="en-GB" sz="1000">
                                    <a:effectLst/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10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10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𝑫</m:t>
                                        </m:r>
                                      </m:e>
                                      <m:sub>
                                        <m:r>
                                          <a:rPr lang="en-GB" sz="10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𝒆𝒇𝒇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GB" sz="1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den>
                                </m:f>
                                <m:r>
                                  <a:rPr lang="en-GB" sz="1000">
                                    <a:effectLst/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𝒓</m:t>
                                    </m:r>
                                  </m:e>
                                  <m:sub>
                                    <m:r>
                                      <a:rPr lang="en-GB" sz="1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𝑫𝒆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CFFNF</a:t>
                          </a:r>
                          <a:endParaRPr lang="en-US" sz="1000" dirty="0">
                            <a:effectLst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Radiative NF boundary</a:t>
                          </a:r>
                          <a:endParaRPr lang="en-US" sz="1000" dirty="0">
                            <a:effectLst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10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10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𝑫</m:t>
                                        </m:r>
                                      </m:e>
                                      <m:sub>
                                        <m:r>
                                          <a:rPr lang="en-GB" sz="10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𝑸𝒁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GB" sz="1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den>
                                </m:f>
                                <m:r>
                                  <a:rPr lang="en-GB" sz="1000">
                                    <a:effectLst/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10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10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𝑫</m:t>
                                        </m:r>
                                      </m:e>
                                      <m:sub>
                                        <m:r>
                                          <a:rPr lang="en-GB" sz="10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𝒆𝒇𝒇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GB" sz="1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den>
                                </m:f>
                                <m:r>
                                  <a:rPr lang="en-GB" sz="1000">
                                    <a:effectLst/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GB" sz="1000">
                                    <a:effectLst/>
                                    <a:latin typeface="Cambria Math" panose="02040503050406030204" pitchFamily="18" charset="0"/>
                                  </a:rPr>
                                  <m:t>𝟎</m:t>
                                </m:r>
                                <m:r>
                                  <a:rPr lang="en-GB" sz="1000">
                                    <a:effectLst/>
                                    <a:latin typeface="Cambria Math" panose="02040503050406030204" pitchFamily="18" charset="0"/>
                                  </a:rPr>
                                  <m:t>.</m:t>
                                </m:r>
                                <m:r>
                                  <a:rPr lang="en-GB" sz="1000">
                                    <a:effectLst/>
                                    <a:latin typeface="Cambria Math" panose="02040503050406030204" pitchFamily="18" charset="0"/>
                                  </a:rPr>
                                  <m:t>𝟔𝟐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en-US" sz="1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f>
                                      <m:fPr>
                                        <m:ctrlPr>
                                          <a:rPr lang="en-US" sz="10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sSubSup>
                                          <m:sSubSupPr>
                                            <m:ctrlPr>
                                              <a:rPr lang="en-US" sz="1000" i="1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GB" sz="10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𝑫</m:t>
                                            </m:r>
                                          </m:e>
                                          <m:sub>
                                            <m:r>
                                              <a:rPr lang="en-GB" sz="10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𝒆𝒇𝒇</m:t>
                                            </m:r>
                                          </m:sub>
                                          <m:sup>
                                            <m:r>
                                              <a:rPr lang="en-GB" sz="1000">
                                                <a:effectLst/>
                                                <a:latin typeface="Cambria Math" panose="02040503050406030204" pitchFamily="18" charset="0"/>
                                              </a:rPr>
                                              <m:t>𝟑</m:t>
                                            </m:r>
                                          </m:sup>
                                        </m:sSubSup>
                                      </m:num>
                                      <m:den>
                                        <m:r>
                                          <a:rPr lang="en-GB" sz="10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𝝀</m:t>
                                        </m:r>
                                      </m:den>
                                    </m:f>
                                  </m:e>
                                </m:rad>
                              </m:oMath>
                            </m:oMathPara>
                          </a14:m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5010137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24.25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5.10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0.32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0.19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22464494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30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4.12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0.28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0.18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016765812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40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3.09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0.25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0.17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604754057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43.5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2.84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0.24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0.17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1894888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52.6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2.35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0.23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0.17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50093325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50E7548D-61EE-444D-BD2E-73F7DB982FE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88949205"/>
                  </p:ext>
                </p:extLst>
              </p:nvPr>
            </p:nvGraphicFramePr>
            <p:xfrm>
              <a:off x="1602775" y="1922853"/>
              <a:ext cx="8620690" cy="151707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179110">
                      <a:extLst>
                        <a:ext uri="{9D8B030D-6E8A-4147-A177-3AD203B41FA5}">
                          <a16:colId xmlns:a16="http://schemas.microsoft.com/office/drawing/2014/main" val="3037652129"/>
                        </a:ext>
                      </a:extLst>
                    </a:gridCol>
                    <a:gridCol w="1411537">
                      <a:extLst>
                        <a:ext uri="{9D8B030D-6E8A-4147-A177-3AD203B41FA5}">
                          <a16:colId xmlns:a16="http://schemas.microsoft.com/office/drawing/2014/main" val="1169922895"/>
                        </a:ext>
                      </a:extLst>
                    </a:gridCol>
                    <a:gridCol w="2433954">
                      <a:extLst>
                        <a:ext uri="{9D8B030D-6E8A-4147-A177-3AD203B41FA5}">
                          <a16:colId xmlns:a16="http://schemas.microsoft.com/office/drawing/2014/main" val="1791661459"/>
                        </a:ext>
                      </a:extLst>
                    </a:gridCol>
                    <a:gridCol w="3596089">
                      <a:extLst>
                        <a:ext uri="{9D8B030D-6E8A-4147-A177-3AD203B41FA5}">
                          <a16:colId xmlns:a16="http://schemas.microsoft.com/office/drawing/2014/main" val="2692309965"/>
                        </a:ext>
                      </a:extLst>
                    </a:gridCol>
                  </a:tblGrid>
                  <a:tr h="755079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f [GHz]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Effective Aperture [cm]</a:t>
                          </a:r>
                          <a:endParaRPr lang="en-US" sz="1000" dirty="0">
                            <a:effectLst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 dirty="0" err="1">
                              <a:effectLst/>
                            </a:rPr>
                            <a:t>D</a:t>
                          </a:r>
                          <a:r>
                            <a:rPr lang="en-GB" sz="1000" baseline="-25000" dirty="0" err="1">
                              <a:effectLst/>
                            </a:rPr>
                            <a:t>eff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106771" t="-5000" r="-148438" b="-10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140283" t="-5000" r="-707" b="-108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5010137"/>
                      </a:ext>
                    </a:extLst>
                  </a:tr>
                  <a:tr h="1524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24.25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5.10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0.32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0.19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224644940"/>
                      </a:ext>
                    </a:extLst>
                  </a:tr>
                  <a:tr h="1524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30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4.12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0.28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0.18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016765812"/>
                      </a:ext>
                    </a:extLst>
                  </a:tr>
                  <a:tr h="1524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40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3.09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0.25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0.17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604754057"/>
                      </a:ext>
                    </a:extLst>
                  </a:tr>
                  <a:tr h="1524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43.5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2.84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0.24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0.17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1894888"/>
                      </a:ext>
                    </a:extLst>
                  </a:tr>
                  <a:tr h="1524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52.6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2.35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>
                              <a:effectLst/>
                            </a:rPr>
                            <a:t>0.23</a:t>
                          </a:r>
                          <a:endParaRPr lang="en-US" sz="1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0.17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500933258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FDED87D-6BD1-A94A-9891-503263681B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3774113"/>
              </p:ext>
            </p:extLst>
          </p:nvPr>
        </p:nvGraphicFramePr>
        <p:xfrm>
          <a:off x="5716870" y="3672098"/>
          <a:ext cx="4761230" cy="1844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03275">
                  <a:extLst>
                    <a:ext uri="{9D8B030D-6E8A-4147-A177-3AD203B41FA5}">
                      <a16:colId xmlns:a16="http://schemas.microsoft.com/office/drawing/2014/main" val="3144879857"/>
                    </a:ext>
                  </a:extLst>
                </a:gridCol>
                <a:gridCol w="803275">
                  <a:extLst>
                    <a:ext uri="{9D8B030D-6E8A-4147-A177-3AD203B41FA5}">
                      <a16:colId xmlns:a16="http://schemas.microsoft.com/office/drawing/2014/main" val="3626455602"/>
                    </a:ext>
                  </a:extLst>
                </a:gridCol>
                <a:gridCol w="803275">
                  <a:extLst>
                    <a:ext uri="{9D8B030D-6E8A-4147-A177-3AD203B41FA5}">
                      <a16:colId xmlns:a16="http://schemas.microsoft.com/office/drawing/2014/main" val="3132732312"/>
                    </a:ext>
                  </a:extLst>
                </a:gridCol>
                <a:gridCol w="794385">
                  <a:extLst>
                    <a:ext uri="{9D8B030D-6E8A-4147-A177-3AD203B41FA5}">
                      <a16:colId xmlns:a16="http://schemas.microsoft.com/office/drawing/2014/main" val="560663310"/>
                    </a:ext>
                  </a:extLst>
                </a:gridCol>
                <a:gridCol w="794385">
                  <a:extLst>
                    <a:ext uri="{9D8B030D-6E8A-4147-A177-3AD203B41FA5}">
                      <a16:colId xmlns:a16="http://schemas.microsoft.com/office/drawing/2014/main" val="3107520884"/>
                    </a:ext>
                  </a:extLst>
                </a:gridCol>
                <a:gridCol w="762635">
                  <a:extLst>
                    <a:ext uri="{9D8B030D-6E8A-4147-A177-3AD203B41FA5}">
                      <a16:colId xmlns:a16="http://schemas.microsoft.com/office/drawing/2014/main" val="1384506864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Test distance (cm)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Grid (degree)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With Correction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No Correction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713263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Mean TRP Error [dB]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TRP Std. Dev. [dB]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Mean TRP Error [dB]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TRP Std. Dev. [dB]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68993855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-0.01420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0.03623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0.39449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0.24368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2397893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7.5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-0.02402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0.12553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0.39474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0.24664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1239641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-0.02944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0.16512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0.39100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0.29085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37997332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-0.02238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0.01213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0.14085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0.08250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4335912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-0.03522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0.03330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0.14109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0.08532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66476953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-0.02409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0.01027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0.07626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0.04411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8113356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-0.03733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0.02504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0.07631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0.04444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54657025"/>
                  </a:ext>
                </a:extLst>
              </a:tr>
            </a:tbl>
          </a:graphicData>
        </a:graphic>
      </p:graphicFrame>
      <p:sp>
        <p:nvSpPr>
          <p:cNvPr id="8" name="RS_Classification_Standard">
            <a:extLst>
              <a:ext uri="{FF2B5EF4-FFF2-40B4-BE49-F238E27FC236}">
                <a16:creationId xmlns:a16="http://schemas.microsoft.com/office/drawing/2014/main" id="{C29F0594-ACD9-434B-B9C2-5DB2B4D4D3D2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22900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A34006A-0C72-4CA1-9B30-A23C2F21C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t">
            <a:normAutofit/>
          </a:bodyPr>
          <a:lstStyle/>
          <a:p>
            <a:r>
              <a:rPr lang="en-US" sz="3200" dirty="0"/>
              <a:t>High DL power / low UL power test cases (3)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5872A8B-FBB3-4764-BB01-B03FA190D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1221"/>
            <a:ext cx="10515600" cy="5225309"/>
          </a:xfrm>
        </p:spPr>
        <p:txBody>
          <a:bodyPr>
            <a:normAutofit fontScale="77500" lnSpcReduction="20000"/>
          </a:bodyPr>
          <a:lstStyle/>
          <a:p>
            <a:r>
              <a:rPr lang="en-US" altLang="ja-JP" dirty="0"/>
              <a:t>Summary of options to conclude the applicability of the DNF system:</a:t>
            </a:r>
          </a:p>
          <a:p>
            <a:pPr lvl="1"/>
            <a:r>
              <a:rPr lang="en-US" altLang="ja-JP" dirty="0"/>
              <a:t>Option 4:</a:t>
            </a:r>
          </a:p>
          <a:p>
            <a:pPr lvl="2"/>
            <a:r>
              <a:rPr lang="en-US" altLang="ja-JP" dirty="0"/>
              <a:t>Beam peak searches and spherical coverage test cases are not applicable regardless of black-box or </a:t>
            </a:r>
            <a:r>
              <a:rPr lang="en-US" altLang="ja-JP" dirty="0" err="1"/>
              <a:t>black&amp;white-box</a:t>
            </a:r>
            <a:r>
              <a:rPr lang="en-US" altLang="ja-JP" dirty="0"/>
              <a:t> approach. Performing these tests with the NF measurement probe would require the extensive </a:t>
            </a:r>
            <a:r>
              <a:rPr lang="en-US" altLang="ja-JP" dirty="0" err="1"/>
              <a:t>black&amp;white-box</a:t>
            </a:r>
            <a:r>
              <a:rPr lang="en-US" altLang="ja-JP" dirty="0"/>
              <a:t> approach which is not deemed a feasible enhancement of the methodology.</a:t>
            </a:r>
          </a:p>
          <a:p>
            <a:pPr lvl="2"/>
            <a:r>
              <a:rPr lang="en-US" altLang="ja-JP" dirty="0"/>
              <a:t>The low UL power/high DL power EIRP/EIS test cases in the known FF BP direction as well as spherical coverage and beam peak search are not applicable to the black box approach.</a:t>
            </a:r>
          </a:p>
          <a:p>
            <a:pPr lvl="2"/>
            <a:r>
              <a:rPr lang="en-US" altLang="ja-JP" dirty="0"/>
              <a:t>The applicability of the low UL power/high DL power EIRP/EIS test cases in the known BP direction and with the </a:t>
            </a:r>
            <a:r>
              <a:rPr lang="en-US" altLang="ja-JP" dirty="0" err="1"/>
              <a:t>black&amp;white-box</a:t>
            </a:r>
            <a:r>
              <a:rPr lang="en-US" altLang="ja-JP" dirty="0"/>
              <a:t> approach is FFS.</a:t>
            </a:r>
          </a:p>
          <a:p>
            <a:pPr lvl="1"/>
            <a:r>
              <a:rPr lang="en-US" altLang="ja-JP" dirty="0"/>
              <a:t>Option 5:</a:t>
            </a:r>
          </a:p>
          <a:p>
            <a:pPr lvl="2"/>
            <a:r>
              <a:rPr lang="en-US" altLang="ja-JP" dirty="0"/>
              <a:t>Beam peak searches and spherical coverage test cases are not applicable to black-box. For </a:t>
            </a:r>
            <a:r>
              <a:rPr lang="en-US" altLang="ja-JP" dirty="0" err="1"/>
              <a:t>black&amp;white-box</a:t>
            </a:r>
            <a:r>
              <a:rPr lang="en-US" altLang="ja-JP" dirty="0"/>
              <a:t> approach, performing these tests with DNF would require the antenna array panel offset to be declared. This could be seen complex in case of multi-panel UE (multi-panel per band)</a:t>
            </a:r>
            <a:r>
              <a:rPr lang="en-US" altLang="ja-JP" strike="sngStrike" dirty="0"/>
              <a:t> </a:t>
            </a:r>
          </a:p>
          <a:p>
            <a:pPr lvl="2"/>
            <a:r>
              <a:rPr lang="en-US" altLang="ja-JP" dirty="0"/>
              <a:t>The low UL power/high DL power EIRP/EIS test cases in the known FF BP direction as well as spherical coverage and beam peak search are not applicable to the black box approach.</a:t>
            </a:r>
          </a:p>
          <a:p>
            <a:pPr lvl="2"/>
            <a:r>
              <a:rPr lang="en-US" altLang="ja-JP" dirty="0"/>
              <a:t>The applicability of the low UL power/high DL power EIRP/EIS test cases in the known BP direction and with the </a:t>
            </a:r>
            <a:r>
              <a:rPr lang="en-US" altLang="ja-JP" dirty="0" err="1"/>
              <a:t>black&amp;white-box</a:t>
            </a:r>
            <a:r>
              <a:rPr lang="en-US" altLang="ja-JP" dirty="0"/>
              <a:t> approach is FFS.</a:t>
            </a:r>
          </a:p>
          <a:p>
            <a:pPr lvl="1"/>
            <a:r>
              <a:rPr lang="en-US" altLang="ja-JP" dirty="0"/>
              <a:t>Option 6:</a:t>
            </a:r>
          </a:p>
          <a:p>
            <a:pPr lvl="2"/>
            <a:r>
              <a:rPr lang="en-US" altLang="ja-JP" dirty="0"/>
              <a:t>Capture DNF for Beam peak searches and spherical coverage test cases  in TR, meanwhile such method is not RAN4 recommendation </a:t>
            </a:r>
          </a:p>
          <a:p>
            <a:r>
              <a:rPr lang="en-US" altLang="ja-JP" dirty="0"/>
              <a:t>Agreement:</a:t>
            </a:r>
          </a:p>
          <a:p>
            <a:pPr lvl="1"/>
            <a:r>
              <a:rPr lang="en-US" altLang="ja-JP" dirty="0"/>
              <a:t>Adopt option 4 as RAN4 conclusion meanwhile capture DNF for Beam peak searches and spherical coverage test cases  into TR </a:t>
            </a:r>
          </a:p>
        </p:txBody>
      </p:sp>
      <p:sp>
        <p:nvSpPr>
          <p:cNvPr id="7" name="Rectangle 6"/>
          <p:cNvSpPr/>
          <p:nvPr/>
        </p:nvSpPr>
        <p:spPr>
          <a:xfrm>
            <a:off x="-737937" y="497535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spcAft>
                <a:spcPts val="900"/>
              </a:spcAft>
              <a:buFont typeface="Symbol" panose="05050102010706020507" pitchFamily="18" charset="2"/>
              <a:buChar char=""/>
            </a:pPr>
            <a:endParaRPr lang="en-US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78051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A34006A-0C72-4CA1-9B30-A23C2F21C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r>
              <a:rPr lang="en-US" dirty="0"/>
              <a:t>Band n262 testability (1)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5872A8B-FBB3-4764-BB01-B03FA190D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1221"/>
            <a:ext cx="10515600" cy="4692075"/>
          </a:xfrm>
        </p:spPr>
        <p:txBody>
          <a:bodyPr>
            <a:normAutofit/>
          </a:bodyPr>
          <a:lstStyle/>
          <a:p>
            <a:r>
              <a:rPr lang="en-US" altLang="ja-JP" dirty="0"/>
              <a:t>The </a:t>
            </a:r>
            <a:r>
              <a:rPr lang="en-US" altLang="ja-JP" dirty="0" err="1"/>
              <a:t>QoQZ</a:t>
            </a:r>
            <a:r>
              <a:rPr lang="en-US" altLang="ja-JP" dirty="0"/>
              <a:t> MUs at 49 GHz presented by one company are within the example MU value defined in RAN5</a:t>
            </a:r>
          </a:p>
          <a:p>
            <a:pPr lvl="1"/>
            <a:r>
              <a:rPr lang="en-US" altLang="ja-JP" dirty="0"/>
              <a:t>Little to no increase in </a:t>
            </a:r>
            <a:r>
              <a:rPr lang="en-US" altLang="ja-JP" dirty="0" err="1"/>
              <a:t>QoQZ</a:t>
            </a:r>
            <a:r>
              <a:rPr lang="en-US" altLang="ja-JP" dirty="0"/>
              <a:t> MU is expected for 49 GHz</a:t>
            </a:r>
          </a:p>
          <a:p>
            <a:r>
              <a:rPr lang="en-US" altLang="ja-JP" dirty="0"/>
              <a:t>Make the following changes to the “Multiple antenna” MU element:</a:t>
            </a:r>
          </a:p>
          <a:p>
            <a:pPr lvl="1"/>
            <a:r>
              <a:rPr lang="en-US" altLang="ja-JP" dirty="0"/>
              <a:t>MU element description</a:t>
            </a:r>
          </a:p>
          <a:p>
            <a:pPr lvl="1"/>
            <a:r>
              <a:rPr lang="en-US" altLang="ja-JP" dirty="0"/>
              <a:t>The applicability</a:t>
            </a:r>
          </a:p>
          <a:p>
            <a:pPr lvl="1"/>
            <a:r>
              <a:rPr lang="en-US" altLang="ja-JP" dirty="0"/>
              <a:t>Potentially the MU element sample value</a:t>
            </a:r>
          </a:p>
          <a:p>
            <a:pPr lvl="1"/>
            <a:endParaRPr lang="en-US" altLang="ja-JP" dirty="0"/>
          </a:p>
        </p:txBody>
      </p:sp>
      <p:sp>
        <p:nvSpPr>
          <p:cNvPr id="5" name="RS_Classification_Standard">
            <a:extLst>
              <a:ext uri="{FF2B5EF4-FFF2-40B4-BE49-F238E27FC236}">
                <a16:creationId xmlns:a16="http://schemas.microsoft.com/office/drawing/2014/main" id="{1E6FADAA-EC3D-421B-A005-671DC04F9201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30636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A34006A-0C72-4CA1-9B30-A23C2F21C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r>
              <a:rPr lang="en-US" dirty="0"/>
              <a:t>Band n262 testability (2)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5872A8B-FBB3-4764-BB01-B03FA190D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1221"/>
            <a:ext cx="10515600" cy="4692075"/>
          </a:xfrm>
        </p:spPr>
        <p:txBody>
          <a:bodyPr>
            <a:normAutofit/>
          </a:bodyPr>
          <a:lstStyle/>
          <a:p>
            <a:r>
              <a:rPr lang="en-US" altLang="ja-JP" dirty="0"/>
              <a:t>All open issues identified in RAN4 #97 WF [R4-2017599] remain open</a:t>
            </a:r>
          </a:p>
          <a:p>
            <a:r>
              <a:rPr lang="en-US" altLang="ja-JP" dirty="0"/>
              <a:t>Companies are encouraged to contribute their views toward closing these issues in the next meeting</a:t>
            </a:r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</p:txBody>
      </p:sp>
      <p:sp>
        <p:nvSpPr>
          <p:cNvPr id="7" name="Rectangle 6"/>
          <p:cNvSpPr/>
          <p:nvPr/>
        </p:nvSpPr>
        <p:spPr>
          <a:xfrm>
            <a:off x="-737937" y="497535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spcAft>
                <a:spcPts val="900"/>
              </a:spcAft>
              <a:buFont typeface="Symbol" panose="05050102010706020507" pitchFamily="18" charset="2"/>
              <a:buChar char=""/>
            </a:pPr>
            <a:endParaRPr lang="en-US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5" name="RS_Classification_Standard">
            <a:extLst>
              <a:ext uri="{FF2B5EF4-FFF2-40B4-BE49-F238E27FC236}">
                <a16:creationId xmlns:a16="http://schemas.microsoft.com/office/drawing/2014/main" id="{B812B49D-4FF2-45AF-ADCD-09D4166AD760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06637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A34006A-0C72-4CA1-9B30-A23C2F21C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t">
            <a:normAutofit/>
          </a:bodyPr>
          <a:lstStyle/>
          <a:p>
            <a:r>
              <a:rPr lang="en-US" dirty="0"/>
              <a:t>References</a:t>
            </a:r>
            <a:endParaRPr kumimoji="1" lang="ja-JP" alt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1F9D083-2A9F-7E46-BB70-21C2528796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7279379"/>
              </p:ext>
            </p:extLst>
          </p:nvPr>
        </p:nvGraphicFramePr>
        <p:xfrm>
          <a:off x="409055" y="1690688"/>
          <a:ext cx="11373889" cy="2194560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1737612">
                  <a:extLst>
                    <a:ext uri="{9D8B030D-6E8A-4147-A177-3AD203B41FA5}">
                      <a16:colId xmlns:a16="http://schemas.microsoft.com/office/drawing/2014/main" val="2796168927"/>
                    </a:ext>
                  </a:extLst>
                </a:gridCol>
                <a:gridCol w="2581910">
                  <a:extLst>
                    <a:ext uri="{9D8B030D-6E8A-4147-A177-3AD203B41FA5}">
                      <a16:colId xmlns:a16="http://schemas.microsoft.com/office/drawing/2014/main" val="2525930629"/>
                    </a:ext>
                  </a:extLst>
                </a:gridCol>
                <a:gridCol w="7054367">
                  <a:extLst>
                    <a:ext uri="{9D8B030D-6E8A-4147-A177-3AD203B41FA5}">
                      <a16:colId xmlns:a16="http://schemas.microsoft.com/office/drawing/2014/main" val="24556870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T-doc number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445" marR="29445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Company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445" marR="29445"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Title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445" marR="29445" marT="0" marB="0" anchor="ctr"/>
                </a:tc>
                <a:extLst>
                  <a:ext uri="{0D108BD9-81ED-4DB2-BD59-A6C34878D82A}">
                    <a16:rowId xmlns:a16="http://schemas.microsoft.com/office/drawing/2014/main" val="1244876483"/>
                  </a:ext>
                </a:extLst>
              </a:tr>
              <a:tr h="70567">
                <a:tc>
                  <a:txBody>
                    <a:bodyPr/>
                    <a:lstStyle/>
                    <a:p>
                      <a:pPr marL="0" marR="0" lvl="0" algn="l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u="sng" dirty="0">
                          <a:effectLst/>
                          <a:hlinkClick r:id="rId3"/>
                        </a:rPr>
                        <a:t>R4-2100525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Apple Inc.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TP to TR38.884 on High DL and Low UL power test cases</a:t>
                      </a:r>
                      <a:endParaRPr lang="en-US" sz="1800" dirty="0">
                        <a:effectLst/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3127810168"/>
                  </a:ext>
                </a:extLst>
              </a:tr>
              <a:tr h="112908">
                <a:tc>
                  <a:txBody>
                    <a:bodyPr/>
                    <a:lstStyle/>
                    <a:p>
                      <a:pPr marL="0" marR="0" lvl="0" algn="l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u="sng" dirty="0">
                          <a:effectLst/>
                          <a:hlinkClick r:id="rId4"/>
                        </a:rPr>
                        <a:t>R4-2101485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MVG Industries, Sony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Overview of the Impact of phase variation for Direct NF Method</a:t>
                      </a:r>
                      <a:endParaRPr lang="en-US" sz="1800" dirty="0">
                        <a:effectLst/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917174337"/>
                  </a:ext>
                </a:extLst>
              </a:tr>
              <a:tr h="192884">
                <a:tc>
                  <a:txBody>
                    <a:bodyPr/>
                    <a:lstStyle/>
                    <a:p>
                      <a:pPr marL="0" marR="0" lvl="0" algn="l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u="sng" dirty="0">
                          <a:effectLst/>
                          <a:hlinkClick r:id="rId5"/>
                        </a:rPr>
                        <a:t>R4-2102616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Keysight Technologies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On Test methodology for high DL power and low UL power test cases</a:t>
                      </a:r>
                      <a:endParaRPr lang="en-US" sz="1800" dirty="0">
                        <a:effectLst/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2899748886"/>
                  </a:ext>
                </a:extLst>
              </a:tr>
              <a:tr h="65863">
                <a:tc>
                  <a:txBody>
                    <a:bodyPr/>
                    <a:lstStyle/>
                    <a:p>
                      <a:pPr marL="0" marR="0" lvl="0" algn="l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u="sng" dirty="0">
                          <a:effectLst/>
                          <a:hlinkClick r:id="rId6"/>
                        </a:rPr>
                        <a:t>R4-2102620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Rohde &amp; Schwarz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NF based solutions and Enhancement of permitted methods</a:t>
                      </a:r>
                      <a:endParaRPr lang="en-US" sz="1800" dirty="0">
                        <a:effectLst/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1149512629"/>
                  </a:ext>
                </a:extLst>
              </a:tr>
              <a:tr h="65863">
                <a:tc>
                  <a:txBody>
                    <a:bodyPr/>
                    <a:lstStyle/>
                    <a:p>
                      <a:pPr marL="0" marR="0" lvl="0" algn="l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800" u="sng">
                          <a:effectLst/>
                          <a:hlinkClick r:id="rId7"/>
                        </a:rPr>
                        <a:t>R4-2102619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800">
                          <a:effectLst/>
                        </a:rPr>
                        <a:t>Keysight Technologies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On Testability for band n262</a:t>
                      </a:r>
                      <a:endParaRPr lang="en-US" sz="1800" dirty="0">
                        <a:effectLst/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327811606"/>
                  </a:ext>
                </a:extLst>
              </a:tr>
              <a:tr h="154235">
                <a:tc>
                  <a:txBody>
                    <a:bodyPr/>
                    <a:lstStyle/>
                    <a:p>
                      <a:pPr marL="0" marR="0" lvl="0" algn="l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800" u="sng">
                          <a:effectLst/>
                          <a:hlinkClick r:id="rId8"/>
                        </a:rPr>
                        <a:t>R4-2100530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800">
                          <a:effectLst/>
                        </a:rPr>
                        <a:t>Apple Inc.</a:t>
                      </a:r>
                      <a:endParaRPr lang="en-US" sz="1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TP to TR38.884 on structure updates related to band n262</a:t>
                      </a:r>
                      <a:endParaRPr lang="en-US" sz="1800" dirty="0">
                        <a:effectLst/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16818884"/>
                  </a:ext>
                </a:extLst>
              </a:tr>
            </a:tbl>
          </a:graphicData>
        </a:graphic>
      </p:graphicFrame>
      <p:sp>
        <p:nvSpPr>
          <p:cNvPr id="4" name="RS_Classification_Standard">
            <a:extLst>
              <a:ext uri="{FF2B5EF4-FFF2-40B4-BE49-F238E27FC236}">
                <a16:creationId xmlns:a16="http://schemas.microsoft.com/office/drawing/2014/main" id="{4781C94D-E9BA-4AEC-A9AB-D603D6071264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154363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CD74E91CD4AF408185E1FC416F4AC4" ma:contentTypeVersion="12" ma:contentTypeDescription="Create a new document." ma:contentTypeScope="" ma:versionID="28f9cf7ff0947e6ff336ed57262b94f6">
  <xsd:schema xmlns:xsd="http://www.w3.org/2001/XMLSchema" xmlns:xs="http://www.w3.org/2001/XMLSchema" xmlns:p="http://schemas.microsoft.com/office/2006/metadata/properties" xmlns:ns2="bdd78157-346c-4767-bfdd-352789a5c5f1" xmlns:ns3="878f5c59-aec9-459c-acf8-8cf941473193" targetNamespace="http://schemas.microsoft.com/office/2006/metadata/properties" ma:root="true" ma:fieldsID="3e074cbbecf9664a3b9bd27592852fad" ns2:_="" ns3:_="">
    <xsd:import namespace="bdd78157-346c-4767-bfdd-352789a5c5f1"/>
    <xsd:import namespace="878f5c59-aec9-459c-acf8-8cf94147319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d78157-346c-4767-bfdd-352789a5c5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8f5c59-aec9-459c-acf8-8cf94147319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4EC365F-6544-4944-8183-3873A713FF1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A6B1713-8703-4135-9105-4F53A74A39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d78157-346c-4767-bfdd-352789a5c5f1"/>
    <ds:schemaRef ds:uri="878f5c59-aec9-459c-acf8-8cf9414731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C82764B-AF50-40AD-B02B-119A6EEE922A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958</Words>
  <Application>Microsoft Macintosh PowerPoint</Application>
  <PresentationFormat>Widescreen</PresentationFormat>
  <Paragraphs>160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等线</vt:lpstr>
      <vt:lpstr>新細明體</vt:lpstr>
      <vt:lpstr>SimSun</vt:lpstr>
      <vt:lpstr>游ゴシック</vt:lpstr>
      <vt:lpstr>游ゴシック Light</vt:lpstr>
      <vt:lpstr>Arial</vt:lpstr>
      <vt:lpstr>Calibri</vt:lpstr>
      <vt:lpstr>Cambria Math</vt:lpstr>
      <vt:lpstr>Symbol</vt:lpstr>
      <vt:lpstr>Times New Roman</vt:lpstr>
      <vt:lpstr>Office テーマ</vt:lpstr>
      <vt:lpstr>WF on high DL power and low UL power test cases (objective1) and band n262 testability (objective7)</vt:lpstr>
      <vt:lpstr>High DL power / low UL power test cases (1)</vt:lpstr>
      <vt:lpstr>High DL power / low UL power test cases (2)</vt:lpstr>
      <vt:lpstr>High DL power / low UL power test cases (3)</vt:lpstr>
      <vt:lpstr>Band n262 testability (1)</vt:lpstr>
      <vt:lpstr>Band n262 testability (2)</vt:lpstr>
      <vt:lpstr>References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[97e][127]FR2 FWA GTW (Nov. 4)</dc:title>
  <dc:creator>無線 規格</dc:creator>
  <cp:lastModifiedBy>Toliy Ioffe</cp:lastModifiedBy>
  <cp:revision>154</cp:revision>
  <dcterms:created xsi:type="dcterms:W3CDTF">2020-11-04T06:34:52Z</dcterms:created>
  <dcterms:modified xsi:type="dcterms:W3CDTF">2021-02-03T19:17:54Z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0x01010017CD74E91CD4AF408185E1FC416F4AC4</vt:lpwstr>
  </property>
  <property fmtid="{D5CDD505-2E9C-101B-9397-08002B2CF9AE}" pid="3" name="RS_Classification">
    <vt:lpwstr>UNRESTRICTED</vt:lpwstr>
  </property>
  <property fmtid="{D5CDD505-2E9C-101B-9397-08002B2CF9AE}" pid="4" name="RS_ClassificationID">
    <vt:i4>0</vt:i4>
  </property>
</Properties>
</file>