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8" r:id="rId3"/>
    <p:sldId id="263" r:id="rId4"/>
    <p:sldId id="285" r:id="rId5"/>
    <p:sldId id="261" r:id="rId6"/>
    <p:sldId id="264" r:id="rId7"/>
    <p:sldId id="265" r:id="rId8"/>
    <p:sldId id="25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5"/>
    <p:restoredTop sz="94665"/>
  </p:normalViewPr>
  <p:slideViewPr>
    <p:cSldViewPr snapToGrid="0">
      <p:cViewPr varScale="1">
        <p:scale>
          <a:sx n="95" d="100"/>
          <a:sy n="95" d="100"/>
        </p:scale>
        <p:origin x="182"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40DDB2-E6EC-495E-AB32-E075F65FD707}" type="datetimeFigureOut">
              <a:rPr lang="zh-CN" altLang="en-US" smtClean="0"/>
              <a:t>2021/2/6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F69E9D-03CD-45D2-B4EE-D0A9F58A5969}" type="slidenum">
              <a:rPr lang="zh-CN" altLang="en-US" smtClean="0"/>
              <a:t>‹#›</a:t>
            </a:fld>
            <a:endParaRPr lang="zh-CN" altLang="en-US"/>
          </a:p>
        </p:txBody>
      </p:sp>
    </p:spTree>
    <p:extLst>
      <p:ext uri="{BB962C8B-B14F-4D97-AF65-F5344CB8AC3E}">
        <p14:creationId xmlns:p14="http://schemas.microsoft.com/office/powerpoint/2010/main" val="2097160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0052D9-EC80-421C-B4F5-50225E31841E}" type="slidenum">
              <a:rPr lang="zh-CN" altLang="en-US" smtClean="0"/>
              <a:t>7</a:t>
            </a:fld>
            <a:endParaRPr lang="zh-CN" altLang="en-US"/>
          </a:p>
        </p:txBody>
      </p:sp>
    </p:spTree>
    <p:extLst>
      <p:ext uri="{BB962C8B-B14F-4D97-AF65-F5344CB8AC3E}">
        <p14:creationId xmlns:p14="http://schemas.microsoft.com/office/powerpoint/2010/main" val="104203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CF70F7-E92C-4F68-97D0-0672515377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2CC93D50-CF9F-4257-A180-2AD0EB262E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177C458B-5EAF-45B7-B5B9-4E62024B6C7A}"/>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5" name="Footer Placeholder 4">
            <a:extLst>
              <a:ext uri="{FF2B5EF4-FFF2-40B4-BE49-F238E27FC236}">
                <a16:creationId xmlns:a16="http://schemas.microsoft.com/office/drawing/2014/main" xmlns="" id="{950491C8-16A4-4B86-9C34-6018EAF0B8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88A4479A-AFF1-42BE-9115-F1E8D641CB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88440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2372F5D-855E-4B44-8DD0-C1C96E95BE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91AF4DC4-EBD5-4B23-9F35-C404F411CA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E513DBD-8CE1-41C0-861C-D115BE64ECEB}"/>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5" name="Footer Placeholder 4">
            <a:extLst>
              <a:ext uri="{FF2B5EF4-FFF2-40B4-BE49-F238E27FC236}">
                <a16:creationId xmlns:a16="http://schemas.microsoft.com/office/drawing/2014/main" xmlns="" id="{62F02D3D-48D9-4F5B-980D-92417C8096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0622311-B556-4D2D-B4FD-823CAE9C4EF6}"/>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247971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CED1848B-B8A0-4E54-B0CD-E9BCF98A6C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00935E7E-649B-4DEB-84BE-AF74631955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87E7474-CE79-4528-9222-721FD637E829}"/>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5" name="Footer Placeholder 4">
            <a:extLst>
              <a:ext uri="{FF2B5EF4-FFF2-40B4-BE49-F238E27FC236}">
                <a16:creationId xmlns:a16="http://schemas.microsoft.com/office/drawing/2014/main" xmlns="" id="{410506BF-D36E-43D4-8E50-B84235A8EA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D86A9ED-49AD-4BF6-A56D-00AC66007098}"/>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1202708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D734EF-5901-420A-9B6C-B888D132C9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C5293A6-EC5F-4434-B8C8-361C4FA419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ADDE4769-1304-4973-B5A7-064661669F54}"/>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5" name="Footer Placeholder 4">
            <a:extLst>
              <a:ext uri="{FF2B5EF4-FFF2-40B4-BE49-F238E27FC236}">
                <a16:creationId xmlns:a16="http://schemas.microsoft.com/office/drawing/2014/main" xmlns="" id="{4F7AC5A8-D0CF-46BC-9B69-0C14191724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EF5A03E-B9B3-4560-A853-B48EC575C1C7}"/>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74141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0CB79B-C9E3-4DC8-AEB5-CC41E43C25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E5741BD3-D6A4-40D2-9829-722945F2E8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3B0FA067-E176-477B-8ED6-E9E9872A0A68}"/>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5" name="Footer Placeholder 4">
            <a:extLst>
              <a:ext uri="{FF2B5EF4-FFF2-40B4-BE49-F238E27FC236}">
                <a16:creationId xmlns:a16="http://schemas.microsoft.com/office/drawing/2014/main" xmlns="" id="{62ADAC8E-C861-4495-B5CC-2119B5B823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845FE95-18AF-4DC5-9D58-CC562B5046AA}"/>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83017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F5F6B9A-E215-41B9-B725-5C6E96F052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8722495-9D30-41AC-82B1-99AD65383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4A378327-5F2B-4D80-A230-3445D7B91ED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A1F9EF19-4ED3-4DD5-B324-E7C1BCD33A21}"/>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6" name="Footer Placeholder 5">
            <a:extLst>
              <a:ext uri="{FF2B5EF4-FFF2-40B4-BE49-F238E27FC236}">
                <a16:creationId xmlns:a16="http://schemas.microsoft.com/office/drawing/2014/main" xmlns="" id="{1A267B92-3C6D-480C-911E-29AC956258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B97D97A-6E8D-4C5E-B05A-2E4C5A73347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57425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B56100-2E11-44CB-B7B7-0A9880AA51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9FE0EC00-8630-45DA-838C-6F0A34E83A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A6B6A218-851A-4959-8FBA-654A218F77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62DABFC3-1DC0-4EAC-82AF-CAE3A0FFB4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E9304126-DE8D-41E0-B0C2-4C7FCE9EC3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55487B10-5881-465F-B30B-EBC690AD0448}"/>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8" name="Footer Placeholder 7">
            <a:extLst>
              <a:ext uri="{FF2B5EF4-FFF2-40B4-BE49-F238E27FC236}">
                <a16:creationId xmlns:a16="http://schemas.microsoft.com/office/drawing/2014/main" xmlns="" id="{8E4FFA0D-72FD-4EB0-8225-9BC613B8B6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08F26855-F0C3-47E0-A48B-8FB11FFA732D}"/>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277158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523BC4-C378-424D-A91C-11B30EF9C7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BF3B520A-A63D-4A73-A8AC-BD2DD59CD4FD}"/>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4" name="Footer Placeholder 3">
            <a:extLst>
              <a:ext uri="{FF2B5EF4-FFF2-40B4-BE49-F238E27FC236}">
                <a16:creationId xmlns:a16="http://schemas.microsoft.com/office/drawing/2014/main" xmlns="" id="{537071F4-CEC8-440B-A0AB-B1213527D5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2E84C9AF-ABA0-43F9-862D-2157CA4AB921}"/>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42044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CFA473AB-5047-4287-A335-102375C83486}"/>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3" name="Footer Placeholder 2">
            <a:extLst>
              <a:ext uri="{FF2B5EF4-FFF2-40B4-BE49-F238E27FC236}">
                <a16:creationId xmlns:a16="http://schemas.microsoft.com/office/drawing/2014/main" xmlns="" id="{EADAEDBE-0C38-4A84-8C0C-660452583E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175D150D-EC9A-47C0-83FD-85CDE0C5B45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354377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8ABCCE-B277-4847-A0F0-8099837A0A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BC1C998C-C8B8-42ED-8856-66810C177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BA2C37D-D46B-4E4E-A43E-143E8AE7BD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A21401E9-EA46-49E7-B9B6-837BAB14A03B}"/>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6" name="Footer Placeholder 5">
            <a:extLst>
              <a:ext uri="{FF2B5EF4-FFF2-40B4-BE49-F238E27FC236}">
                <a16:creationId xmlns:a16="http://schemas.microsoft.com/office/drawing/2014/main" xmlns="" id="{67A0A35C-EC73-4878-945C-8278F5C661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121A6D5-18B9-4076-AF54-C9A9E2704202}"/>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164222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7EA3FC-E434-4935-B16D-7DA4BFCA0B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B7ABE532-81CA-46FD-B1B2-B8C42E4207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2E6B481E-9556-401E-A036-A6867403A6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3D20F48E-0874-4A79-9998-B038C9D0F364}"/>
              </a:ext>
            </a:extLst>
          </p:cNvPr>
          <p:cNvSpPr>
            <a:spLocks noGrp="1"/>
          </p:cNvSpPr>
          <p:nvPr>
            <p:ph type="dt" sz="half" idx="10"/>
          </p:nvPr>
        </p:nvSpPr>
        <p:spPr/>
        <p:txBody>
          <a:bodyPr/>
          <a:lstStyle/>
          <a:p>
            <a:fld id="{8AAACB81-09A3-4BE2-8BB6-BF199E3E9FD1}" type="datetimeFigureOut">
              <a:rPr lang="en-US" smtClean="0"/>
              <a:t>2/6/2021</a:t>
            </a:fld>
            <a:endParaRPr lang="en-US"/>
          </a:p>
        </p:txBody>
      </p:sp>
      <p:sp>
        <p:nvSpPr>
          <p:cNvPr id="6" name="Footer Placeholder 5">
            <a:extLst>
              <a:ext uri="{FF2B5EF4-FFF2-40B4-BE49-F238E27FC236}">
                <a16:creationId xmlns:a16="http://schemas.microsoft.com/office/drawing/2014/main" xmlns="" id="{BDBA5FD6-1AA6-409C-A76F-CF3F66D4B7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A50FF0D7-7251-4CC0-9C5B-6C1C338F46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92961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7E9FADE6-A14F-4569-A0CF-F39659866A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F50F9FB6-2668-4D97-9101-D4075C088C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6A38366-5DDD-4196-89BD-6892838613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ACB81-09A3-4BE2-8BB6-BF199E3E9FD1}" type="datetimeFigureOut">
              <a:rPr lang="en-US" smtClean="0"/>
              <a:t>2/6/2021</a:t>
            </a:fld>
            <a:endParaRPr lang="en-US"/>
          </a:p>
        </p:txBody>
      </p:sp>
      <p:sp>
        <p:nvSpPr>
          <p:cNvPr id="5" name="Footer Placeholder 4">
            <a:extLst>
              <a:ext uri="{FF2B5EF4-FFF2-40B4-BE49-F238E27FC236}">
                <a16:creationId xmlns:a16="http://schemas.microsoft.com/office/drawing/2014/main" xmlns="" id="{2B2294CA-0EBE-41CB-8C6F-7C8DB2350A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6737FA0D-4C03-4F1F-BFD0-16635CCFD0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8F775A-889E-4003-826D-EC7B9F39B985}" type="slidenum">
              <a:rPr lang="en-US" smtClean="0"/>
              <a:t>‹#›</a:t>
            </a:fld>
            <a:endParaRPr lang="en-US"/>
          </a:p>
        </p:txBody>
      </p:sp>
    </p:spTree>
    <p:extLst>
      <p:ext uri="{BB962C8B-B14F-4D97-AF65-F5344CB8AC3E}">
        <p14:creationId xmlns:p14="http://schemas.microsoft.com/office/powerpoint/2010/main" val="3596508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AB99D8BD-0770-46FB-B865-343BDBBCA7F0}"/>
              </a:ext>
            </a:extLst>
          </p:cNvPr>
          <p:cNvSpPr>
            <a:spLocks noGrp="1"/>
          </p:cNvSpPr>
          <p:nvPr>
            <p:ph type="subTitle" idx="1"/>
          </p:nvPr>
        </p:nvSpPr>
        <p:spPr>
          <a:xfrm>
            <a:off x="433646" y="2743056"/>
            <a:ext cx="11212945" cy="896071"/>
          </a:xfrm>
        </p:spPr>
        <p:txBody>
          <a:bodyPr>
            <a:normAutofit/>
          </a:bodyPr>
          <a:lstStyle/>
          <a:p>
            <a:r>
              <a:rPr lang="en-US" sz="3200" b="1" dirty="0"/>
              <a:t>WF on FR2 UEs that support inter-band DL CA with CBM</a:t>
            </a:r>
            <a:endParaRPr lang="fi-FI" sz="3200" dirty="0"/>
          </a:p>
        </p:txBody>
      </p:sp>
      <p:sp>
        <p:nvSpPr>
          <p:cNvPr id="4" name="TextBox 3">
            <a:extLst>
              <a:ext uri="{FF2B5EF4-FFF2-40B4-BE49-F238E27FC236}">
                <a16:creationId xmlns:a16="http://schemas.microsoft.com/office/drawing/2014/main" xmlns="" id="{D82F7BC8-D9B2-4CB3-B0EC-09560190007F}"/>
              </a:ext>
            </a:extLst>
          </p:cNvPr>
          <p:cNvSpPr txBox="1"/>
          <p:nvPr/>
        </p:nvSpPr>
        <p:spPr>
          <a:xfrm>
            <a:off x="249382" y="711200"/>
            <a:ext cx="11674763" cy="1169551"/>
          </a:xfrm>
          <a:prstGeom prst="rect">
            <a:avLst/>
          </a:prstGeom>
          <a:noFill/>
        </p:spPr>
        <p:txBody>
          <a:bodyPr wrap="square" rtlCol="0">
            <a:spAutoFit/>
          </a:bodyPr>
          <a:lstStyle/>
          <a:p>
            <a:pPr>
              <a:spcAft>
                <a:spcPts val="600"/>
              </a:spcAft>
            </a:pPr>
            <a:r>
              <a:rPr lang="en-US" sz="2000" b="1" dirty="0">
                <a:cs typeface="Times New Roman" panose="02020603050405020304" pitchFamily="18" charset="0"/>
              </a:rPr>
              <a:t>3GPP TSG-RAN WG4 Meeting #98-e	                                                                                       </a:t>
            </a:r>
            <a:r>
              <a:rPr lang="en-US" sz="2000" b="1" dirty="0" smtClean="0">
                <a:cs typeface="Times New Roman" panose="02020603050405020304" pitchFamily="18" charset="0"/>
              </a:rPr>
              <a:t>R4-2103399</a:t>
            </a:r>
            <a:endParaRPr lang="en-US" sz="2000" b="1" dirty="0">
              <a:cs typeface="Times New Roman" panose="02020603050405020304" pitchFamily="18" charset="0"/>
            </a:endParaRPr>
          </a:p>
          <a:p>
            <a:pPr>
              <a:spcAft>
                <a:spcPts val="600"/>
              </a:spcAft>
            </a:pPr>
            <a:r>
              <a:rPr lang="en-US" sz="2000" b="1" dirty="0">
                <a:cs typeface="Times New Roman" panose="02020603050405020304" pitchFamily="18" charset="0"/>
              </a:rPr>
              <a:t>Electronic Meeting, Jan.21</a:t>
            </a:r>
            <a:r>
              <a:rPr lang="en-US" sz="2000" b="1" baseline="30000" dirty="0">
                <a:cs typeface="Times New Roman" panose="02020603050405020304" pitchFamily="18" charset="0"/>
              </a:rPr>
              <a:t>st</a:t>
            </a:r>
            <a:r>
              <a:rPr lang="en-US" sz="2000" b="1" dirty="0">
                <a:cs typeface="Times New Roman" panose="02020603050405020304" pitchFamily="18" charset="0"/>
              </a:rPr>
              <a:t> – Feb.05</a:t>
            </a:r>
            <a:r>
              <a:rPr lang="en-US" sz="2000" b="1" baseline="30000" dirty="0">
                <a:cs typeface="Times New Roman" panose="02020603050405020304" pitchFamily="18" charset="0"/>
              </a:rPr>
              <a:t>th</a:t>
            </a:r>
            <a:r>
              <a:rPr lang="en-US" sz="2000" b="1" dirty="0">
                <a:cs typeface="Times New Roman" panose="02020603050405020304" pitchFamily="18" charset="0"/>
              </a:rPr>
              <a:t>, 2021</a:t>
            </a:r>
          </a:p>
          <a:p>
            <a:pPr>
              <a:spcAft>
                <a:spcPts val="600"/>
              </a:spcAft>
            </a:pPr>
            <a:r>
              <a:rPr lang="en-US" sz="2000" b="1" dirty="0">
                <a:cs typeface="Times New Roman" panose="02020603050405020304" pitchFamily="18" charset="0"/>
              </a:rPr>
              <a:t>Agenda Item: 11.3.2.1.3</a:t>
            </a:r>
          </a:p>
        </p:txBody>
      </p:sp>
      <p:sp>
        <p:nvSpPr>
          <p:cNvPr id="5" name="Subtitle 2">
            <a:extLst>
              <a:ext uri="{FF2B5EF4-FFF2-40B4-BE49-F238E27FC236}">
                <a16:creationId xmlns:a16="http://schemas.microsoft.com/office/drawing/2014/main" xmlns="" id="{E1F80ECE-0984-44B4-988A-7B77E87C11AC}"/>
              </a:ext>
            </a:extLst>
          </p:cNvPr>
          <p:cNvSpPr txBox="1">
            <a:spLocks/>
          </p:cNvSpPr>
          <p:nvPr/>
        </p:nvSpPr>
        <p:spPr>
          <a:xfrm>
            <a:off x="387926" y="3911456"/>
            <a:ext cx="11212945" cy="89607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b="1" dirty="0">
                <a:cs typeface="Times New Roman" panose="02020603050405020304" pitchFamily="18" charset="0"/>
              </a:rPr>
              <a:t>Samsung</a:t>
            </a:r>
          </a:p>
        </p:txBody>
      </p:sp>
    </p:spTree>
    <p:extLst>
      <p:ext uri="{BB962C8B-B14F-4D97-AF65-F5344CB8AC3E}">
        <p14:creationId xmlns:p14="http://schemas.microsoft.com/office/powerpoint/2010/main" val="16581060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Background</a:t>
            </a:r>
          </a:p>
        </p:txBody>
      </p:sp>
      <p:sp>
        <p:nvSpPr>
          <p:cNvPr id="3" name="Content Placeholder 2">
            <a:extLst>
              <a:ext uri="{FF2B5EF4-FFF2-40B4-BE49-F238E27FC236}">
                <a16:creationId xmlns:a16="http://schemas.microsoft.com/office/drawing/2014/main" xmlns="" id="{EA4F0E0C-DB6A-4547-AC60-58FD970C840E}"/>
              </a:ext>
            </a:extLst>
          </p:cNvPr>
          <p:cNvSpPr>
            <a:spLocks noGrp="1"/>
          </p:cNvSpPr>
          <p:nvPr>
            <p:ph idx="1"/>
          </p:nvPr>
        </p:nvSpPr>
        <p:spPr>
          <a:xfrm>
            <a:off x="838200" y="1253331"/>
            <a:ext cx="10515600" cy="5239544"/>
          </a:xfrm>
        </p:spPr>
        <p:txBody>
          <a:bodyPr>
            <a:normAutofit/>
          </a:bodyPr>
          <a:lstStyle/>
          <a:p>
            <a:r>
              <a:rPr lang="en-US" sz="2400" dirty="0">
                <a:cs typeface="Times New Roman" panose="02020603050405020304" pitchFamily="18" charset="0"/>
              </a:rPr>
              <a:t>UE requirements for CBM UEs within same frequency group have been mainly discussed in email thread [139], and also involved in [138] as well.</a:t>
            </a:r>
          </a:p>
          <a:p>
            <a:r>
              <a:rPr lang="en-US" altLang="zh-CN" sz="2400" dirty="0">
                <a:cs typeface="Times New Roman" panose="02020603050405020304" pitchFamily="18" charset="0"/>
              </a:rPr>
              <a:t>Network deployment for CBM UEs have been discussed in email thread [138].</a:t>
            </a:r>
          </a:p>
          <a:p>
            <a:r>
              <a:rPr lang="en-US" sz="2400" dirty="0">
                <a:cs typeface="Times New Roman" panose="02020603050405020304" pitchFamily="18" charset="0"/>
              </a:rPr>
              <a:t>This WF captures the agreement for CBM UEs from above two threads.</a:t>
            </a:r>
          </a:p>
          <a:p>
            <a:endParaRPr lang="en-US" sz="2400" dirty="0">
              <a:cs typeface="Times New Roman" panose="02020603050405020304" pitchFamily="18" charset="0"/>
            </a:endParaRPr>
          </a:p>
          <a:p>
            <a:endParaRPr lang="en-US" sz="2400" dirty="0">
              <a:cs typeface="Times New Roman" panose="02020603050405020304" pitchFamily="18" charset="0"/>
            </a:endParaRPr>
          </a:p>
        </p:txBody>
      </p:sp>
    </p:spTree>
    <p:extLst>
      <p:ext uri="{BB962C8B-B14F-4D97-AF65-F5344CB8AC3E}">
        <p14:creationId xmlns:p14="http://schemas.microsoft.com/office/powerpoint/2010/main" val="36571143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3405A2-3849-4580-8BCD-D3BE1281CE16}"/>
              </a:ext>
            </a:extLst>
          </p:cNvPr>
          <p:cNvSpPr>
            <a:spLocks noGrp="1"/>
          </p:cNvSpPr>
          <p:nvPr>
            <p:ph type="title"/>
          </p:nvPr>
        </p:nvSpPr>
        <p:spPr/>
        <p:txBody>
          <a:bodyPr>
            <a:normAutofit/>
          </a:bodyPr>
          <a:lstStyle/>
          <a:p>
            <a:r>
              <a:rPr lang="en-US" dirty="0"/>
              <a:t>Definition of CBM</a:t>
            </a:r>
          </a:p>
        </p:txBody>
      </p:sp>
      <p:sp>
        <p:nvSpPr>
          <p:cNvPr id="5" name="Content Placeholder 2">
            <a:extLst>
              <a:ext uri="{FF2B5EF4-FFF2-40B4-BE49-F238E27FC236}">
                <a16:creationId xmlns:a16="http://schemas.microsoft.com/office/drawing/2014/main" xmlns="" id="{2B076D90-08AB-4ACF-9463-A9A957F92A01}"/>
              </a:ext>
            </a:extLst>
          </p:cNvPr>
          <p:cNvSpPr>
            <a:spLocks noGrp="1"/>
          </p:cNvSpPr>
          <p:nvPr>
            <p:ph idx="1"/>
          </p:nvPr>
        </p:nvSpPr>
        <p:spPr>
          <a:xfrm>
            <a:off x="838200" y="1825625"/>
            <a:ext cx="10515600" cy="4351338"/>
          </a:xfrm>
        </p:spPr>
        <p:txBody>
          <a:bodyPr>
            <a:normAutofit/>
          </a:bodyPr>
          <a:lstStyle/>
          <a:p>
            <a:r>
              <a:rPr lang="en-US" dirty="0"/>
              <a:t>CBM: (Common Beam Management) A UE that supports inter-band CA with CBM selects its DL Rx beam(s) for all CCs in all configured bands based on DL measurements made in the only CC configured with the reference signal for beam management.</a:t>
            </a:r>
          </a:p>
          <a:p>
            <a:pPr lvl="1"/>
            <a:r>
              <a:rPr lang="en-US" dirty="0"/>
              <a:t>Note the above definition is based on the agreement on next page “Beam management reference signal location for FR2 CA test”</a:t>
            </a:r>
          </a:p>
          <a:p>
            <a:endParaRPr lang="en-US" dirty="0"/>
          </a:p>
        </p:txBody>
      </p:sp>
    </p:spTree>
    <p:extLst>
      <p:ext uri="{BB962C8B-B14F-4D97-AF65-F5344CB8AC3E}">
        <p14:creationId xmlns:p14="http://schemas.microsoft.com/office/powerpoint/2010/main" val="3540092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76D6D3-21CF-4E44-A1BB-A6054FD8C61D}"/>
              </a:ext>
            </a:extLst>
          </p:cNvPr>
          <p:cNvSpPr>
            <a:spLocks noGrp="1"/>
          </p:cNvSpPr>
          <p:nvPr>
            <p:ph type="title"/>
          </p:nvPr>
        </p:nvSpPr>
        <p:spPr/>
        <p:txBody>
          <a:bodyPr/>
          <a:lstStyle/>
          <a:p>
            <a:r>
              <a:rPr lang="en-US" dirty="0"/>
              <a:t>Beam management reference signal location for </a:t>
            </a:r>
            <a:r>
              <a:rPr lang="en-GB" dirty="0"/>
              <a:t>FR2 CA test</a:t>
            </a:r>
            <a:endParaRPr lang="en-US" dirty="0"/>
          </a:p>
        </p:txBody>
      </p:sp>
      <p:sp>
        <p:nvSpPr>
          <p:cNvPr id="3" name="Content Placeholder 2">
            <a:extLst>
              <a:ext uri="{FF2B5EF4-FFF2-40B4-BE49-F238E27FC236}">
                <a16:creationId xmlns:a16="http://schemas.microsoft.com/office/drawing/2014/main" xmlns="" id="{9DAAA545-B991-44C4-99E3-C7109D265E64}"/>
              </a:ext>
            </a:extLst>
          </p:cNvPr>
          <p:cNvSpPr>
            <a:spLocks noGrp="1"/>
          </p:cNvSpPr>
          <p:nvPr>
            <p:ph idx="1"/>
          </p:nvPr>
        </p:nvSpPr>
        <p:spPr/>
        <p:txBody>
          <a:bodyPr/>
          <a:lstStyle/>
          <a:p>
            <a:r>
              <a:rPr lang="en-GB" dirty="0"/>
              <a:t>In FR2 CA cases, requirements apply when the BM RS is provided in a CC with a configured UL BWP</a:t>
            </a:r>
            <a:endParaRPr lang="en-US" dirty="0"/>
          </a:p>
        </p:txBody>
      </p:sp>
      <p:sp>
        <p:nvSpPr>
          <p:cNvPr id="4" name="Slide Number Placeholder 3">
            <a:extLst>
              <a:ext uri="{FF2B5EF4-FFF2-40B4-BE49-F238E27FC236}">
                <a16:creationId xmlns:a16="http://schemas.microsoft.com/office/drawing/2014/main" xmlns="" id="{F1FA1345-22D6-4D38-B7A1-AA08CAF5AD5E}"/>
              </a:ext>
            </a:extLst>
          </p:cNvPr>
          <p:cNvSpPr>
            <a:spLocks noGrp="1"/>
          </p:cNvSpPr>
          <p:nvPr>
            <p:ph type="sldNum" sz="quarter" idx="12"/>
          </p:nvPr>
        </p:nvSpPr>
        <p:spPr/>
        <p:txBody>
          <a:bodyPr/>
          <a:lstStyle/>
          <a:p>
            <a:fld id="{285D926F-61E7-4178-9856-62CA148A80CF}" type="slidenum">
              <a:rPr lang="en-US" smtClean="0"/>
              <a:t>4</a:t>
            </a:fld>
            <a:endParaRPr lang="en-US" dirty="0"/>
          </a:p>
        </p:txBody>
      </p:sp>
    </p:spTree>
    <p:extLst>
      <p:ext uri="{BB962C8B-B14F-4D97-AF65-F5344CB8AC3E}">
        <p14:creationId xmlns:p14="http://schemas.microsoft.com/office/powerpoint/2010/main" val="2356462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3405A2-3849-4580-8BCD-D3BE1281CE16}"/>
              </a:ext>
            </a:extLst>
          </p:cNvPr>
          <p:cNvSpPr>
            <a:spLocks noGrp="1"/>
          </p:cNvSpPr>
          <p:nvPr>
            <p:ph type="title"/>
          </p:nvPr>
        </p:nvSpPr>
        <p:spPr/>
        <p:txBody>
          <a:bodyPr>
            <a:normAutofit fontScale="90000"/>
          </a:bodyPr>
          <a:lstStyle/>
          <a:p>
            <a:r>
              <a:rPr lang="en-US" dirty="0"/>
              <a:t>WF on UE Requirements for inter-band DL CA within the same frequency group based on CBM </a:t>
            </a:r>
          </a:p>
        </p:txBody>
      </p:sp>
      <p:sp>
        <p:nvSpPr>
          <p:cNvPr id="3" name="Content Placeholder 2">
            <a:extLst>
              <a:ext uri="{FF2B5EF4-FFF2-40B4-BE49-F238E27FC236}">
                <a16:creationId xmlns:a16="http://schemas.microsoft.com/office/drawing/2014/main" xmlns="" id="{46FDE230-14BA-467A-A2C4-7CDAF70C4F55}"/>
              </a:ext>
            </a:extLst>
          </p:cNvPr>
          <p:cNvSpPr>
            <a:spLocks noGrp="1"/>
          </p:cNvSpPr>
          <p:nvPr>
            <p:ph idx="1"/>
          </p:nvPr>
        </p:nvSpPr>
        <p:spPr/>
        <p:txBody>
          <a:bodyPr>
            <a:normAutofit/>
          </a:bodyPr>
          <a:lstStyle/>
          <a:p>
            <a:r>
              <a:rPr lang="en-US" sz="2400" dirty="0" smtClean="0"/>
              <a:t>Define </a:t>
            </a:r>
            <a:r>
              <a:rPr lang="en-US" sz="2400" dirty="0"/>
              <a:t>UE requirements for inter-band CA within the same freq. group (e.g. 28GHz + 28GHz) for common beam management (CBM) based on requested band combinations.</a:t>
            </a:r>
            <a:endParaRPr lang="en-US" sz="2400" dirty="0"/>
          </a:p>
          <a:p>
            <a:r>
              <a:rPr lang="en-US" sz="2400" dirty="0" smtClean="0"/>
              <a:t>Requirement </a:t>
            </a:r>
            <a:r>
              <a:rPr lang="en-US" sz="2400" dirty="0"/>
              <a:t>framework for inter-band DL CA within the same frequency group based on CBM: </a:t>
            </a:r>
          </a:p>
          <a:p>
            <a:pPr lvl="1"/>
            <a:r>
              <a:rPr lang="en-US" sz="2000" dirty="0"/>
              <a:t>REFSENS relaxations</a:t>
            </a:r>
          </a:p>
          <a:p>
            <a:pPr lvl="2"/>
            <a:r>
              <a:rPr lang="en-US" altLang="zh-CN" sz="1600" dirty="0"/>
              <a:t>FFS: for CBM between overlapping or touching bands, REFSENS relaxations </a:t>
            </a:r>
            <a:r>
              <a:rPr lang="en-US" sz="1600" dirty="0"/>
              <a:t>structure shall follow intra-band CA </a:t>
            </a:r>
          </a:p>
          <a:p>
            <a:pPr lvl="2"/>
            <a:r>
              <a:rPr lang="en-US" sz="1600" dirty="0"/>
              <a:t>REFSENS relaxations values are band combination dependent</a:t>
            </a:r>
          </a:p>
          <a:p>
            <a:pPr lvl="2"/>
            <a:r>
              <a:rPr lang="en-US" sz="1600" dirty="0"/>
              <a:t>REFSENS relaxation shall be a function of frequency span between the configured DL CCs.</a:t>
            </a:r>
          </a:p>
          <a:p>
            <a:pPr lvl="1"/>
            <a:r>
              <a:rPr lang="en-GB" altLang="zh-CN" sz="2000" dirty="0"/>
              <a:t>FFS whether EIS spherical coverage requirements shall </a:t>
            </a:r>
            <a:r>
              <a:rPr lang="en-US" altLang="zh-CN" sz="2000" dirty="0"/>
              <a:t>not be specified </a:t>
            </a:r>
            <a:endParaRPr lang="en-GB" altLang="zh-CN" sz="2000" dirty="0"/>
          </a:p>
          <a:p>
            <a:pPr lvl="1"/>
            <a:r>
              <a:rPr lang="en-US" altLang="zh-CN" sz="2000" dirty="0"/>
              <a:t>Specify same requirements for maximum input level, ACS and in-band blocking as that for intra-band CA scenarios</a:t>
            </a:r>
            <a:endParaRPr lang="fi-FI" dirty="0"/>
          </a:p>
        </p:txBody>
      </p:sp>
    </p:spTree>
    <p:extLst>
      <p:ext uri="{BB962C8B-B14F-4D97-AF65-F5344CB8AC3E}">
        <p14:creationId xmlns:p14="http://schemas.microsoft.com/office/powerpoint/2010/main" val="4174008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3405A2-3849-4580-8BCD-D3BE1281CE16}"/>
              </a:ext>
            </a:extLst>
          </p:cNvPr>
          <p:cNvSpPr>
            <a:spLocks noGrp="1"/>
          </p:cNvSpPr>
          <p:nvPr>
            <p:ph type="title"/>
          </p:nvPr>
        </p:nvSpPr>
        <p:spPr/>
        <p:txBody>
          <a:bodyPr>
            <a:normAutofit/>
          </a:bodyPr>
          <a:lstStyle/>
          <a:p>
            <a:r>
              <a:rPr lang="en-US" sz="4000" dirty="0"/>
              <a:t>WF on network deployment </a:t>
            </a:r>
            <a:r>
              <a:rPr lang="en-US" sz="4000" dirty="0" smtClean="0"/>
              <a:t>for </a:t>
            </a:r>
            <a:r>
              <a:rPr lang="en-US" sz="4000" dirty="0"/>
              <a:t>inter-band DL CA based on CBM </a:t>
            </a:r>
          </a:p>
        </p:txBody>
      </p:sp>
      <p:sp>
        <p:nvSpPr>
          <p:cNvPr id="3" name="Content Placeholder 2">
            <a:extLst>
              <a:ext uri="{FF2B5EF4-FFF2-40B4-BE49-F238E27FC236}">
                <a16:creationId xmlns:a16="http://schemas.microsoft.com/office/drawing/2014/main" xmlns="" id="{46FDE230-14BA-467A-A2C4-7CDAF70C4F55}"/>
              </a:ext>
            </a:extLst>
          </p:cNvPr>
          <p:cNvSpPr>
            <a:spLocks noGrp="1"/>
          </p:cNvSpPr>
          <p:nvPr>
            <p:ph idx="1"/>
          </p:nvPr>
        </p:nvSpPr>
        <p:spPr/>
        <p:txBody>
          <a:bodyPr>
            <a:normAutofit/>
          </a:bodyPr>
          <a:lstStyle/>
          <a:p>
            <a:r>
              <a:rPr lang="en-US" altLang="zh-CN" sz="2400" dirty="0"/>
              <a:t>network deployment restriction for CBM</a:t>
            </a:r>
            <a:endParaRPr lang="en-US" sz="2400" dirty="0"/>
          </a:p>
          <a:p>
            <a:pPr lvl="1"/>
            <a:r>
              <a:rPr lang="en-US" sz="2000" dirty="0"/>
              <a:t>There are no deployment restrictions (Non-co-located/co-located) for network to configure inter-band DL CA for CBM UEs. </a:t>
            </a:r>
          </a:p>
          <a:p>
            <a:pPr lvl="1"/>
            <a:r>
              <a:rPr lang="en-US" sz="2000" dirty="0"/>
              <a:t>UE RF requirements for CBM shall be derived based on co-located deployment scenario only.</a:t>
            </a:r>
          </a:p>
          <a:p>
            <a:pPr lvl="2"/>
            <a:endParaRPr lang="fi-FI" sz="1600" dirty="0"/>
          </a:p>
        </p:txBody>
      </p:sp>
    </p:spTree>
    <p:extLst>
      <p:ext uri="{BB962C8B-B14F-4D97-AF65-F5344CB8AC3E}">
        <p14:creationId xmlns:p14="http://schemas.microsoft.com/office/powerpoint/2010/main" val="1315558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3405A2-3849-4580-8BCD-D3BE1281CE16}"/>
              </a:ext>
            </a:extLst>
          </p:cNvPr>
          <p:cNvSpPr>
            <a:spLocks noGrp="1"/>
          </p:cNvSpPr>
          <p:nvPr>
            <p:ph type="title"/>
          </p:nvPr>
        </p:nvSpPr>
        <p:spPr/>
        <p:txBody>
          <a:bodyPr>
            <a:normAutofit/>
          </a:bodyPr>
          <a:lstStyle/>
          <a:p>
            <a:r>
              <a:rPr lang="en-US" sz="4000" dirty="0"/>
              <a:t>WF on </a:t>
            </a:r>
            <a:r>
              <a:rPr lang="en-US" altLang="ko-KR" sz="4000" dirty="0" err="1"/>
              <a:t>Fs_inter_CBM</a:t>
            </a:r>
            <a:r>
              <a:rPr lang="en-US" sz="4000" dirty="0"/>
              <a:t> for inter-band DL CA within same frequency group based on CBM </a:t>
            </a:r>
          </a:p>
        </p:txBody>
      </p:sp>
      <p:sp>
        <p:nvSpPr>
          <p:cNvPr id="3" name="Content Placeholder 2">
            <a:extLst>
              <a:ext uri="{FF2B5EF4-FFF2-40B4-BE49-F238E27FC236}">
                <a16:creationId xmlns:a16="http://schemas.microsoft.com/office/drawing/2014/main" xmlns="" id="{46FDE230-14BA-467A-A2C4-7CDAF70C4F55}"/>
              </a:ext>
            </a:extLst>
          </p:cNvPr>
          <p:cNvSpPr>
            <a:spLocks noGrp="1"/>
          </p:cNvSpPr>
          <p:nvPr>
            <p:ph idx="1"/>
          </p:nvPr>
        </p:nvSpPr>
        <p:spPr/>
        <p:txBody>
          <a:bodyPr>
            <a:normAutofit/>
          </a:bodyPr>
          <a:lstStyle/>
          <a:p>
            <a:r>
              <a:rPr lang="en-US" altLang="ko-KR" sz="2400" dirty="0" err="1"/>
              <a:t>Fs_inter_CBM</a:t>
            </a:r>
            <a:r>
              <a:rPr lang="en-US" altLang="ko-KR" sz="2400" dirty="0"/>
              <a:t> </a:t>
            </a:r>
          </a:p>
          <a:p>
            <a:pPr lvl="1"/>
            <a:r>
              <a:rPr lang="en-US" altLang="ko-KR" sz="2000" dirty="0"/>
              <a:t>RAN4 needs to further discuss whether or not introduce ‘</a:t>
            </a:r>
            <a:r>
              <a:rPr lang="en-US" altLang="ko-KR" sz="2000" dirty="0" err="1"/>
              <a:t>Fs_inter_CBM</a:t>
            </a:r>
            <a:r>
              <a:rPr lang="en-US" altLang="ko-KR" sz="2000" dirty="0"/>
              <a:t>’ as UE capability to indicate the maximum frequency span between lower edge of lowest CC and upper edge of highest CC in FR2 inter-band CA based on CBM which UE can support (as Fs in 5.3A.4 of TS38.101-2)</a:t>
            </a:r>
          </a:p>
          <a:p>
            <a:pPr lvl="2"/>
            <a:endParaRPr lang="fi-FI" sz="1600" dirty="0"/>
          </a:p>
        </p:txBody>
      </p:sp>
    </p:spTree>
    <p:extLst>
      <p:ext uri="{BB962C8B-B14F-4D97-AF65-F5344CB8AC3E}">
        <p14:creationId xmlns:p14="http://schemas.microsoft.com/office/powerpoint/2010/main" val="4282816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Reference</a:t>
            </a:r>
          </a:p>
        </p:txBody>
      </p:sp>
      <p:sp>
        <p:nvSpPr>
          <p:cNvPr id="3" name="Content Placeholder 2">
            <a:extLst>
              <a:ext uri="{FF2B5EF4-FFF2-40B4-BE49-F238E27FC236}">
                <a16:creationId xmlns:a16="http://schemas.microsoft.com/office/drawing/2014/main" xmlns="" id="{EA4F0E0C-DB6A-4547-AC60-58FD970C840E}"/>
              </a:ext>
            </a:extLst>
          </p:cNvPr>
          <p:cNvSpPr>
            <a:spLocks noGrp="1"/>
          </p:cNvSpPr>
          <p:nvPr>
            <p:ph idx="1"/>
          </p:nvPr>
        </p:nvSpPr>
        <p:spPr>
          <a:xfrm>
            <a:off x="838200" y="1253331"/>
            <a:ext cx="10515600" cy="5239544"/>
          </a:xfrm>
        </p:spPr>
        <p:txBody>
          <a:bodyPr>
            <a:normAutofit/>
          </a:bodyPr>
          <a:lstStyle/>
          <a:p>
            <a:pPr marL="457200" indent="-457200">
              <a:buAutoNum type="arabicParenR"/>
            </a:pPr>
            <a:r>
              <a:rPr lang="en-US" sz="2000" dirty="0">
                <a:cs typeface="Times New Roman" panose="02020603050405020304" pitchFamily="18" charset="0"/>
              </a:rPr>
              <a:t>R4-2102986	Email discussion summary for [98e][138] NR_RF_FR2_req_enh2_Part_1, Moderator (Nokia)</a:t>
            </a:r>
          </a:p>
          <a:p>
            <a:pPr marL="457200" indent="-457200">
              <a:buFont typeface="Arial" panose="020B0604020202020204" pitchFamily="34" charset="0"/>
              <a:buAutoNum type="arabicParenR"/>
            </a:pPr>
            <a:r>
              <a:rPr lang="en-US" altLang="zh-CN" sz="2000" dirty="0">
                <a:cs typeface="Times New Roman" panose="02020603050405020304" pitchFamily="18" charset="0"/>
              </a:rPr>
              <a:t>R4-2102987	Email discussion summary for [98e][139] NR_RF_FR2_req_enh2_Part_2, Moderator (Qualcomm)</a:t>
            </a:r>
          </a:p>
          <a:p>
            <a:pPr marL="457200" indent="-457200">
              <a:buAutoNum type="arabicParenR"/>
            </a:pPr>
            <a:endParaRPr lang="en-US" sz="2000" dirty="0">
              <a:cs typeface="Times New Roman" panose="02020603050405020304" pitchFamily="18" charset="0"/>
            </a:endParaRPr>
          </a:p>
        </p:txBody>
      </p:sp>
    </p:spTree>
    <p:extLst>
      <p:ext uri="{BB962C8B-B14F-4D97-AF65-F5344CB8AC3E}">
        <p14:creationId xmlns:p14="http://schemas.microsoft.com/office/powerpoint/2010/main" val="24279019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TotalTime>
  <Words>430</Words>
  <Application>Microsoft Office PowerPoint</Application>
  <PresentationFormat>宽屏</PresentationFormat>
  <Paragraphs>35</Paragraphs>
  <Slides>8</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vt:i4>
      </vt:variant>
    </vt:vector>
  </HeadingPairs>
  <TitlesOfParts>
    <vt:vector size="16" baseType="lpstr">
      <vt:lpstr>맑은 고딕</vt:lpstr>
      <vt:lpstr>等线</vt:lpstr>
      <vt:lpstr>宋体</vt:lpstr>
      <vt:lpstr>Arial</vt:lpstr>
      <vt:lpstr>Calibri</vt:lpstr>
      <vt:lpstr>Calibri Light</vt:lpstr>
      <vt:lpstr>Times New Roman</vt:lpstr>
      <vt:lpstr>Office Theme</vt:lpstr>
      <vt:lpstr>PowerPoint 演示文稿</vt:lpstr>
      <vt:lpstr>Background</vt:lpstr>
      <vt:lpstr>Definition of CBM</vt:lpstr>
      <vt:lpstr>Beam management reference signal location for FR2 CA test</vt:lpstr>
      <vt:lpstr>WF on UE Requirements for inter-band DL CA within the same frequency group based on CBM </vt:lpstr>
      <vt:lpstr>WF on network deployment for inter-band DL CA based on CBM </vt:lpstr>
      <vt:lpstr>WF on Fs_inter_CBM for inter-band DL CA within same frequency group based on CBM </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dc:creator>
  <cp:lastModifiedBy>Samsung</cp:lastModifiedBy>
  <cp:revision>120</cp:revision>
  <dcterms:created xsi:type="dcterms:W3CDTF">2020-11-05T21:09:06Z</dcterms:created>
  <dcterms:modified xsi:type="dcterms:W3CDTF">2021-02-05T17:04:19Z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D:\3GPP meeting docs\TSGR4_98_e\Inbox\Drafts\[98e][139] NR_RF_FR2_req_enh2_Part_2\R4-2103112 WF on FR2 UEs that support inter-band DL CA with CBM_v08 _GTW.pptx</vt:lpwstr>
  </property>
</Properties>
</file>