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97" r:id="rId3"/>
    <p:sldId id="298" r:id="rId4"/>
    <p:sldId id="299" r:id="rId5"/>
    <p:sldId id="300" r:id="rId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3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87"/>
    <p:restoredTop sz="95102" autoAdjust="0"/>
  </p:normalViewPr>
  <p:slideViewPr>
    <p:cSldViewPr>
      <p:cViewPr varScale="1">
        <p:scale>
          <a:sx n="77" d="100"/>
          <a:sy n="77" d="100"/>
        </p:scale>
        <p:origin x="-396" y="-4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2021-02-05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 xmlns:p14="http://schemas.microsoft.com/office/powerpoint/2010/main" val="2788316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 xmlns:p14="http://schemas.microsoft.com/office/powerpoint/2010/main" val="766062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2021-02-05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1472" y="1785932"/>
            <a:ext cx="8315356" cy="1102519"/>
          </a:xfrm>
        </p:spPr>
        <p:txBody>
          <a:bodyPr>
            <a:noAutofit/>
          </a:bodyPr>
          <a:lstStyle/>
          <a:p>
            <a:r>
              <a:rPr lang="en-US" altLang="zh-CN" sz="3600" dirty="0"/>
              <a:t>WF on new per BC indication of </a:t>
            </a:r>
            <a:br>
              <a:rPr lang="en-US" altLang="zh-CN" sz="3600" dirty="0"/>
            </a:br>
            <a:r>
              <a:rPr lang="en-US" altLang="zh-CN" sz="3600" dirty="0"/>
              <a:t>the per-FR gap</a:t>
            </a:r>
            <a:endParaRPr lang="zh-CN" altLang="en-US" sz="3600" dirty="0"/>
          </a:p>
        </p:txBody>
      </p:sp>
      <p:sp>
        <p:nvSpPr>
          <p:cNvPr id="3" name="副标题 2"/>
          <p:cNvSpPr>
            <a:spLocks noGrp="1"/>
          </p:cNvSpPr>
          <p:nvPr>
            <p:ph type="subTitle" idx="1"/>
          </p:nvPr>
        </p:nvSpPr>
        <p:spPr>
          <a:xfrm>
            <a:off x="1357290" y="3429006"/>
            <a:ext cx="6400800" cy="1314450"/>
          </a:xfrm>
        </p:spPr>
        <p:txBody>
          <a:bodyPr/>
          <a:lstStyle/>
          <a:p>
            <a:r>
              <a:rPr lang="en-US" altLang="zh-CN" dirty="0"/>
              <a:t>CMCC</a:t>
            </a:r>
            <a:endParaRPr lang="zh-CN" altLang="en-US" dirty="0"/>
          </a:p>
        </p:txBody>
      </p:sp>
      <p:sp>
        <p:nvSpPr>
          <p:cNvPr id="12289" name="Rectangle 1"/>
          <p:cNvSpPr>
            <a:spLocks noChangeArrowheads="1"/>
          </p:cNvSpPr>
          <p:nvPr/>
        </p:nvSpPr>
        <p:spPr bwMode="auto">
          <a:xfrm>
            <a:off x="251520" y="428831"/>
            <a:ext cx="846274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b="1" dirty="0"/>
              <a:t>3GPP TSG-RAN WG4 Meeting # 98-e 	 </a:t>
            </a:r>
            <a:r>
              <a:rPr lang="en-US" altLang="zh-CN" b="1" dirty="0" smtClean="0"/>
              <a:t>                                                                 </a:t>
            </a:r>
            <a:r>
              <a:rPr lang="en-GB" altLang="zh-CN" b="1" smtClean="0"/>
              <a:t>R4-2103366</a:t>
            </a:r>
            <a:endParaRPr lang="en-US" altLang="zh-CN" b="1" dirty="0"/>
          </a:p>
          <a:p>
            <a:r>
              <a:rPr lang="en-US" altLang="zh-CN" b="1" dirty="0"/>
              <a:t>Electronic Meeting, Jan. 25-Feb. 5, 2021</a:t>
            </a:r>
          </a:p>
          <a:p>
            <a:endParaRPr lang="zh-CN"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Background: potential constraints for per UE indication of per-FR gap capability</a:t>
            </a:r>
            <a:endParaRPr lang="zh-CN" altLang="en-US" sz="3200" dirty="0"/>
          </a:p>
        </p:txBody>
      </p:sp>
      <p:sp>
        <p:nvSpPr>
          <p:cNvPr id="3" name="内容占位符 2"/>
          <p:cNvSpPr>
            <a:spLocks noGrp="1"/>
          </p:cNvSpPr>
          <p:nvPr>
            <p:ph idx="1"/>
          </p:nvPr>
        </p:nvSpPr>
        <p:spPr/>
        <p:txBody>
          <a:bodyPr>
            <a:normAutofit fontScale="77500" lnSpcReduction="20000"/>
          </a:bodyPr>
          <a:lstStyle/>
          <a:p>
            <a:r>
              <a:rPr lang="en-US" altLang="zh-CN" dirty="0" smtClean="0"/>
              <a:t>Some </a:t>
            </a:r>
            <a:r>
              <a:rPr lang="en-US" altLang="zh-CN" dirty="0"/>
              <a:t>companies indicate that for some UE implementation, the current per-UE based capability signaling will make the feature difficult for FR1+FR2 capable UE to support it because many different requirements associated to the feature shall be fulfilled even for the highest order of CA combination that can be supported by the UE</a:t>
            </a:r>
          </a:p>
          <a:p>
            <a:pPr lvl="1"/>
            <a:r>
              <a:rPr lang="en-US" altLang="zh-CN" dirty="0"/>
              <a:t>For example, if UE is configured with the highest order CA combination it can support, per-FR MG capable UE may not be able to process both measurement on one band and control/data processing on the other band concurrently</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Background: Potential constraints for per UE indication of per-FR gap capability</a:t>
            </a:r>
            <a:endParaRPr lang="zh-CN" altLang="en-US" sz="3200" dirty="0"/>
          </a:p>
        </p:txBody>
      </p:sp>
      <p:sp>
        <p:nvSpPr>
          <p:cNvPr id="3" name="内容占位符 2"/>
          <p:cNvSpPr>
            <a:spLocks noGrp="1"/>
          </p:cNvSpPr>
          <p:nvPr>
            <p:ph idx="1"/>
          </p:nvPr>
        </p:nvSpPr>
        <p:spPr/>
        <p:txBody>
          <a:bodyPr>
            <a:normAutofit fontScale="70000" lnSpcReduction="20000"/>
          </a:bodyPr>
          <a:lstStyle/>
          <a:p>
            <a:pPr marL="342900" lvl="1" indent="-342900">
              <a:buFont typeface="Arial" pitchFamily="34" charset="0"/>
              <a:buChar char="•"/>
            </a:pPr>
            <a:r>
              <a:rPr lang="en-US" altLang="zh-CN" dirty="0"/>
              <a:t>Some companies indicate that the requirements for some procedures that are not functionally related to measurements are dependent on per-FR gaps, which cause difficulty for UE to implement the per-FR gap feature.</a:t>
            </a:r>
          </a:p>
          <a:p>
            <a:pPr lvl="1"/>
            <a:r>
              <a:rPr lang="en-US" altLang="zh-CN" dirty="0"/>
              <a:t>Some R15 and R16 features and RRM requirements are defined based on the gap capability (per-UE or per-FR), i.e. interruption requirements, parallel processing of BWP switching on multiple CCs and conditions for NR-DC multiple </a:t>
            </a:r>
            <a:r>
              <a:rPr lang="en-US" altLang="zh-CN" dirty="0" err="1"/>
              <a:t>SCells</a:t>
            </a:r>
            <a:r>
              <a:rPr lang="en-US" altLang="zh-CN" dirty="0"/>
              <a:t> activation requirements.</a:t>
            </a:r>
          </a:p>
          <a:p>
            <a:pPr lvl="1"/>
            <a:r>
              <a:rPr lang="en-US" altLang="zh-CN" dirty="0"/>
              <a:t>If the UE wants to indicate the per-FR gap capability, it has to guarantee that it could fulfill the measurement requirements related to the gap capability and also the requirements mentioned above (i.e. interruptions, delay) under all cases.</a:t>
            </a:r>
          </a:p>
          <a:p>
            <a:pPr lvl="1"/>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Way forward </a:t>
            </a:r>
            <a:endParaRPr lang="zh-CN" altLang="en-US" sz="3200" dirty="0"/>
          </a:p>
        </p:txBody>
      </p:sp>
      <p:sp>
        <p:nvSpPr>
          <p:cNvPr id="3" name="内容占位符 2"/>
          <p:cNvSpPr>
            <a:spLocks noGrp="1"/>
          </p:cNvSpPr>
          <p:nvPr>
            <p:ph idx="1"/>
          </p:nvPr>
        </p:nvSpPr>
        <p:spPr/>
        <p:txBody>
          <a:bodyPr>
            <a:normAutofit fontScale="62500" lnSpcReduction="20000"/>
          </a:bodyPr>
          <a:lstStyle/>
          <a:p>
            <a:r>
              <a:rPr lang="en-US" altLang="zh-CN" dirty="0"/>
              <a:t>Further discuss and identify the implementation constraints.</a:t>
            </a:r>
          </a:p>
          <a:p>
            <a:r>
              <a:rPr lang="en-US" altLang="zh-CN" dirty="0"/>
              <a:t>Further identify which requirements dependent on per-FR gaps cause burden in UE’s baseband complexity or difficulty for UE to implement the per-FR gap feature.</a:t>
            </a:r>
          </a:p>
          <a:p>
            <a:r>
              <a:rPr lang="en-US" altLang="zh-CN" dirty="0" smtClean="0"/>
              <a:t>FFS </a:t>
            </a:r>
            <a:r>
              <a:rPr lang="en-US" altLang="zh-CN" dirty="0"/>
              <a:t>on how to solve the constraints if any:</a:t>
            </a:r>
          </a:p>
          <a:p>
            <a:pPr lvl="1"/>
            <a:r>
              <a:rPr lang="en-US" altLang="zh-CN" dirty="0"/>
              <a:t>Option 1: Keep the original per UE per-FR gap indication and add new Per BC indication for the per-FR gap capacity.</a:t>
            </a:r>
          </a:p>
          <a:p>
            <a:pPr lvl="1"/>
            <a:r>
              <a:rPr lang="en-US" altLang="zh-CN" dirty="0" smtClean="0"/>
              <a:t>Option </a:t>
            </a:r>
            <a:r>
              <a:rPr lang="en-US" altLang="zh-CN" dirty="0"/>
              <a:t>2:  Discuss in a case-by-case manner to check whether some requirements that were agreed to be introduced for per-FR gap capable UE cause some constraints. If so, RAN4 can discuss and </a:t>
            </a:r>
            <a:r>
              <a:rPr lang="en-US" altLang="zh-CN" dirty="0" smtClean="0"/>
              <a:t>investigate whether to revisit the previous agreement and the compatibility issues. </a:t>
            </a:r>
            <a:endParaRPr lang="en-US" altLang="zh-CN" dirty="0"/>
          </a:p>
          <a:p>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Reference</a:t>
            </a:r>
            <a:endParaRPr lang="zh-CN" altLang="en-US" dirty="0"/>
          </a:p>
        </p:txBody>
      </p:sp>
      <p:sp>
        <p:nvSpPr>
          <p:cNvPr id="3" name="内容占位符 2"/>
          <p:cNvSpPr>
            <a:spLocks noGrp="1"/>
          </p:cNvSpPr>
          <p:nvPr>
            <p:ph idx="1"/>
          </p:nvPr>
        </p:nvSpPr>
        <p:spPr>
          <a:xfrm>
            <a:off x="457200" y="1200151"/>
            <a:ext cx="8229600" cy="3394472"/>
          </a:xfrm>
        </p:spPr>
        <p:txBody>
          <a:bodyPr>
            <a:noAutofit/>
          </a:bodyPr>
          <a:lstStyle/>
          <a:p>
            <a:r>
              <a:rPr lang="en-GB" altLang="zh-CN" sz="2400" dirty="0"/>
              <a:t>R4-2101659, </a:t>
            </a:r>
            <a:r>
              <a:rPr lang="en-US" altLang="zh-CN" sz="2400" dirty="0"/>
              <a:t>Discussion on per-FR gap capability, </a:t>
            </a:r>
            <a:r>
              <a:rPr lang="en-US" altLang="zh-CN" sz="2400" dirty="0" err="1"/>
              <a:t>Huawei</a:t>
            </a:r>
            <a:r>
              <a:rPr lang="en-US" altLang="zh-CN" sz="2400" dirty="0"/>
              <a:t>, </a:t>
            </a:r>
            <a:r>
              <a:rPr lang="en-US" altLang="zh-CN" sz="2400" dirty="0" err="1"/>
              <a:t>HiSilicon</a:t>
            </a:r>
            <a:r>
              <a:rPr lang="en-US" altLang="zh-CN" sz="2400" dirty="0"/>
              <a:t>.</a:t>
            </a:r>
          </a:p>
          <a:p>
            <a:r>
              <a:rPr lang="en-US" altLang="zh-CN" sz="2400" dirty="0"/>
              <a:t>R4-2014488, </a:t>
            </a:r>
            <a:r>
              <a:rPr lang="en-GB" altLang="zh-CN" sz="2400" dirty="0"/>
              <a:t>Overloading of the Per-FR gap capability, Qualcomm Incorporated</a:t>
            </a:r>
            <a:endParaRPr lang="en-US" altLang="zh-CN" sz="2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7951</TotalTime>
  <Words>391</Words>
  <Application>Microsoft Office PowerPoint</Application>
  <PresentationFormat>全屏显示(16:9)</PresentationFormat>
  <Paragraphs>21</Paragraphs>
  <Slides>5</Slides>
  <Notes>1</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new per BC indication of  the per-FR gap</vt:lpstr>
      <vt:lpstr>Background: potential constraints for per UE indication of per-FR gap capability</vt:lpstr>
      <vt:lpstr>Background: Potential constraints for per UE indication of per-FR gap capability</vt:lpstr>
      <vt:lpstr>Way forward </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379</cp:revision>
  <dcterms:created xsi:type="dcterms:W3CDTF">2019-10-08T01:43:15Z</dcterms:created>
  <dcterms:modified xsi:type="dcterms:W3CDTF">2021-02-05T00:55:21Z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(2)fC+yIp9LjwcsLLDdS2wi0jXHZkoTQ4kazWe8zXqfdezVqdqwk+5WzOOIoj2/FO4H5lrky5kU
rpfnsZz0KGioDGS/kd7DPmttEOGKCA2zRRToBomJK9q4tu0m9Wx8UOhlP3pENRlA42MxYLSj
eU4trJhxnasfGHUaXH8onVz/Bv+uDwBemlZX6Usagx2nr6Xy1pGKyn+bMdgz2KtAwY9ROi73
8rv0aIb+1f2QOgOz/O</vt:lpwstr>
  </property>
  <property fmtid="{D5CDD505-2E9C-101B-9397-08002B2CF9AE}" pid="3" name="_2015_ms_pID_7253431">
    <vt:lpwstr>YSucuOtFNBkWTWKRdtWFV86rKqMxDoYzFjLkeemrGKnrdudJL4fPya
meIyfVArsoP/QgciI7DKdVDALFhRqIAGP5M1YbElYaXbV5dLRUz3lkzWoE4K5vlkK0h68a7o
EuiaMBLasBs5ZepsaaSHXpZ1JXV5L98czBuU71wPb7u8f2U6cnAiwtuEuchsIx4VlGcXBVt4
Pod1WkzNwQkVLNqJ</vt:lpwstr>
  </property>
</Properties>
</file>