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90" r:id="rId4"/>
    <p:sldId id="281" r:id="rId5"/>
    <p:sldId id="292" r:id="rId6"/>
    <p:sldId id="293" r:id="rId7"/>
    <p:sldId id="294" r:id="rId8"/>
    <p:sldId id="26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89505" autoAdjust="0"/>
  </p:normalViewPr>
  <p:slideViewPr>
    <p:cSldViewPr snapToGrid="0">
      <p:cViewPr varScale="1">
        <p:scale>
          <a:sx n="60" d="100"/>
          <a:sy n="60" d="100"/>
        </p:scale>
        <p:origin x="84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29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2/2/2021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Way forward on simulation assumptions for PC2 NR V2X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Huawei, </a:t>
            </a:r>
            <a:r>
              <a:rPr lang="en-US" altLang="zh-CN" sz="2800" dirty="0" err="1" smtClean="0"/>
              <a:t>HiSilicon</a:t>
            </a:r>
            <a:r>
              <a:rPr lang="en-US" altLang="zh-CN" sz="2800" dirty="0" smtClean="0"/>
              <a:t>, 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 smtClean="0"/>
              <a:t>#9</a:t>
            </a:r>
            <a:r>
              <a:rPr lang="en-US" altLang="zh-CN" sz="2400" b="1" dirty="0" smtClean="0"/>
              <a:t>8e</a:t>
            </a:r>
            <a:r>
              <a:rPr lang="en-US" altLang="zh-CN" sz="2400" b="1" dirty="0">
                <a:cs typeface="Arial" panose="020B0604020202020204" pitchFamily="34" charset="0"/>
              </a:rPr>
              <a:t> </a:t>
            </a:r>
            <a:r>
              <a:rPr lang="en-US" altLang="zh-CN" sz="2400" b="1" dirty="0" smtClean="0">
                <a:cs typeface="Arial" panose="020B0604020202020204" pitchFamily="34" charset="0"/>
              </a:rPr>
              <a:t>                        </a:t>
            </a:r>
            <a:r>
              <a:rPr lang="en-US" altLang="sv-SE" sz="2400" b="1" dirty="0" smtClean="0">
                <a:cs typeface="Arial" panose="020B0604020202020204" pitchFamily="34" charset="0"/>
              </a:rPr>
              <a:t>                                                              R4-2003250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</a:t>
            </a:r>
            <a:r>
              <a:rPr lang="en-US" altLang="zh-CN" sz="2400" b="1" dirty="0" smtClean="0"/>
              <a:t>Jan 25 </a:t>
            </a:r>
            <a:r>
              <a:rPr lang="en-US" altLang="zh-CN" sz="2400" b="1" dirty="0"/>
              <a:t>– </a:t>
            </a:r>
            <a:r>
              <a:rPr lang="en-US" altLang="zh-CN" sz="2400" b="1" dirty="0" smtClean="0"/>
              <a:t>Feb 5,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81579" y="2080348"/>
            <a:ext cx="11281474" cy="210199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In this meeting, RAN4 discussed the MPR/A-MPR simulation assumptions for NR V2X PC2 UE [1] [2] [3].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407" y="271931"/>
            <a:ext cx="9870463" cy="74311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General MPR Assumption</a:t>
            </a:r>
            <a:endParaRPr 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991817"/>
              </p:ext>
            </p:extLst>
          </p:nvPr>
        </p:nvGraphicFramePr>
        <p:xfrm>
          <a:off x="1802822" y="1165709"/>
          <a:ext cx="7938655" cy="4616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9231"/>
                <a:gridCol w="3659424"/>
              </a:tblGrid>
              <a:tr h="2365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parameter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Assumption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center frequency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5.9GHz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10/20/30/40MHz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Maximum output power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26dBm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numerology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15 kHz/30kHz/60kHz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Modulation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QPSK/16QAM/64QAM/256QAM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Waveform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CP-OFDM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Carrier leakage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25dBc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IQ image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25dBc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33769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CIM3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45dBc or 60dBc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  <a:tr h="107554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</a:rPr>
                        <a:t>PA calibration</a:t>
                      </a:r>
                      <a:endParaRPr lang="zh-CN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PA calibrated to deliver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[31dBc]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ACLR for a fully allocated RBs in 20MHz QPSK DFT- S-OFDM waveform at 1 dB MPR.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This is based to share PA between LTE V2X and NR V2X at 5.9GHz as worst case.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2451" marR="62451" marT="0" marB="0" anchor="ctr"/>
                </a:tc>
              </a:tr>
            </a:tbl>
          </a:graphicData>
        </a:graphic>
      </p:graphicFrame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10822" y="6210470"/>
            <a:ext cx="113416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RAN4 will further evaluate</a:t>
            </a:r>
            <a:r>
              <a:rPr kumimoji="0" lang="en-GB" altLang="ko-KR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and check the ACLR value for PC2 UE based on the co-existence simulation.</a:t>
            </a:r>
            <a:endParaRPr kumimoji="0" lang="en-GB" altLang="ko-KR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187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5625" y="458967"/>
            <a:ext cx="9870463" cy="743110"/>
          </a:xfrm>
        </p:spPr>
        <p:txBody>
          <a:bodyPr/>
          <a:lstStyle/>
          <a:p>
            <a:pPr algn="ctr"/>
            <a:r>
              <a:rPr lang="en-US" dirty="0" smtClean="0"/>
              <a:t>Assumption for PSCCH/PSSCH</a:t>
            </a:r>
            <a:endParaRPr 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1927685"/>
              </p:ext>
            </p:extLst>
          </p:nvPr>
        </p:nvGraphicFramePr>
        <p:xfrm>
          <a:off x="2061671" y="2050112"/>
          <a:ext cx="7762356" cy="3668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7861"/>
                <a:gridCol w="4044495"/>
              </a:tblGrid>
              <a:tr h="21971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Items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Assumption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Allowed sub-channel sizes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600">
                          <a:effectLst/>
                        </a:rPr>
                        <a:t>•</a:t>
                      </a:r>
                      <a:r>
                        <a:rPr lang="en-US" sz="1600">
                          <a:effectLst/>
                        </a:rPr>
                        <a:t>	Support {10, 12, 15, 20, 25, 50, 75, 100} PRBs for possible sub-channel size.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Allowed L</a:t>
                      </a:r>
                      <a:r>
                        <a:rPr lang="en-US" sz="1600" baseline="-25000" dirty="0">
                          <a:effectLst/>
                        </a:rPr>
                        <a:t>CRB</a:t>
                      </a:r>
                      <a:r>
                        <a:rPr lang="en-US" sz="1600" dirty="0">
                          <a:effectLst/>
                        </a:rPr>
                        <a:t> allocation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10,12,15,20, 24, 25,30,36, 40,45,48,50,60,70,72, 75,80,84, 90,96,100,105,108,110,120,130,132,135,140,144,150,156,160,165,168,170,175,180,190,192,195,200,204,210, 216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Regarding PSCCH / PSSCH multiplexing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 smtClean="0">
                        <a:effectLst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endParaRPr lang="en-US" sz="1600" dirty="0" smtClean="0">
                        <a:effectLst/>
                      </a:endParaRP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PSCCH size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10RB*3 Symbols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46075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PSD offset of X dB between PSCCH and PSSCH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0dB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049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312" y="4103110"/>
            <a:ext cx="2066925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727" y="100480"/>
            <a:ext cx="9870463" cy="743110"/>
          </a:xfrm>
        </p:spPr>
        <p:txBody>
          <a:bodyPr/>
          <a:lstStyle/>
          <a:p>
            <a:pPr algn="ctr"/>
            <a:r>
              <a:rPr lang="en-US" dirty="0" smtClean="0"/>
              <a:t>Assumption for PS</a:t>
            </a:r>
            <a:r>
              <a:rPr lang="en-US" altLang="zh-CN" dirty="0" smtClean="0"/>
              <a:t>F</a:t>
            </a:r>
            <a:r>
              <a:rPr lang="en-US" dirty="0" smtClean="0"/>
              <a:t>CH</a:t>
            </a:r>
            <a:endParaRPr 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0333042"/>
              </p:ext>
            </p:extLst>
          </p:nvPr>
        </p:nvGraphicFramePr>
        <p:xfrm>
          <a:off x="256309" y="843590"/>
          <a:ext cx="11376314" cy="58902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4238"/>
                <a:gridCol w="8742076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Items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Assumption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Modulation for PSSCH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QPSK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PSFCH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ZC sequence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Structure of Slot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Baseline is follow RAN1 agreements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RB allocation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RB per user</a:t>
                      </a:r>
                    </a:p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 users have the same power per RB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  <a:defRPr/>
                      </a:pP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power of all users equals 26dBm for PC2</a:t>
                      </a:r>
                      <a:endParaRPr lang="zh-CN" altLang="zh-CN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 smtClean="0">
                          <a:effectLst/>
                        </a:rPr>
                        <a:t>Both </a:t>
                      </a:r>
                      <a:r>
                        <a:rPr lang="en-US" sz="1600" dirty="0">
                          <a:effectLst/>
                        </a:rPr>
                        <a:t>Non-contiguous PSFCH RB allocation and contiguous PSFCH allocation are allowed</a:t>
                      </a:r>
                      <a:endParaRPr lang="zh-CN" sz="1600" dirty="0"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MPR will be derived by non-contiguous PSFCH RB allocation (N&gt;1)</a:t>
                      </a:r>
                      <a:endParaRPr lang="zh-CN" sz="16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At least, the worst cases with possible </a:t>
                      </a:r>
                      <a:r>
                        <a:rPr lang="en-US" sz="1600" dirty="0" err="1">
                          <a:effectLst/>
                        </a:rPr>
                        <a:t>RBstart</a:t>
                      </a:r>
                      <a:r>
                        <a:rPr lang="en-US" sz="1600" dirty="0">
                          <a:effectLst/>
                        </a:rPr>
                        <a:t> and </a:t>
                      </a:r>
                      <a:r>
                        <a:rPr lang="en-US" sz="1600" dirty="0" err="1">
                          <a:effectLst/>
                        </a:rPr>
                        <a:t>Ngap</a:t>
                      </a:r>
                      <a:r>
                        <a:rPr lang="en-US" sz="1600" dirty="0">
                          <a:effectLst/>
                        </a:rPr>
                        <a:t> need to be checked. ( </a:t>
                      </a:r>
                      <a:r>
                        <a:rPr lang="en-US" sz="1600" dirty="0" err="1">
                          <a:effectLst/>
                        </a:rPr>
                        <a:t>Ngap</a:t>
                      </a:r>
                      <a:r>
                        <a:rPr lang="en-US" sz="1600" dirty="0">
                          <a:effectLst/>
                        </a:rPr>
                        <a:t> = </a:t>
                      </a:r>
                      <a:r>
                        <a:rPr lang="en-US" sz="1600" dirty="0" err="1">
                          <a:effectLst/>
                        </a:rPr>
                        <a:t>RBend</a:t>
                      </a:r>
                      <a:r>
                        <a:rPr lang="en-US" sz="1600" dirty="0">
                          <a:effectLst/>
                        </a:rPr>
                        <a:t> – </a:t>
                      </a:r>
                      <a:r>
                        <a:rPr lang="en-US" sz="1600" dirty="0" err="1">
                          <a:effectLst/>
                        </a:rPr>
                        <a:t>RBstart</a:t>
                      </a:r>
                      <a:r>
                        <a:rPr lang="en-US" sz="1600" dirty="0">
                          <a:effectLst/>
                        </a:rPr>
                        <a:t> )</a:t>
                      </a:r>
                      <a:endParaRPr lang="zh-CN" sz="1600" dirty="0">
                        <a:effectLst/>
                      </a:endParaRPr>
                    </a:p>
                    <a:p>
                      <a:pPr marL="742950" lvl="1" indent="-28575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–"/>
                        <a:tabLst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For example: The worst case N gap is (106-1 =105*15kHz*12=) 18.9MHz for 20MHz, 15kHz SCS</a:t>
                      </a:r>
                      <a:endParaRPr lang="zh-CN" sz="16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IMD problem by dual PSFCH in SEM/SE region shall be considered to derive MPR level according to all supporting CBW and SCS.</a:t>
                      </a:r>
                      <a:endParaRPr lang="zh-CN" sz="16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N (Number of users) is up to 5 and RBs except for </a:t>
                      </a:r>
                      <a:r>
                        <a:rPr lang="en-US" sz="1600" dirty="0" err="1">
                          <a:effectLst/>
                        </a:rPr>
                        <a:t>RBstart</a:t>
                      </a:r>
                      <a:r>
                        <a:rPr lang="en-US" sz="1600" dirty="0">
                          <a:effectLst/>
                        </a:rPr>
                        <a:t> and </a:t>
                      </a:r>
                      <a:r>
                        <a:rPr lang="en-US" sz="1600" dirty="0" err="1">
                          <a:effectLst/>
                        </a:rPr>
                        <a:t>RBend</a:t>
                      </a:r>
                      <a:r>
                        <a:rPr lang="en-US" sz="1600" dirty="0">
                          <a:effectLst/>
                        </a:rPr>
                        <a:t> can be inserted between </a:t>
                      </a:r>
                      <a:r>
                        <a:rPr lang="en-US" sz="1600" dirty="0" err="1">
                          <a:effectLst/>
                        </a:rPr>
                        <a:t>RBstart</a:t>
                      </a:r>
                      <a:r>
                        <a:rPr lang="en-US" sz="1600" dirty="0">
                          <a:effectLst/>
                        </a:rPr>
                        <a:t> and </a:t>
                      </a:r>
                      <a:r>
                        <a:rPr lang="en-US" sz="1600" dirty="0" err="1">
                          <a:effectLst/>
                        </a:rPr>
                        <a:t>RBend</a:t>
                      </a:r>
                      <a:r>
                        <a:rPr lang="en-US" sz="1600" dirty="0">
                          <a:effectLst/>
                        </a:rPr>
                        <a:t> randomly.</a:t>
                      </a:r>
                      <a:endParaRPr lang="zh-CN" sz="16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Assumption of N in RAN4 is only for MPR simulation purpose, the final number is up to RAN1 decision. 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213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9975"/>
            <a:ext cx="9870463" cy="743110"/>
          </a:xfrm>
        </p:spPr>
        <p:txBody>
          <a:bodyPr/>
          <a:lstStyle/>
          <a:p>
            <a:pPr algn="ctr"/>
            <a:r>
              <a:rPr lang="en-US" dirty="0" smtClean="0"/>
              <a:t>Assumption for S-SSB</a:t>
            </a:r>
            <a:endParaRPr 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812281"/>
              </p:ext>
            </p:extLst>
          </p:nvPr>
        </p:nvGraphicFramePr>
        <p:xfrm>
          <a:off x="2677141" y="2129314"/>
          <a:ext cx="6192579" cy="2329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65938"/>
                <a:gridCol w="322664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Items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Assumption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Modulation for PSBCH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QPSK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S-PSS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M-sequence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</a:rPr>
                        <a:t>S-SSS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Golden-sequence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S-SSB structure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</a:rPr>
                        <a:t>RB allocation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 err="1">
                          <a:effectLst/>
                        </a:rPr>
                        <a:t>RBstart</a:t>
                      </a:r>
                      <a:r>
                        <a:rPr lang="en-US" sz="1600" dirty="0">
                          <a:effectLst/>
                        </a:rPr>
                        <a:t>: All the possible cases </a:t>
                      </a:r>
                      <a:endParaRPr lang="zh-CN" sz="1600" dirty="0">
                        <a:effectLst/>
                      </a:endParaRPr>
                    </a:p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</a:rPr>
                        <a:t>LCRB: 11 RB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121" name="图片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681" y="3550083"/>
            <a:ext cx="2090737" cy="23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841" y="355057"/>
            <a:ext cx="10976264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Additional SE/SEM requirements for NS_33/NS_52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 additional </a:t>
            </a:r>
            <a:r>
              <a:rPr lang="en-US" altLang="zh-CN" dirty="0" smtClean="0"/>
              <a:t>SE/SEM requirements for </a:t>
            </a:r>
            <a:r>
              <a:rPr lang="en-US" altLang="zh-CN" dirty="0"/>
              <a:t>NS_33 and NS_52 </a:t>
            </a:r>
            <a:r>
              <a:rPr lang="en-US" altLang="zh-CN" dirty="0" smtClean="0"/>
              <a:t>specified </a:t>
            </a:r>
            <a:r>
              <a:rPr lang="en-US" altLang="zh-CN" dirty="0"/>
              <a:t>in sub-clause </a:t>
            </a:r>
            <a:r>
              <a:rPr lang="en-US" altLang="zh-CN" dirty="0" smtClean="0"/>
              <a:t>6.2E from </a:t>
            </a:r>
            <a:r>
              <a:rPr lang="en-US" altLang="zh-CN" dirty="0"/>
              <a:t>TS </a:t>
            </a:r>
            <a:r>
              <a:rPr lang="en-US" altLang="zh-CN" dirty="0" smtClean="0"/>
              <a:t>38.101-1 should be met, before </a:t>
            </a:r>
            <a:r>
              <a:rPr lang="en-US" altLang="zh-CN" dirty="0"/>
              <a:t>any updates from ETSI and </a:t>
            </a:r>
            <a:r>
              <a:rPr lang="en-US" altLang="zh-CN" dirty="0" smtClean="0"/>
              <a:t>FCC</a:t>
            </a:r>
            <a:r>
              <a:rPr lang="en-US" altLang="zh-CN" dirty="0" smtClean="0"/>
              <a:t>.</a:t>
            </a:r>
          </a:p>
          <a:p>
            <a:endParaRPr lang="en-US" altLang="zh-CN" dirty="0"/>
          </a:p>
          <a:p>
            <a:r>
              <a:rPr lang="en-US" altLang="zh-CN" dirty="0" smtClean="0">
                <a:solidFill>
                  <a:srgbClr val="FF0000"/>
                </a:solidFill>
              </a:rPr>
              <a:t>For the ETSI future updating the additional SE, RAN4 also study and capture the A-MPR requirement with </a:t>
            </a:r>
            <a:r>
              <a:rPr lang="en-US" altLang="zh-CN" dirty="0" err="1" smtClean="0">
                <a:solidFill>
                  <a:srgbClr val="FF0000"/>
                </a:solidFill>
              </a:rPr>
              <a:t>NS_xx</a:t>
            </a:r>
            <a:r>
              <a:rPr lang="en-US" altLang="zh-CN" dirty="0" smtClean="0">
                <a:solidFill>
                  <a:srgbClr val="FF0000"/>
                </a:solidFill>
              </a:rPr>
              <a:t> in TR38.xxx in Rel-17.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86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9029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210249"/>
              </p:ext>
            </p:extLst>
          </p:nvPr>
        </p:nvGraphicFramePr>
        <p:xfrm>
          <a:off x="2129590" y="2043181"/>
          <a:ext cx="7932820" cy="1938826"/>
        </p:xfrm>
        <a:graphic>
          <a:graphicData uri="http://schemas.openxmlformats.org/drawingml/2006/table">
            <a:tbl>
              <a:tblPr firstRow="1" firstCol="1" bandRow="1"/>
              <a:tblGrid>
                <a:gridCol w="444053"/>
                <a:gridCol w="1116794"/>
                <a:gridCol w="4350668"/>
                <a:gridCol w="2021305"/>
              </a:tblGrid>
              <a:tr h="4472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R4-2100284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PC2 MPR/A-MPR simulation assumptions for SL enhancement in Rel-17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LG Electronics Inc.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89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R4-2101937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Discussion on n47 PC2 MPR simulation of Rel-17 SL enhancement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Huawei, </a:t>
                      </a: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HiSilicon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R4-2100420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Discussion on PC2 for SL enhancement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CATT</a:t>
                      </a:r>
                      <a:endParaRPr lang="ko-KR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11781</TotalTime>
  <Words>499</Words>
  <Application>Microsoft Office PowerPoint</Application>
  <PresentationFormat>와이드스크린</PresentationFormat>
  <Paragraphs>101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SimSun</vt:lpstr>
      <vt:lpstr>SimSun</vt:lpstr>
      <vt:lpstr>맑은 고딕</vt:lpstr>
      <vt:lpstr>Arial</vt:lpstr>
      <vt:lpstr>Calibri</vt:lpstr>
      <vt:lpstr>Calibri Light</vt:lpstr>
      <vt:lpstr>Times New Roman</vt:lpstr>
      <vt:lpstr>Office Theme</vt:lpstr>
      <vt:lpstr>Way forward on simulation assumptions for PC2 NR V2X</vt:lpstr>
      <vt:lpstr>Background</vt:lpstr>
      <vt:lpstr>General MPR Assumption</vt:lpstr>
      <vt:lpstr>Assumption for PSCCH/PSSCH</vt:lpstr>
      <vt:lpstr>Assumption for PSFCH</vt:lpstr>
      <vt:lpstr>Assumption for S-SSB</vt:lpstr>
      <vt:lpstr>Additional SE/SEM requirements for NS_33/NS_52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임수환/책임연구원/미래기술센터 C&amp;M표준(연)5G무선통신표준Task(suhwan.lim@lge.com)</dc:creator>
  <cp:lastModifiedBy>Suhwan Lim</cp:lastModifiedBy>
  <cp:revision>288</cp:revision>
  <dcterms:created xsi:type="dcterms:W3CDTF">2017-01-18T06:26:21Z</dcterms:created>
  <dcterms:modified xsi:type="dcterms:W3CDTF">2021-02-02T03:00:40Z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(3)hu0LNpEdkpWvGf+OwhIDDNKn8xlNQE//ppDPle/b1hCaj3lnzqm5Os+wcK4yaI/mHkvM2Ac4
ONu7NdhLcj06mnBuT5+AoQ5abwdKxswMgpvVuHZ7Jh6V37kCMdJEwgCZxKuvAyZKUElsUSu6
4A+WHDlpQTcvxIZOaN1XykBljXtZOW/20YYnGiA51xd+d+sPThUNywGPBMqwPzeS2isYOkmE
klSPby6gtWvVper0uy</vt:lpwstr>
  </property>
  <property fmtid="{D5CDD505-2E9C-101B-9397-08002B2CF9AE}" pid="4" name="_2015_ms_pID_7253431">
    <vt:lpwstr>ZKhIfDpEqIw0Dy+7pFSOcIbPEHOOGQCSrve1Cw9exB3GCTGCJ6THy0
QgAxTg7T3eXeXj+7dx4Xwyb91V6FBM2Ulq6IIKRAn9ZIg/QW+BN4GtzEK4LSb5jf2+W7LXxg
+tY1kL6CqcnA8JwQn/ZqWsgxHRvvSDBl87+V7jSDQI3aCaFM2itZ/S+gi3cq5RXdR5nyOMOE
rlOXHAMhIfLTJNKIldQ13eHbIDStuq9lC41p</vt:lpwstr>
  </property>
  <property fmtid="{D5CDD505-2E9C-101B-9397-08002B2CF9AE}" pid="5" name="_2015_ms_pID_7253432">
    <vt:lpwstr>kQ==</vt:lpwstr>
  </property>
</Properties>
</file>