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91" r:id="rId4"/>
    <p:sldId id="292" r:id="rId5"/>
    <p:sldId id="29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Way forward on the introduction of 25 MHz in band n5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98-e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R4-2103185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Jan. – 5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Feb.,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552074"/>
            <a:ext cx="11271939" cy="3416967"/>
          </a:xfrm>
        </p:spPr>
        <p:txBody>
          <a:bodyPr>
            <a:normAutofit/>
          </a:bodyPr>
          <a:lstStyle/>
          <a:p>
            <a:r>
              <a:rPr lang="en-US" dirty="0"/>
              <a:t>Ericsson provided contribution concerning A-MPR for 25MHz channel bandwidth for n5 suggesting the following:</a:t>
            </a:r>
          </a:p>
          <a:p>
            <a:pPr lvl="1"/>
            <a:r>
              <a:rPr lang="en-US" dirty="0"/>
              <a:t>Coexistence with adjacent Public Safety service in DL (851-859MHz) might need to be further checked</a:t>
            </a:r>
          </a:p>
          <a:p>
            <a:pPr lvl="1"/>
            <a:r>
              <a:rPr lang="en-US" dirty="0"/>
              <a:t>Also, coexistence with band n26 might need further consideration</a:t>
            </a:r>
          </a:p>
          <a:p>
            <a:r>
              <a:rPr lang="en-US" dirty="0"/>
              <a:t>Ericsson provided contribution with REFSENS proposals for 25MHz channel bandwidth for n5</a:t>
            </a:r>
          </a:p>
          <a:p>
            <a:r>
              <a:rPr lang="en-US" dirty="0"/>
              <a:t>No agreement can be reached on REFSENS proposal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A-MPR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Issue 5-1: A-MPR for 25MHz channel BW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Concerns raised on the following:</a:t>
            </a:r>
          </a:p>
          <a:p>
            <a:pPr lvl="2"/>
            <a:r>
              <a:rPr lang="en-US" dirty="0"/>
              <a:t>Impact of 25MHz TX BW</a:t>
            </a:r>
          </a:p>
          <a:p>
            <a:pPr lvl="2"/>
            <a:r>
              <a:rPr lang="en-US" dirty="0"/>
              <a:t>Coexistence with B26 (possibly others based on regional deployment situation)</a:t>
            </a:r>
          </a:p>
          <a:p>
            <a:pPr lvl="2"/>
            <a:r>
              <a:rPr lang="en-US" dirty="0"/>
              <a:t>Coexistence with adjacent Public Safety service in DL (851-859MHz)</a:t>
            </a:r>
          </a:p>
          <a:p>
            <a:pPr lvl="2"/>
            <a:r>
              <a:rPr lang="en-US" dirty="0"/>
              <a:t>Need to check A-MPR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Companies encouraged to evaluate TX/RX 20MHz/25MHz and 25MHz/25MHz options at next meeting</a:t>
            </a:r>
          </a:p>
          <a:p>
            <a:pPr lvl="1"/>
            <a:r>
              <a:rPr lang="en-US" dirty="0"/>
              <a:t>Companies encouraged to evaluate coexistence with B26 and adjacent Public Safety service in DL (851-859MHz) at next meeting</a:t>
            </a:r>
          </a:p>
          <a:p>
            <a:pPr lvl="1"/>
            <a:r>
              <a:rPr lang="en-US" dirty="0"/>
              <a:t>Companies encouraged to check A-MPR and provide results at next meeting</a:t>
            </a:r>
          </a:p>
        </p:txBody>
      </p:sp>
    </p:spTree>
    <p:extLst>
      <p:ext uri="{BB962C8B-B14F-4D97-AF65-F5344CB8AC3E}">
        <p14:creationId xmlns:p14="http://schemas.microsoft.com/office/powerpoint/2010/main" val="1581712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562470"/>
            <a:ext cx="11331774" cy="500555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Issue 5-2: UE REFSENS</a:t>
            </a:r>
          </a:p>
          <a:p>
            <a:pPr lvl="1"/>
            <a:r>
              <a:rPr lang="en-US" dirty="0"/>
              <a:t>Option 1: Specify following REFSENS limits and corresponding RB allocation (Ericsson)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No agreement to use scaling of existing values for REFSENS for 25 MHz</a:t>
            </a:r>
          </a:p>
          <a:p>
            <a:pPr lvl="1"/>
            <a:r>
              <a:rPr lang="en-US" dirty="0"/>
              <a:t>Concerns raised on the following:</a:t>
            </a:r>
          </a:p>
          <a:p>
            <a:pPr lvl="2"/>
            <a:r>
              <a:rPr lang="en-US" dirty="0"/>
              <a:t>Impact of 25MHz TX BW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Companies encouraged to bring UL config proposals for REFSENS at next meeting</a:t>
            </a:r>
          </a:p>
          <a:p>
            <a:pPr lvl="1"/>
            <a:r>
              <a:rPr lang="en-US" dirty="0"/>
              <a:t>Companies encouraged to bring analysis/measurements for REFSENS at next meeting for 25MHz</a:t>
            </a:r>
          </a:p>
          <a:p>
            <a:pPr lvl="1"/>
            <a:r>
              <a:rPr lang="en-US" dirty="0"/>
              <a:t>Companies encouraged to evaluate TX/RX 20MHz/25MHz and 25MHz/25MHz options at next meeting</a:t>
            </a:r>
          </a:p>
          <a:p>
            <a:pPr lvl="1"/>
            <a:endParaRPr 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FFAC3C00-3C84-4031-BBA9-758041869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30" y="220568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1510C8F-B09E-47AE-8610-EF7E43311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403249"/>
              </p:ext>
            </p:extLst>
          </p:nvPr>
        </p:nvGraphicFramePr>
        <p:xfrm>
          <a:off x="395628" y="2347055"/>
          <a:ext cx="4001254" cy="91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817">
                  <a:extLst>
                    <a:ext uri="{9D8B030D-6E8A-4147-A177-3AD203B41FA5}">
                      <a16:colId xmlns:a16="http://schemas.microsoft.com/office/drawing/2014/main" val="3629580015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4224025332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672187621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3471788243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4018777836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3428175624"/>
                    </a:ext>
                  </a:extLst>
                </a:gridCol>
                <a:gridCol w="478550">
                  <a:extLst>
                    <a:ext uri="{9D8B030D-6E8A-4147-A177-3AD203B41FA5}">
                      <a16:colId xmlns:a16="http://schemas.microsoft.com/office/drawing/2014/main" val="2041520004"/>
                    </a:ext>
                  </a:extLst>
                </a:gridCol>
                <a:gridCol w="436137">
                  <a:extLst>
                    <a:ext uri="{9D8B030D-6E8A-4147-A177-3AD203B41FA5}">
                      <a16:colId xmlns:a16="http://schemas.microsoft.com/office/drawing/2014/main" val="392568997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Operating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SCS kHz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5</a:t>
                      </a:r>
                      <a:r>
                        <a:rPr lang="en-US" altLang="zh-CN" sz="900" dirty="0">
                          <a:effectLst/>
                        </a:rPr>
                        <a:t> </a:t>
                      </a:r>
                      <a:r>
                        <a:rPr lang="zh-CN" sz="900" dirty="0">
                          <a:effectLst/>
                        </a:rPr>
                        <a:t>MHz</a:t>
                      </a:r>
                      <a:br>
                        <a:rPr lang="zh-CN" sz="900" dirty="0">
                          <a:effectLst/>
                        </a:rPr>
                      </a:b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10</a:t>
                      </a:r>
                      <a:r>
                        <a:rPr lang="en-US" altLang="zh-CN" sz="900" dirty="0">
                          <a:effectLst/>
                        </a:rPr>
                        <a:t> </a:t>
                      </a:r>
                      <a:r>
                        <a:rPr lang="zh-CN" sz="900" dirty="0">
                          <a:effectLst/>
                        </a:rPr>
                        <a:t>MHz</a:t>
                      </a:r>
                      <a:br>
                        <a:rPr lang="zh-CN" sz="900" dirty="0">
                          <a:effectLst/>
                        </a:rPr>
                      </a:b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15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MHz</a:t>
                      </a:r>
                      <a:br>
                        <a:rPr lang="zh-CN" sz="900">
                          <a:effectLst/>
                        </a:rPr>
                      </a:br>
                      <a:r>
                        <a:rPr lang="zh-CN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MHz</a:t>
                      </a:r>
                      <a:br>
                        <a:rPr lang="zh-CN" sz="900" dirty="0">
                          <a:effectLst/>
                        </a:rPr>
                      </a:b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25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MHz</a:t>
                      </a:r>
                      <a:br>
                        <a:rPr lang="zh-CN" sz="900">
                          <a:effectLst/>
                        </a:rPr>
                      </a:br>
                      <a:r>
                        <a:rPr lang="zh-CN" sz="900">
                          <a:effectLst/>
                        </a:rPr>
                        <a:t>(dBm)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4328332"/>
                  </a:ext>
                </a:extLst>
              </a:tr>
              <a:tr h="1619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n5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-98.0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-94.8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-93.0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-86.8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-85.8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FDD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258717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-95.1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-93.1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-88.6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-87.5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08421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497659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0B561270-FEE2-4B4E-8EA9-437047D1C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96" y="2120900"/>
            <a:ext cx="72645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C18DAEB-ECC7-4D43-BEB2-9CDB6EE1F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046174"/>
              </p:ext>
            </p:extLst>
          </p:nvPr>
        </p:nvGraphicFramePr>
        <p:xfrm>
          <a:off x="4539529" y="2347055"/>
          <a:ext cx="6715260" cy="771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5685">
                  <a:extLst>
                    <a:ext uri="{9D8B030D-6E8A-4147-A177-3AD203B41FA5}">
                      <a16:colId xmlns:a16="http://schemas.microsoft.com/office/drawing/2014/main" val="1119536422"/>
                    </a:ext>
                  </a:extLst>
                </a:gridCol>
                <a:gridCol w="727872">
                  <a:extLst>
                    <a:ext uri="{9D8B030D-6E8A-4147-A177-3AD203B41FA5}">
                      <a16:colId xmlns:a16="http://schemas.microsoft.com/office/drawing/2014/main" val="2702034141"/>
                    </a:ext>
                  </a:extLst>
                </a:gridCol>
                <a:gridCol w="891633">
                  <a:extLst>
                    <a:ext uri="{9D8B030D-6E8A-4147-A177-3AD203B41FA5}">
                      <a16:colId xmlns:a16="http://schemas.microsoft.com/office/drawing/2014/main" val="3698302314"/>
                    </a:ext>
                  </a:extLst>
                </a:gridCol>
                <a:gridCol w="968671">
                  <a:extLst>
                    <a:ext uri="{9D8B030D-6E8A-4147-A177-3AD203B41FA5}">
                      <a16:colId xmlns:a16="http://schemas.microsoft.com/office/drawing/2014/main" val="275898338"/>
                    </a:ext>
                  </a:extLst>
                </a:gridCol>
                <a:gridCol w="803145">
                  <a:extLst>
                    <a:ext uri="{9D8B030D-6E8A-4147-A177-3AD203B41FA5}">
                      <a16:colId xmlns:a16="http://schemas.microsoft.com/office/drawing/2014/main" val="3283012118"/>
                    </a:ext>
                  </a:extLst>
                </a:gridCol>
                <a:gridCol w="803145">
                  <a:extLst>
                    <a:ext uri="{9D8B030D-6E8A-4147-A177-3AD203B41FA5}">
                      <a16:colId xmlns:a16="http://schemas.microsoft.com/office/drawing/2014/main" val="1759052009"/>
                    </a:ext>
                  </a:extLst>
                </a:gridCol>
                <a:gridCol w="803145">
                  <a:extLst>
                    <a:ext uri="{9D8B030D-6E8A-4147-A177-3AD203B41FA5}">
                      <a16:colId xmlns:a16="http://schemas.microsoft.com/office/drawing/2014/main" val="3765582326"/>
                    </a:ext>
                  </a:extLst>
                </a:gridCol>
                <a:gridCol w="731964">
                  <a:extLst>
                    <a:ext uri="{9D8B030D-6E8A-4147-A177-3AD203B41FA5}">
                      <a16:colId xmlns:a16="http://schemas.microsoft.com/office/drawing/2014/main" val="2464797079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Operating Band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SCS kHz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5</a:t>
                      </a:r>
                      <a:r>
                        <a:rPr lang="en-US" altLang="zh-CN" sz="900" dirty="0">
                          <a:effectLst/>
                        </a:rPr>
                        <a:t> </a:t>
                      </a:r>
                      <a:r>
                        <a:rPr lang="zh-CN" sz="900" dirty="0">
                          <a:effectLst/>
                        </a:rPr>
                        <a:t>MHz</a:t>
                      </a:r>
                      <a:endParaRPr lang="en-US" altLang="zh-CN" sz="9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10 MHz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15 MHz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20 MHz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25 MHz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(dBm)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5199947"/>
                  </a:ext>
                </a:extLst>
              </a:tr>
              <a:tr h="16192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n5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25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20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FDD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74110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12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10</a:t>
                      </a:r>
                      <a:r>
                        <a:rPr lang="zh-CN" sz="900" baseline="30000">
                          <a:effectLst/>
                        </a:rPr>
                        <a:t>1</a:t>
                      </a:r>
                      <a:r>
                        <a:rPr lang="zh-CN" sz="900">
                          <a:effectLst/>
                        </a:rPr>
                        <a:t>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842362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129906"/>
                  </a:ext>
                </a:extLst>
              </a:tr>
            </a:tbl>
          </a:graphicData>
        </a:graphic>
      </p:graphicFrame>
      <p:sp>
        <p:nvSpPr>
          <p:cNvPr id="15" name="Rectangle 4">
            <a:extLst>
              <a:ext uri="{FF2B5EF4-FFF2-40B4-BE49-F238E27FC236}">
                <a16:creationId xmlns:a16="http://schemas.microsoft.com/office/drawing/2014/main" id="{185C04F4-2A40-4EAF-AC7B-F0268FF35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9529" y="211845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6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R4-2102166, “</a:t>
            </a:r>
            <a:r>
              <a:rPr lang="en-US" dirty="0"/>
              <a:t>Additional channel bandwidths in bands n2, n5 and n48 – A-MPR impacts</a:t>
            </a:r>
            <a:r>
              <a:rPr lang="en-GB" dirty="0"/>
              <a:t>”, Ericsson, </a:t>
            </a:r>
            <a:r>
              <a:rPr lang="en-US" dirty="0"/>
              <a:t>3GPP TSG-RAN WG4 Meeting # 98-e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R4-2102167, “</a:t>
            </a:r>
            <a:r>
              <a:rPr lang="en-US" dirty="0"/>
              <a:t>Additional channel bandwidths in bands n2, n5 and n48 – REFSENS</a:t>
            </a:r>
            <a:r>
              <a:rPr lang="en-GB" dirty="0"/>
              <a:t>”, Ericsson, </a:t>
            </a:r>
            <a:r>
              <a:rPr lang="de-DE" dirty="0"/>
              <a:t>3GPP TSG-RAN WG4 #98-e</a:t>
            </a: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Microsoft Office PowerPoint</Application>
  <PresentationFormat>Widescreen</PresentationFormat>
  <Paragraphs>106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佈景主題</vt:lpstr>
      <vt:lpstr> Way forward on the introduction of 25 MHz in band n5</vt:lpstr>
      <vt:lpstr>Background</vt:lpstr>
      <vt:lpstr>WF on A-MPR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2021-02-03T20:26:05Z</dcterms:modified>
</cp:coreProperties>
</file>