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</p:sldIdLst>
  <p:sldSz cx="12192000" cy="6858000"/>
  <p:notesSz cx="6858000" cy="9144000"/>
  <p:custDataLst>
    <p:tags r:id="rId10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19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49AF1-7BF1-41F3-9CD7-F75E212E1429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45D5B-67DF-495E-A30A-6BD5885307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39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B52189-F625-4389-8581-FC4FE6283C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14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91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7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30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8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5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381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05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7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0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6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943449"/>
            <a:ext cx="11386457" cy="2293815"/>
          </a:xfrm>
        </p:spPr>
        <p:txBody>
          <a:bodyPr anchor="ctr" anchorCtr="0">
            <a:normAutofit/>
          </a:bodyPr>
          <a:lstStyle/>
          <a:p>
            <a:r>
              <a:rPr lang="en-US" sz="4000" dirty="0" smtClean="0">
                <a:latin typeface="+mn-lt"/>
              </a:rPr>
              <a:t>Way forward on Improvement </a:t>
            </a:r>
            <a:r>
              <a:rPr lang="en-US" sz="4000" dirty="0">
                <a:latin typeface="+mn-lt"/>
              </a:rPr>
              <a:t>of UL RMC tables</a:t>
            </a:r>
            <a:endParaRPr lang="en-US" sz="44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Rohde &amp; Schwarz, …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00135" y="218661"/>
            <a:ext cx="2456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R4-2103121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78626" y="157105"/>
            <a:ext cx="5552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3GPP TSG-RAN WG4 Meeting #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98-e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Online, </a:t>
            </a:r>
            <a:r>
              <a:rPr lang="en-US" b="1" dirty="0" smtClean="0">
                <a:solidFill>
                  <a:prstClr val="black"/>
                </a:solidFill>
                <a:ea typeface="游ゴシック" panose="020B0400000000000000" pitchFamily="34" charset="-128"/>
              </a:rPr>
              <a:t>25</a:t>
            </a:r>
            <a:r>
              <a:rPr lang="en-US" b="1" baseline="30000" dirty="0" smtClean="0">
                <a:solidFill>
                  <a:prstClr val="black"/>
                </a:solidFill>
                <a:ea typeface="游ゴシック" panose="020B0400000000000000" pitchFamily="34" charset="-128"/>
              </a:rPr>
              <a:t>th</a:t>
            </a:r>
            <a:r>
              <a:rPr lang="en-US" b="1" dirty="0" smtClean="0">
                <a:solidFill>
                  <a:prstClr val="black"/>
                </a:solidFill>
                <a:ea typeface="游ゴシック" panose="020B0400000000000000" pitchFamily="34" charset="-128"/>
              </a:rPr>
              <a:t> January</a:t>
            </a:r>
            <a:r>
              <a:rPr kumimoji="0" lang="en-US" altLang="ja-JP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游ゴシック" panose="020B0400000000000000" pitchFamily="34" charset="-128"/>
              </a:rPr>
              <a:t> 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游ゴシック" panose="020B0400000000000000" pitchFamily="34" charset="-128"/>
              </a:rPr>
              <a:t>– </a:t>
            </a:r>
            <a:r>
              <a:rPr lang="en-US" altLang="ja-JP" b="1" dirty="0">
                <a:solidFill>
                  <a:prstClr val="black"/>
                </a:solidFill>
                <a:ea typeface="游ゴシック" panose="020B0400000000000000" pitchFamily="34" charset="-128"/>
              </a:rPr>
              <a:t>5</a:t>
            </a:r>
            <a:r>
              <a:rPr kumimoji="0" lang="en-US" altLang="ja-JP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游ゴシック" panose="020B0400000000000000" pitchFamily="34" charset="-128"/>
              </a:rPr>
              <a:t>th</a:t>
            </a:r>
            <a:r>
              <a:rPr kumimoji="0" lang="en-US" altLang="ja-JP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游ゴシック" panose="020B0400000000000000" pitchFamily="34" charset="-128"/>
              </a:rPr>
              <a:t> February 2021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546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Background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51560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 smtClean="0"/>
              <a:t>In the latest version of TS 38.101-1 there are 54 different UL RMC tables in Annex A, with many redundancies.</a:t>
            </a:r>
          </a:p>
          <a:p>
            <a:pPr marL="0" indent="0">
              <a:buNone/>
            </a:pPr>
            <a:r>
              <a:rPr lang="en-US" altLang="ja-JP" sz="2400" dirty="0" smtClean="0"/>
              <a:t>In order to improve </a:t>
            </a:r>
            <a:r>
              <a:rPr lang="en-US" altLang="ja-JP" sz="2400" dirty="0"/>
              <a:t>the readability and maintainability of the </a:t>
            </a:r>
            <a:r>
              <a:rPr lang="en-US" altLang="ja-JP" sz="2400" dirty="0" smtClean="0"/>
              <a:t>specification the table structure should be improved.</a:t>
            </a:r>
          </a:p>
          <a:p>
            <a:pPr marL="0" indent="0">
              <a:buNone/>
            </a:pPr>
            <a:r>
              <a:rPr lang="en-US" altLang="ja-JP" sz="2400" dirty="0" smtClean="0"/>
              <a:t>Detailed analysis of the improvements and an example can be found in [1].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874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Way forward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u="sng" dirty="0" smtClean="0"/>
              <a:t>TDD/FDD tables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r>
              <a:rPr lang="en-GB" sz="2400" b="1" dirty="0" smtClean="0"/>
              <a:t>Observation 1:</a:t>
            </a:r>
            <a:r>
              <a:rPr lang="en-GB" sz="2400" dirty="0" smtClean="0"/>
              <a:t> </a:t>
            </a:r>
            <a:r>
              <a:rPr lang="en-GB" sz="2400" dirty="0"/>
              <a:t>TDD tables are a copy of the FDD tables, only the UL slot information is new.</a:t>
            </a:r>
            <a:endParaRPr lang="de-DE" sz="2400" dirty="0"/>
          </a:p>
          <a:p>
            <a:pPr marL="0" indent="0">
              <a:buNone/>
            </a:pPr>
            <a:endParaRPr lang="en-US" altLang="ja-JP" sz="2400" dirty="0" smtClean="0"/>
          </a:p>
          <a:p>
            <a:r>
              <a:rPr lang="en-US" altLang="ja-JP" sz="2000" dirty="0" smtClean="0"/>
              <a:t>Option 1: </a:t>
            </a:r>
            <a:r>
              <a:rPr lang="en-GB" sz="2000" dirty="0"/>
              <a:t>Remove the TDD tables from the specification, make the FDD tables applicable for FDD and TDD and cover the TDD specific information in the general section</a:t>
            </a:r>
            <a:r>
              <a:rPr lang="en-GB" sz="2000" dirty="0" smtClean="0"/>
              <a:t>.</a:t>
            </a:r>
          </a:p>
          <a:p>
            <a:r>
              <a:rPr lang="en-GB" altLang="ja-JP" sz="2000" dirty="0" smtClean="0"/>
              <a:t>Option 2: Keep the tables for FDD and TDD separate.</a:t>
            </a:r>
          </a:p>
          <a:p>
            <a:pPr marL="0" indent="0">
              <a:buNone/>
            </a:pPr>
            <a:endParaRPr lang="en-GB" altLang="ja-JP" sz="2400" dirty="0"/>
          </a:p>
          <a:p>
            <a:pPr marL="0" indent="0">
              <a:buNone/>
            </a:pPr>
            <a:r>
              <a:rPr lang="en-US" altLang="ja-JP" sz="2400" u="sng" dirty="0" smtClean="0"/>
              <a:t>Agreement: </a:t>
            </a:r>
            <a:r>
              <a:rPr lang="en-US" altLang="ja-JP" sz="2400" dirty="0" smtClean="0"/>
              <a:t>Option 1</a:t>
            </a: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576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Way forward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u="sng" dirty="0" smtClean="0"/>
              <a:t>Tables for different SCS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r>
              <a:rPr lang="en-GB" sz="2400" b="1" dirty="0" smtClean="0"/>
              <a:t>Observation 2:</a:t>
            </a:r>
            <a:r>
              <a:rPr lang="en-GB" sz="2400" dirty="0" smtClean="0"/>
              <a:t> </a:t>
            </a:r>
            <a:r>
              <a:rPr lang="en-US" sz="2400" dirty="0" smtClean="0"/>
              <a:t>There </a:t>
            </a:r>
            <a:r>
              <a:rPr lang="en-US" sz="2400" dirty="0"/>
              <a:t>is no difference between the tables using different SCS for the same modulation scheme, since the relevant information like payload size or number of </a:t>
            </a:r>
            <a:r>
              <a:rPr lang="en-US" sz="2400" dirty="0" smtClean="0"/>
              <a:t>modulated, do not depend on SCS</a:t>
            </a:r>
            <a:endParaRPr lang="de-DE" sz="2400" dirty="0"/>
          </a:p>
          <a:p>
            <a:pPr marL="0" indent="0">
              <a:buNone/>
            </a:pPr>
            <a:endParaRPr lang="en-US" altLang="ja-JP" sz="2400" dirty="0" smtClean="0"/>
          </a:p>
          <a:p>
            <a:r>
              <a:rPr lang="en-US" altLang="ja-JP" sz="2000" dirty="0" smtClean="0"/>
              <a:t>Option 1: </a:t>
            </a:r>
            <a:r>
              <a:rPr lang="en-US" sz="2000" dirty="0"/>
              <a:t>Merge the separate tables for 15, 30 and 60 kHz SCS for the same modulation into a single table</a:t>
            </a:r>
            <a:r>
              <a:rPr lang="en-US" sz="2000" dirty="0" smtClean="0"/>
              <a:t>.</a:t>
            </a:r>
          </a:p>
          <a:p>
            <a:r>
              <a:rPr lang="en-GB" altLang="ja-JP" sz="2000" dirty="0" smtClean="0"/>
              <a:t>Option 2: Keep the tables for different SCS separate</a:t>
            </a:r>
          </a:p>
          <a:p>
            <a:pPr marL="0" indent="0">
              <a:buNone/>
            </a:pPr>
            <a:endParaRPr lang="en-GB" altLang="ja-JP" sz="2400" dirty="0"/>
          </a:p>
          <a:p>
            <a:pPr marL="0" indent="0">
              <a:buNone/>
            </a:pPr>
            <a:r>
              <a:rPr lang="en-US" altLang="ja-JP" sz="2400" u="sng" dirty="0" smtClean="0"/>
              <a:t>Agreement: </a:t>
            </a:r>
            <a:r>
              <a:rPr lang="en-US" altLang="ja-JP" sz="2400" dirty="0" smtClean="0"/>
              <a:t>Option 1</a:t>
            </a: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0533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Way forward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u="sng" dirty="0" smtClean="0"/>
              <a:t>Improving the table structure</a:t>
            </a:r>
          </a:p>
          <a:p>
            <a:pPr marL="0" indent="0">
              <a:buNone/>
            </a:pPr>
            <a:r>
              <a:rPr lang="en-GB" sz="2400" b="1" dirty="0" smtClean="0"/>
              <a:t>Observation 3:</a:t>
            </a:r>
            <a:r>
              <a:rPr lang="en-GB" sz="2400" dirty="0" smtClean="0"/>
              <a:t> </a:t>
            </a:r>
            <a:r>
              <a:rPr lang="de-DE" sz="2400" dirty="0" smtClean="0"/>
              <a:t>Columns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channel</a:t>
            </a:r>
            <a:r>
              <a:rPr lang="de-DE" sz="2400" dirty="0" smtClean="0"/>
              <a:t> </a:t>
            </a:r>
            <a:r>
              <a:rPr lang="de-DE" sz="2400" dirty="0" err="1" smtClean="0"/>
              <a:t>bandwidth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SCS </a:t>
            </a:r>
            <a:r>
              <a:rPr lang="de-DE" sz="2400" dirty="0" err="1" smtClean="0"/>
              <a:t>only</a:t>
            </a:r>
            <a:r>
              <a:rPr lang="de-DE" sz="2400" dirty="0" smtClean="0"/>
              <a:t> </a:t>
            </a:r>
            <a:r>
              <a:rPr lang="de-DE" sz="2400" dirty="0" err="1" smtClean="0"/>
              <a:t>cause</a:t>
            </a:r>
            <a:r>
              <a:rPr lang="de-DE" sz="2400" dirty="0" smtClean="0"/>
              <a:t> </a:t>
            </a:r>
            <a:r>
              <a:rPr lang="de-DE" sz="2400" dirty="0" err="1" smtClean="0"/>
              <a:t>duplicated</a:t>
            </a:r>
            <a:r>
              <a:rPr lang="de-DE" sz="2400" dirty="0" smtClean="0"/>
              <a:t> </a:t>
            </a:r>
            <a:r>
              <a:rPr lang="de-DE" sz="2400" dirty="0" err="1" smtClean="0"/>
              <a:t>entries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provide</a:t>
            </a:r>
            <a:r>
              <a:rPr lang="de-DE" sz="2400" dirty="0" smtClean="0"/>
              <a:t> </a:t>
            </a:r>
            <a:r>
              <a:rPr lang="de-DE" sz="2400" dirty="0" err="1" smtClean="0"/>
              <a:t>no</a:t>
            </a:r>
            <a:r>
              <a:rPr lang="de-DE" sz="2400" dirty="0" smtClean="0"/>
              <a:t> additional </a:t>
            </a:r>
            <a:r>
              <a:rPr lang="de-DE" sz="2400" dirty="0" err="1" smtClean="0"/>
              <a:t>information</a:t>
            </a:r>
            <a:endParaRPr lang="de-DE" sz="2400" dirty="0"/>
          </a:p>
          <a:p>
            <a:r>
              <a:rPr lang="en-US" altLang="ja-JP" sz="2000" dirty="0" smtClean="0"/>
              <a:t>Option 1: </a:t>
            </a:r>
            <a:r>
              <a:rPr lang="en-GB" sz="2000" dirty="0"/>
              <a:t>Remove channel bandwidth and SCS information from the </a:t>
            </a:r>
            <a:r>
              <a:rPr lang="en-GB" sz="2000" dirty="0" smtClean="0"/>
              <a:t>tables.</a:t>
            </a:r>
          </a:p>
          <a:p>
            <a:r>
              <a:rPr lang="en-GB" altLang="ja-JP" sz="2000" dirty="0" smtClean="0"/>
              <a:t>Option 2: Keep the information for channel bandwidth in the table </a:t>
            </a:r>
          </a:p>
          <a:p>
            <a:pPr marL="0" indent="0">
              <a:buNone/>
            </a:pPr>
            <a:endParaRPr lang="en-GB" altLang="ja-JP" sz="2400" dirty="0" smtClean="0"/>
          </a:p>
          <a:p>
            <a:pPr marL="0" indent="0">
              <a:buNone/>
            </a:pPr>
            <a:r>
              <a:rPr lang="en-GB" sz="2400" b="1" dirty="0" smtClean="0"/>
              <a:t>Observation 4:</a:t>
            </a:r>
            <a:r>
              <a:rPr lang="en-GB" sz="2400" dirty="0" smtClean="0"/>
              <a:t> </a:t>
            </a:r>
            <a:r>
              <a:rPr lang="de-DE" sz="2400" dirty="0" smtClean="0"/>
              <a:t>Target </a:t>
            </a:r>
            <a:r>
              <a:rPr lang="de-DE" sz="2400" dirty="0" err="1" smtClean="0"/>
              <a:t>coding</a:t>
            </a:r>
            <a:r>
              <a:rPr lang="de-DE" sz="2400" dirty="0" smtClean="0"/>
              <a:t> rate </a:t>
            </a:r>
            <a:r>
              <a:rPr lang="de-DE" sz="2400" dirty="0" err="1" smtClean="0"/>
              <a:t>information</a:t>
            </a:r>
            <a:r>
              <a:rPr lang="de-DE" sz="2400" dirty="0" smtClean="0"/>
              <a:t> </a:t>
            </a:r>
            <a:r>
              <a:rPr lang="de-DE" sz="2400" dirty="0" err="1" smtClean="0"/>
              <a:t>is</a:t>
            </a:r>
            <a:r>
              <a:rPr lang="de-DE" sz="2400" dirty="0" smtClean="0"/>
              <a:t> redundant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conflicting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information</a:t>
            </a:r>
            <a:r>
              <a:rPr lang="de-DE" sz="2400" dirty="0" smtClean="0"/>
              <a:t> in TS 38.214.</a:t>
            </a:r>
            <a:endParaRPr lang="de-DE" sz="2400" dirty="0"/>
          </a:p>
          <a:p>
            <a:r>
              <a:rPr lang="en-US" altLang="ja-JP" sz="2000" dirty="0"/>
              <a:t>Option 1: </a:t>
            </a:r>
            <a:r>
              <a:rPr lang="en-GB" sz="2000" dirty="0"/>
              <a:t>Remove </a:t>
            </a:r>
            <a:r>
              <a:rPr lang="en-GB" sz="2000" dirty="0" smtClean="0"/>
              <a:t>the target coding rate column from the tables</a:t>
            </a:r>
            <a:endParaRPr lang="en-GB" sz="2000" dirty="0"/>
          </a:p>
          <a:p>
            <a:r>
              <a:rPr lang="en-GB" altLang="ja-JP" sz="2000" dirty="0"/>
              <a:t>Option 2: </a:t>
            </a:r>
            <a:r>
              <a:rPr lang="en-GB" altLang="ja-JP" sz="2000" dirty="0" smtClean="0"/>
              <a:t>Update the information to match TS 38.214</a:t>
            </a:r>
            <a:endParaRPr lang="en-GB" altLang="ja-JP" sz="2000" dirty="0"/>
          </a:p>
          <a:p>
            <a:pPr marL="0" indent="0">
              <a:buNone/>
            </a:pPr>
            <a:endParaRPr lang="en-GB" altLang="ja-JP" sz="2400" dirty="0"/>
          </a:p>
          <a:p>
            <a:pPr marL="0" indent="0">
              <a:buNone/>
            </a:pPr>
            <a:r>
              <a:rPr lang="en-US" altLang="ja-JP" sz="2400" u="sng" dirty="0" smtClean="0"/>
              <a:t>Agreement:</a:t>
            </a:r>
            <a:r>
              <a:rPr lang="en-US" altLang="ja-JP" sz="2400" dirty="0" smtClean="0"/>
              <a:t>  Observation 3: Option 1; Observation 4: Option 1</a:t>
            </a: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52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Way forward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u="sng" dirty="0" smtClean="0"/>
              <a:t>FR1 and FR2 tables in 38.101-1 and 38.101-2</a:t>
            </a:r>
          </a:p>
          <a:p>
            <a:pPr marL="0" indent="0">
              <a:buNone/>
            </a:pPr>
            <a:endParaRPr lang="en-US" altLang="ja-JP" u="sng" dirty="0" smtClean="0"/>
          </a:p>
          <a:p>
            <a:pPr marL="0" indent="0">
              <a:buNone/>
            </a:pPr>
            <a:r>
              <a:rPr lang="en-GB" sz="2400" b="1" dirty="0" smtClean="0"/>
              <a:t>Observation 5:</a:t>
            </a:r>
            <a:r>
              <a:rPr lang="en-GB" sz="2400" dirty="0" smtClean="0"/>
              <a:t> </a:t>
            </a:r>
            <a:r>
              <a:rPr lang="de-DE" sz="2400" dirty="0" smtClean="0"/>
              <a:t>The </a:t>
            </a:r>
            <a:r>
              <a:rPr lang="de-DE" sz="2400" dirty="0" err="1" smtClean="0"/>
              <a:t>issue</a:t>
            </a:r>
            <a:r>
              <a:rPr lang="de-DE" sz="2400" dirty="0" smtClean="0"/>
              <a:t> </a:t>
            </a:r>
            <a:r>
              <a:rPr lang="de-DE" sz="2400" dirty="0" err="1" smtClean="0"/>
              <a:t>exists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both</a:t>
            </a:r>
            <a:r>
              <a:rPr lang="de-DE" sz="2400" dirty="0" smtClean="0"/>
              <a:t> FR1 </a:t>
            </a:r>
            <a:r>
              <a:rPr lang="de-DE" sz="2400" dirty="0" err="1" smtClean="0"/>
              <a:t>and</a:t>
            </a:r>
            <a:r>
              <a:rPr lang="de-DE" sz="2400" dirty="0" smtClean="0"/>
              <a:t> FR2 </a:t>
            </a:r>
            <a:r>
              <a:rPr lang="de-DE" sz="2400" dirty="0" err="1" smtClean="0"/>
              <a:t>tables</a:t>
            </a:r>
            <a:r>
              <a:rPr lang="de-DE" sz="2400" dirty="0" smtClean="0"/>
              <a:t>, </a:t>
            </a:r>
            <a:r>
              <a:rPr lang="de-DE" sz="2400" dirty="0" err="1" smtClean="0"/>
              <a:t>except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observation</a:t>
            </a:r>
            <a:r>
              <a:rPr lang="de-DE" sz="2400" dirty="0" smtClean="0"/>
              <a:t> 1 </a:t>
            </a:r>
            <a:r>
              <a:rPr lang="de-DE" sz="2400" dirty="0" err="1" smtClean="0"/>
              <a:t>since</a:t>
            </a:r>
            <a:r>
              <a:rPr lang="de-DE" sz="2400" dirty="0" smtClean="0"/>
              <a:t> FR2 </a:t>
            </a:r>
            <a:r>
              <a:rPr lang="de-DE" sz="2400" dirty="0" err="1" smtClean="0"/>
              <a:t>only</a:t>
            </a:r>
            <a:r>
              <a:rPr lang="de-DE" sz="2400" dirty="0" smtClean="0"/>
              <a:t> </a:t>
            </a:r>
            <a:r>
              <a:rPr lang="de-DE" sz="2400" dirty="0" err="1" smtClean="0"/>
              <a:t>has</a:t>
            </a:r>
            <a:r>
              <a:rPr lang="de-DE" sz="2400" dirty="0" smtClean="0"/>
              <a:t> TDD </a:t>
            </a:r>
            <a:r>
              <a:rPr lang="de-DE" sz="2400" dirty="0" err="1" smtClean="0"/>
              <a:t>tables</a:t>
            </a:r>
            <a:r>
              <a:rPr lang="de-DE" sz="2400" dirty="0" smtClean="0"/>
              <a:t>.</a:t>
            </a:r>
          </a:p>
          <a:p>
            <a:pPr marL="0" indent="0">
              <a:buNone/>
            </a:pPr>
            <a:endParaRPr lang="de-DE" sz="2400" dirty="0"/>
          </a:p>
          <a:p>
            <a:r>
              <a:rPr lang="en-US" altLang="ja-JP" sz="2000" dirty="0" smtClean="0"/>
              <a:t>Option 1: </a:t>
            </a:r>
            <a:r>
              <a:rPr lang="en-GB" sz="2000" dirty="0" smtClean="0"/>
              <a:t>Apply the same improvements for both FR1 and FR2 tables in 38.101-1 and 38.101-2 respectively.</a:t>
            </a:r>
          </a:p>
          <a:p>
            <a:r>
              <a:rPr lang="en-GB" altLang="ja-JP" sz="2000" dirty="0" smtClean="0"/>
              <a:t>Option 2: Treat both FR1 and FR2 tables separately</a:t>
            </a:r>
          </a:p>
          <a:p>
            <a:pPr marL="0" indent="0">
              <a:buNone/>
            </a:pPr>
            <a:endParaRPr lang="en-GB" altLang="ja-JP" sz="2400" dirty="0"/>
          </a:p>
          <a:p>
            <a:pPr marL="0" indent="0">
              <a:buNone/>
            </a:pPr>
            <a:r>
              <a:rPr lang="en-US" altLang="ja-JP" sz="2400" u="sng" dirty="0" smtClean="0"/>
              <a:t>Agreement:</a:t>
            </a:r>
            <a:r>
              <a:rPr lang="en-US" altLang="ja-JP" sz="2400" dirty="0" smtClean="0"/>
              <a:t>  Option 1</a:t>
            </a: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6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1424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</a:rPr>
              <a:t>References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244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altLang="ja-JP" sz="2400" dirty="0" smtClean="0"/>
              <a:t>[1] R4-2102091; „</a:t>
            </a:r>
            <a:r>
              <a:rPr lang="de-DE" altLang="ja-JP" sz="2400" dirty="0" err="1" smtClean="0"/>
              <a:t>Improvement</a:t>
            </a:r>
            <a:r>
              <a:rPr lang="de-DE" altLang="ja-JP" sz="2400" dirty="0" smtClean="0"/>
              <a:t> </a:t>
            </a:r>
            <a:r>
              <a:rPr lang="de-DE" altLang="ja-JP" sz="2400" dirty="0" err="1" smtClean="0"/>
              <a:t>of</a:t>
            </a:r>
            <a:r>
              <a:rPr lang="de-DE" altLang="ja-JP" sz="2400" dirty="0" smtClean="0"/>
              <a:t> UL RMC </a:t>
            </a:r>
            <a:r>
              <a:rPr lang="de-DE" altLang="ja-JP" sz="2400" dirty="0" err="1" smtClean="0"/>
              <a:t>table</a:t>
            </a:r>
            <a:r>
              <a:rPr lang="de-DE" altLang="ja-JP" sz="2400" dirty="0" smtClean="0"/>
              <a:t>“; Rohde &amp; Schwarz; RAN4#98-e</a:t>
            </a:r>
            <a:endParaRPr lang="en-US" altLang="ja-JP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7</a:t>
            </a:fld>
            <a:endParaRPr lang="en-US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1052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Microsoft Office PowerPoint</Application>
  <PresentationFormat>Breitbild</PresentationFormat>
  <Paragraphs>56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游ゴシック</vt:lpstr>
      <vt:lpstr>Arial</vt:lpstr>
      <vt:lpstr>Calibri</vt:lpstr>
      <vt:lpstr>Calibri Light</vt:lpstr>
      <vt:lpstr>Office Theme</vt:lpstr>
      <vt:lpstr>Way forward on Improvement of UL RMC tables</vt:lpstr>
      <vt:lpstr>Background</vt:lpstr>
      <vt:lpstr>Way forward</vt:lpstr>
      <vt:lpstr>Way forward</vt:lpstr>
      <vt:lpstr>Way forward</vt:lpstr>
      <vt:lpstr>Way forward</vt:lpstr>
      <vt:lpstr>References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improvements of UL RMC tables</dc:title>
  <dc:creator>Rohde &amp; Schwarz</dc:creator>
  <cp:lastModifiedBy>Rohde &amp; Schwarz</cp:lastModifiedBy>
  <cp:revision>8</cp:revision>
  <dcterms:created xsi:type="dcterms:W3CDTF">2021-02-01T08:05:53Z</dcterms:created>
  <dcterms:modified xsi:type="dcterms:W3CDTF">2021-02-03T23:10:40Z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