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259" r:id="rId6"/>
    <p:sldId id="264" r:id="rId7"/>
    <p:sldId id="270" r:id="rId8"/>
    <p:sldId id="277" r:id="rId9"/>
    <p:sldId id="278" r:id="rId10"/>
    <p:sldId id="271" r:id="rId11"/>
    <p:sldId id="272" r:id="rId12"/>
    <p:sldId id="279" r:id="rId13"/>
    <p:sldId id="274" r:id="rId14"/>
    <p:sldId id="269" r:id="rId15"/>
  </p:sldIdLst>
  <p:sldSz cx="12192000" cy="6858000"/>
  <p:notesSz cx="6858000" cy="9144000"/>
  <p:defaultTex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302" autoAdjust="0"/>
    <p:restoredTop sz="94660"/>
  </p:normalViewPr>
  <p:slideViewPr>
    <p:cSldViewPr snapToGrid="0">
      <p:cViewPr varScale="1">
        <p:scale>
          <a:sx n="70" d="100"/>
          <a:sy n="70" d="100"/>
        </p:scale>
        <p:origin x="-696"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4925799-38F0-4D5D-B92B-5BAD3521BB8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sv-SE"/>
          </a:p>
        </p:txBody>
      </p:sp>
      <p:sp>
        <p:nvSpPr>
          <p:cNvPr id="3" name="Subtitle 2">
            <a:extLst>
              <a:ext uri="{FF2B5EF4-FFF2-40B4-BE49-F238E27FC236}">
                <a16:creationId xmlns:a16="http://schemas.microsoft.com/office/drawing/2014/main" xmlns="" id="{58B4A907-D376-4E66-8824-05437F32F7B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sv-SE"/>
          </a:p>
        </p:txBody>
      </p:sp>
      <p:sp>
        <p:nvSpPr>
          <p:cNvPr id="4" name="Date Placeholder 3">
            <a:extLst>
              <a:ext uri="{FF2B5EF4-FFF2-40B4-BE49-F238E27FC236}">
                <a16:creationId xmlns:a16="http://schemas.microsoft.com/office/drawing/2014/main" xmlns="" id="{FBE0742F-4872-4C7C-99C3-73D633B8F5AF}"/>
              </a:ext>
            </a:extLst>
          </p:cNvPr>
          <p:cNvSpPr>
            <a:spLocks noGrp="1"/>
          </p:cNvSpPr>
          <p:nvPr>
            <p:ph type="dt" sz="half" idx="10"/>
          </p:nvPr>
        </p:nvSpPr>
        <p:spPr/>
        <p:txBody>
          <a:bodyPr/>
          <a:lstStyle/>
          <a:p>
            <a:fld id="{635A8632-1673-41B8-A175-B3BBF13535BC}" type="datetimeFigureOut">
              <a:rPr lang="sv-SE" smtClean="0"/>
              <a:t>2021-02-04</a:t>
            </a:fld>
            <a:endParaRPr lang="sv-SE"/>
          </a:p>
        </p:txBody>
      </p:sp>
      <p:sp>
        <p:nvSpPr>
          <p:cNvPr id="5" name="Footer Placeholder 4">
            <a:extLst>
              <a:ext uri="{FF2B5EF4-FFF2-40B4-BE49-F238E27FC236}">
                <a16:creationId xmlns:a16="http://schemas.microsoft.com/office/drawing/2014/main" xmlns="" id="{77216ADA-0B2E-46F8-978A-A02E309F49A0}"/>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xmlns="" id="{6593CFB4-2E95-49D2-9121-E443B6D579CA}"/>
              </a:ext>
            </a:extLst>
          </p:cNvPr>
          <p:cNvSpPr>
            <a:spLocks noGrp="1"/>
          </p:cNvSpPr>
          <p:nvPr>
            <p:ph type="sldNum" sz="quarter" idx="12"/>
          </p:nvPr>
        </p:nvSpPr>
        <p:spPr/>
        <p:txBody>
          <a:bodyPr/>
          <a:lstStyle/>
          <a:p>
            <a:fld id="{AB536557-F1F7-489A-AFF6-00F50F04A6E4}" type="slidenum">
              <a:rPr lang="sv-SE" smtClean="0"/>
              <a:t>‹#›</a:t>
            </a:fld>
            <a:endParaRPr lang="sv-SE"/>
          </a:p>
        </p:txBody>
      </p:sp>
    </p:spTree>
    <p:extLst>
      <p:ext uri="{BB962C8B-B14F-4D97-AF65-F5344CB8AC3E}">
        <p14:creationId xmlns:p14="http://schemas.microsoft.com/office/powerpoint/2010/main" val="34134500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A457492-AC61-42F7-A740-3D5D8E559B72}"/>
              </a:ext>
            </a:extLst>
          </p:cNvPr>
          <p:cNvSpPr>
            <a:spLocks noGrp="1"/>
          </p:cNvSpPr>
          <p:nvPr>
            <p:ph type="title"/>
          </p:nvPr>
        </p:nvSpPr>
        <p:spPr/>
        <p:txBody>
          <a:bodyPr/>
          <a:lstStyle/>
          <a:p>
            <a:r>
              <a:rPr lang="en-US"/>
              <a:t>Click to edit Master title style</a:t>
            </a:r>
            <a:endParaRPr lang="sv-SE"/>
          </a:p>
        </p:txBody>
      </p:sp>
      <p:sp>
        <p:nvSpPr>
          <p:cNvPr id="3" name="Vertical Text Placeholder 2">
            <a:extLst>
              <a:ext uri="{FF2B5EF4-FFF2-40B4-BE49-F238E27FC236}">
                <a16:creationId xmlns:a16="http://schemas.microsoft.com/office/drawing/2014/main" xmlns="" id="{A4535FC4-D0C1-47A4-98A1-2D57A722B02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xmlns="" id="{7821D503-B3CF-4BA9-8454-BBC005646993}"/>
              </a:ext>
            </a:extLst>
          </p:cNvPr>
          <p:cNvSpPr>
            <a:spLocks noGrp="1"/>
          </p:cNvSpPr>
          <p:nvPr>
            <p:ph type="dt" sz="half" idx="10"/>
          </p:nvPr>
        </p:nvSpPr>
        <p:spPr/>
        <p:txBody>
          <a:bodyPr/>
          <a:lstStyle/>
          <a:p>
            <a:fld id="{635A8632-1673-41B8-A175-B3BBF13535BC}" type="datetimeFigureOut">
              <a:rPr lang="sv-SE" smtClean="0"/>
              <a:t>2021-02-04</a:t>
            </a:fld>
            <a:endParaRPr lang="sv-SE"/>
          </a:p>
        </p:txBody>
      </p:sp>
      <p:sp>
        <p:nvSpPr>
          <p:cNvPr id="5" name="Footer Placeholder 4">
            <a:extLst>
              <a:ext uri="{FF2B5EF4-FFF2-40B4-BE49-F238E27FC236}">
                <a16:creationId xmlns:a16="http://schemas.microsoft.com/office/drawing/2014/main" xmlns="" id="{2F26D209-5ED4-4D1A-91C7-70654DC35125}"/>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xmlns="" id="{350E3E02-DAE7-4DEC-9CEF-082727156C2B}"/>
              </a:ext>
            </a:extLst>
          </p:cNvPr>
          <p:cNvSpPr>
            <a:spLocks noGrp="1"/>
          </p:cNvSpPr>
          <p:nvPr>
            <p:ph type="sldNum" sz="quarter" idx="12"/>
          </p:nvPr>
        </p:nvSpPr>
        <p:spPr/>
        <p:txBody>
          <a:bodyPr/>
          <a:lstStyle/>
          <a:p>
            <a:fld id="{AB536557-F1F7-489A-AFF6-00F50F04A6E4}" type="slidenum">
              <a:rPr lang="sv-SE" smtClean="0"/>
              <a:t>‹#›</a:t>
            </a:fld>
            <a:endParaRPr lang="sv-SE"/>
          </a:p>
        </p:txBody>
      </p:sp>
    </p:spTree>
    <p:extLst>
      <p:ext uri="{BB962C8B-B14F-4D97-AF65-F5344CB8AC3E}">
        <p14:creationId xmlns:p14="http://schemas.microsoft.com/office/powerpoint/2010/main" val="33233697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xmlns="" id="{120D13F1-F3AE-4C59-B249-BCD21F2842F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sv-SE"/>
          </a:p>
        </p:txBody>
      </p:sp>
      <p:sp>
        <p:nvSpPr>
          <p:cNvPr id="3" name="Vertical Text Placeholder 2">
            <a:extLst>
              <a:ext uri="{FF2B5EF4-FFF2-40B4-BE49-F238E27FC236}">
                <a16:creationId xmlns:a16="http://schemas.microsoft.com/office/drawing/2014/main" xmlns="" id="{BEF7CB7F-08E2-4B7E-BD3E-C741E7DCE85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xmlns="" id="{8817218B-9AF3-4676-9010-E379F2B62868}"/>
              </a:ext>
            </a:extLst>
          </p:cNvPr>
          <p:cNvSpPr>
            <a:spLocks noGrp="1"/>
          </p:cNvSpPr>
          <p:nvPr>
            <p:ph type="dt" sz="half" idx="10"/>
          </p:nvPr>
        </p:nvSpPr>
        <p:spPr/>
        <p:txBody>
          <a:bodyPr/>
          <a:lstStyle/>
          <a:p>
            <a:fld id="{635A8632-1673-41B8-A175-B3BBF13535BC}" type="datetimeFigureOut">
              <a:rPr lang="sv-SE" smtClean="0"/>
              <a:t>2021-02-04</a:t>
            </a:fld>
            <a:endParaRPr lang="sv-SE"/>
          </a:p>
        </p:txBody>
      </p:sp>
      <p:sp>
        <p:nvSpPr>
          <p:cNvPr id="5" name="Footer Placeholder 4">
            <a:extLst>
              <a:ext uri="{FF2B5EF4-FFF2-40B4-BE49-F238E27FC236}">
                <a16:creationId xmlns:a16="http://schemas.microsoft.com/office/drawing/2014/main" xmlns="" id="{00583CE4-1EF8-4BF4-B5E0-7B973E2D2E25}"/>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xmlns="" id="{4B523ADE-87D3-46F4-B7D0-E59CFB983B54}"/>
              </a:ext>
            </a:extLst>
          </p:cNvPr>
          <p:cNvSpPr>
            <a:spLocks noGrp="1"/>
          </p:cNvSpPr>
          <p:nvPr>
            <p:ph type="sldNum" sz="quarter" idx="12"/>
          </p:nvPr>
        </p:nvSpPr>
        <p:spPr/>
        <p:txBody>
          <a:bodyPr/>
          <a:lstStyle/>
          <a:p>
            <a:fld id="{AB536557-F1F7-489A-AFF6-00F50F04A6E4}" type="slidenum">
              <a:rPr lang="sv-SE" smtClean="0"/>
              <a:t>‹#›</a:t>
            </a:fld>
            <a:endParaRPr lang="sv-SE"/>
          </a:p>
        </p:txBody>
      </p:sp>
    </p:spTree>
    <p:extLst>
      <p:ext uri="{BB962C8B-B14F-4D97-AF65-F5344CB8AC3E}">
        <p14:creationId xmlns:p14="http://schemas.microsoft.com/office/powerpoint/2010/main" val="22884681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78F957C-AE0B-4EA6-860F-9AF248859D7C}"/>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a16="http://schemas.microsoft.com/office/drawing/2014/main" xmlns="" id="{E4277862-E99A-4F63-84AB-D024B61D906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xmlns="" id="{50CD797B-6414-4BD1-88E7-21B4BEE6570E}"/>
              </a:ext>
            </a:extLst>
          </p:cNvPr>
          <p:cNvSpPr>
            <a:spLocks noGrp="1"/>
          </p:cNvSpPr>
          <p:nvPr>
            <p:ph type="dt" sz="half" idx="10"/>
          </p:nvPr>
        </p:nvSpPr>
        <p:spPr/>
        <p:txBody>
          <a:bodyPr/>
          <a:lstStyle/>
          <a:p>
            <a:fld id="{635A8632-1673-41B8-A175-B3BBF13535BC}" type="datetimeFigureOut">
              <a:rPr lang="sv-SE" smtClean="0"/>
              <a:t>2021-02-04</a:t>
            </a:fld>
            <a:endParaRPr lang="sv-SE"/>
          </a:p>
        </p:txBody>
      </p:sp>
      <p:sp>
        <p:nvSpPr>
          <p:cNvPr id="5" name="Footer Placeholder 4">
            <a:extLst>
              <a:ext uri="{FF2B5EF4-FFF2-40B4-BE49-F238E27FC236}">
                <a16:creationId xmlns:a16="http://schemas.microsoft.com/office/drawing/2014/main" xmlns="" id="{5DF660F4-BA35-4275-96B9-02A61635627E}"/>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xmlns="" id="{1DDAC75C-FB2A-4F3D-9FAF-1ECAC18F7D31}"/>
              </a:ext>
            </a:extLst>
          </p:cNvPr>
          <p:cNvSpPr>
            <a:spLocks noGrp="1"/>
          </p:cNvSpPr>
          <p:nvPr>
            <p:ph type="sldNum" sz="quarter" idx="12"/>
          </p:nvPr>
        </p:nvSpPr>
        <p:spPr/>
        <p:txBody>
          <a:bodyPr/>
          <a:lstStyle/>
          <a:p>
            <a:fld id="{AB536557-F1F7-489A-AFF6-00F50F04A6E4}" type="slidenum">
              <a:rPr lang="sv-SE" smtClean="0"/>
              <a:t>‹#›</a:t>
            </a:fld>
            <a:endParaRPr lang="sv-SE"/>
          </a:p>
        </p:txBody>
      </p:sp>
    </p:spTree>
    <p:extLst>
      <p:ext uri="{BB962C8B-B14F-4D97-AF65-F5344CB8AC3E}">
        <p14:creationId xmlns:p14="http://schemas.microsoft.com/office/powerpoint/2010/main" val="17584992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2169C27-98EF-477B-897C-FC78EEBDE8F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sv-SE"/>
          </a:p>
        </p:txBody>
      </p:sp>
      <p:sp>
        <p:nvSpPr>
          <p:cNvPr id="3" name="Text Placeholder 2">
            <a:extLst>
              <a:ext uri="{FF2B5EF4-FFF2-40B4-BE49-F238E27FC236}">
                <a16:creationId xmlns:a16="http://schemas.microsoft.com/office/drawing/2014/main" xmlns="" id="{C225CD96-914F-445E-8483-4D61C204D2E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xmlns="" id="{6B7F897F-A631-4B68-B17F-C73DB9B7B8B1}"/>
              </a:ext>
            </a:extLst>
          </p:cNvPr>
          <p:cNvSpPr>
            <a:spLocks noGrp="1"/>
          </p:cNvSpPr>
          <p:nvPr>
            <p:ph type="dt" sz="half" idx="10"/>
          </p:nvPr>
        </p:nvSpPr>
        <p:spPr/>
        <p:txBody>
          <a:bodyPr/>
          <a:lstStyle/>
          <a:p>
            <a:fld id="{635A8632-1673-41B8-A175-B3BBF13535BC}" type="datetimeFigureOut">
              <a:rPr lang="sv-SE" smtClean="0"/>
              <a:t>2021-02-04</a:t>
            </a:fld>
            <a:endParaRPr lang="sv-SE"/>
          </a:p>
        </p:txBody>
      </p:sp>
      <p:sp>
        <p:nvSpPr>
          <p:cNvPr id="5" name="Footer Placeholder 4">
            <a:extLst>
              <a:ext uri="{FF2B5EF4-FFF2-40B4-BE49-F238E27FC236}">
                <a16:creationId xmlns:a16="http://schemas.microsoft.com/office/drawing/2014/main" xmlns="" id="{BA602FE5-11E1-4F61-BE53-B1C28DBB3587}"/>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xmlns="" id="{D63D8EEF-8551-4A72-A6F7-8E98D699EC4E}"/>
              </a:ext>
            </a:extLst>
          </p:cNvPr>
          <p:cNvSpPr>
            <a:spLocks noGrp="1"/>
          </p:cNvSpPr>
          <p:nvPr>
            <p:ph type="sldNum" sz="quarter" idx="12"/>
          </p:nvPr>
        </p:nvSpPr>
        <p:spPr/>
        <p:txBody>
          <a:bodyPr/>
          <a:lstStyle/>
          <a:p>
            <a:fld id="{AB536557-F1F7-489A-AFF6-00F50F04A6E4}" type="slidenum">
              <a:rPr lang="sv-SE" smtClean="0"/>
              <a:t>‹#›</a:t>
            </a:fld>
            <a:endParaRPr lang="sv-SE"/>
          </a:p>
        </p:txBody>
      </p:sp>
    </p:spTree>
    <p:extLst>
      <p:ext uri="{BB962C8B-B14F-4D97-AF65-F5344CB8AC3E}">
        <p14:creationId xmlns:p14="http://schemas.microsoft.com/office/powerpoint/2010/main" val="14579211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23AB115-913C-45F0-88BD-E9689D042768}"/>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a16="http://schemas.microsoft.com/office/drawing/2014/main" xmlns="" id="{268E751B-579F-4EA2-95F9-A3C465075A0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Content Placeholder 3">
            <a:extLst>
              <a:ext uri="{FF2B5EF4-FFF2-40B4-BE49-F238E27FC236}">
                <a16:creationId xmlns:a16="http://schemas.microsoft.com/office/drawing/2014/main" xmlns="" id="{80C04015-0054-4F11-A3C8-4E4D0AEF885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5" name="Date Placeholder 4">
            <a:extLst>
              <a:ext uri="{FF2B5EF4-FFF2-40B4-BE49-F238E27FC236}">
                <a16:creationId xmlns:a16="http://schemas.microsoft.com/office/drawing/2014/main" xmlns="" id="{36CF37C7-E954-4B20-A291-01E1F398FC8E}"/>
              </a:ext>
            </a:extLst>
          </p:cNvPr>
          <p:cNvSpPr>
            <a:spLocks noGrp="1"/>
          </p:cNvSpPr>
          <p:nvPr>
            <p:ph type="dt" sz="half" idx="10"/>
          </p:nvPr>
        </p:nvSpPr>
        <p:spPr/>
        <p:txBody>
          <a:bodyPr/>
          <a:lstStyle/>
          <a:p>
            <a:fld id="{635A8632-1673-41B8-A175-B3BBF13535BC}" type="datetimeFigureOut">
              <a:rPr lang="sv-SE" smtClean="0"/>
              <a:t>2021-02-04</a:t>
            </a:fld>
            <a:endParaRPr lang="sv-SE"/>
          </a:p>
        </p:txBody>
      </p:sp>
      <p:sp>
        <p:nvSpPr>
          <p:cNvPr id="6" name="Footer Placeholder 5">
            <a:extLst>
              <a:ext uri="{FF2B5EF4-FFF2-40B4-BE49-F238E27FC236}">
                <a16:creationId xmlns:a16="http://schemas.microsoft.com/office/drawing/2014/main" xmlns="" id="{F4F29F0A-A1A8-48C0-8444-40F4460D5426}"/>
              </a:ext>
            </a:extLst>
          </p:cNvPr>
          <p:cNvSpPr>
            <a:spLocks noGrp="1"/>
          </p:cNvSpPr>
          <p:nvPr>
            <p:ph type="ftr" sz="quarter" idx="11"/>
          </p:nvPr>
        </p:nvSpPr>
        <p:spPr/>
        <p:txBody>
          <a:bodyPr/>
          <a:lstStyle/>
          <a:p>
            <a:endParaRPr lang="sv-SE"/>
          </a:p>
        </p:txBody>
      </p:sp>
      <p:sp>
        <p:nvSpPr>
          <p:cNvPr id="7" name="Slide Number Placeholder 6">
            <a:extLst>
              <a:ext uri="{FF2B5EF4-FFF2-40B4-BE49-F238E27FC236}">
                <a16:creationId xmlns:a16="http://schemas.microsoft.com/office/drawing/2014/main" xmlns="" id="{DF91220A-B76F-41AF-B5BE-2C730887C7B8}"/>
              </a:ext>
            </a:extLst>
          </p:cNvPr>
          <p:cNvSpPr>
            <a:spLocks noGrp="1"/>
          </p:cNvSpPr>
          <p:nvPr>
            <p:ph type="sldNum" sz="quarter" idx="12"/>
          </p:nvPr>
        </p:nvSpPr>
        <p:spPr/>
        <p:txBody>
          <a:bodyPr/>
          <a:lstStyle/>
          <a:p>
            <a:fld id="{AB536557-F1F7-489A-AFF6-00F50F04A6E4}" type="slidenum">
              <a:rPr lang="sv-SE" smtClean="0"/>
              <a:t>‹#›</a:t>
            </a:fld>
            <a:endParaRPr lang="sv-SE"/>
          </a:p>
        </p:txBody>
      </p:sp>
    </p:spTree>
    <p:extLst>
      <p:ext uri="{BB962C8B-B14F-4D97-AF65-F5344CB8AC3E}">
        <p14:creationId xmlns:p14="http://schemas.microsoft.com/office/powerpoint/2010/main" val="29528591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88AA231-F8FE-4456-9DC1-0E7C809AC741}"/>
              </a:ext>
            </a:extLst>
          </p:cNvPr>
          <p:cNvSpPr>
            <a:spLocks noGrp="1"/>
          </p:cNvSpPr>
          <p:nvPr>
            <p:ph type="title"/>
          </p:nvPr>
        </p:nvSpPr>
        <p:spPr>
          <a:xfrm>
            <a:off x="839788" y="365125"/>
            <a:ext cx="10515600" cy="1325563"/>
          </a:xfrm>
        </p:spPr>
        <p:txBody>
          <a:bodyPr/>
          <a:lstStyle/>
          <a:p>
            <a:r>
              <a:rPr lang="en-US"/>
              <a:t>Click to edit Master title style</a:t>
            </a:r>
            <a:endParaRPr lang="sv-SE"/>
          </a:p>
        </p:txBody>
      </p:sp>
      <p:sp>
        <p:nvSpPr>
          <p:cNvPr id="3" name="Text Placeholder 2">
            <a:extLst>
              <a:ext uri="{FF2B5EF4-FFF2-40B4-BE49-F238E27FC236}">
                <a16:creationId xmlns:a16="http://schemas.microsoft.com/office/drawing/2014/main" xmlns="" id="{5B76CE15-5CC7-40C5-9934-F8D27796340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xmlns="" id="{CEEB9415-20D5-4549-8E79-D79C3533BB3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5" name="Text Placeholder 4">
            <a:extLst>
              <a:ext uri="{FF2B5EF4-FFF2-40B4-BE49-F238E27FC236}">
                <a16:creationId xmlns:a16="http://schemas.microsoft.com/office/drawing/2014/main" xmlns="" id="{30BA6B3A-8B92-4A41-8B04-A147FFC98C9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xmlns="" id="{A3C610B2-EBBC-4D39-AE5B-D31FBD40845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7" name="Date Placeholder 6">
            <a:extLst>
              <a:ext uri="{FF2B5EF4-FFF2-40B4-BE49-F238E27FC236}">
                <a16:creationId xmlns:a16="http://schemas.microsoft.com/office/drawing/2014/main" xmlns="" id="{2EE68968-DD4A-496A-A2CC-6618A523EA09}"/>
              </a:ext>
            </a:extLst>
          </p:cNvPr>
          <p:cNvSpPr>
            <a:spLocks noGrp="1"/>
          </p:cNvSpPr>
          <p:nvPr>
            <p:ph type="dt" sz="half" idx="10"/>
          </p:nvPr>
        </p:nvSpPr>
        <p:spPr/>
        <p:txBody>
          <a:bodyPr/>
          <a:lstStyle/>
          <a:p>
            <a:fld id="{635A8632-1673-41B8-A175-B3BBF13535BC}" type="datetimeFigureOut">
              <a:rPr lang="sv-SE" smtClean="0"/>
              <a:t>2021-02-04</a:t>
            </a:fld>
            <a:endParaRPr lang="sv-SE"/>
          </a:p>
        </p:txBody>
      </p:sp>
      <p:sp>
        <p:nvSpPr>
          <p:cNvPr id="8" name="Footer Placeholder 7">
            <a:extLst>
              <a:ext uri="{FF2B5EF4-FFF2-40B4-BE49-F238E27FC236}">
                <a16:creationId xmlns:a16="http://schemas.microsoft.com/office/drawing/2014/main" xmlns="" id="{14073599-2502-4567-B824-9E020C92D5C9}"/>
              </a:ext>
            </a:extLst>
          </p:cNvPr>
          <p:cNvSpPr>
            <a:spLocks noGrp="1"/>
          </p:cNvSpPr>
          <p:nvPr>
            <p:ph type="ftr" sz="quarter" idx="11"/>
          </p:nvPr>
        </p:nvSpPr>
        <p:spPr/>
        <p:txBody>
          <a:bodyPr/>
          <a:lstStyle/>
          <a:p>
            <a:endParaRPr lang="sv-SE"/>
          </a:p>
        </p:txBody>
      </p:sp>
      <p:sp>
        <p:nvSpPr>
          <p:cNvPr id="9" name="Slide Number Placeholder 8">
            <a:extLst>
              <a:ext uri="{FF2B5EF4-FFF2-40B4-BE49-F238E27FC236}">
                <a16:creationId xmlns:a16="http://schemas.microsoft.com/office/drawing/2014/main" xmlns="" id="{25F4938C-D185-4CDA-9C00-85ACBA150EA3}"/>
              </a:ext>
            </a:extLst>
          </p:cNvPr>
          <p:cNvSpPr>
            <a:spLocks noGrp="1"/>
          </p:cNvSpPr>
          <p:nvPr>
            <p:ph type="sldNum" sz="quarter" idx="12"/>
          </p:nvPr>
        </p:nvSpPr>
        <p:spPr/>
        <p:txBody>
          <a:bodyPr/>
          <a:lstStyle/>
          <a:p>
            <a:fld id="{AB536557-F1F7-489A-AFF6-00F50F04A6E4}" type="slidenum">
              <a:rPr lang="sv-SE" smtClean="0"/>
              <a:t>‹#›</a:t>
            </a:fld>
            <a:endParaRPr lang="sv-SE"/>
          </a:p>
        </p:txBody>
      </p:sp>
    </p:spTree>
    <p:extLst>
      <p:ext uri="{BB962C8B-B14F-4D97-AF65-F5344CB8AC3E}">
        <p14:creationId xmlns:p14="http://schemas.microsoft.com/office/powerpoint/2010/main" val="38400645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EEA4331-C747-4A89-AF8C-D70CF21D18C4}"/>
              </a:ext>
            </a:extLst>
          </p:cNvPr>
          <p:cNvSpPr>
            <a:spLocks noGrp="1"/>
          </p:cNvSpPr>
          <p:nvPr>
            <p:ph type="title"/>
          </p:nvPr>
        </p:nvSpPr>
        <p:spPr/>
        <p:txBody>
          <a:bodyPr/>
          <a:lstStyle/>
          <a:p>
            <a:r>
              <a:rPr lang="en-US"/>
              <a:t>Click to edit Master title style</a:t>
            </a:r>
            <a:endParaRPr lang="sv-SE"/>
          </a:p>
        </p:txBody>
      </p:sp>
      <p:sp>
        <p:nvSpPr>
          <p:cNvPr id="3" name="Date Placeholder 2">
            <a:extLst>
              <a:ext uri="{FF2B5EF4-FFF2-40B4-BE49-F238E27FC236}">
                <a16:creationId xmlns:a16="http://schemas.microsoft.com/office/drawing/2014/main" xmlns="" id="{A4966670-AE25-40ED-BFBD-E07FBFD4BD3E}"/>
              </a:ext>
            </a:extLst>
          </p:cNvPr>
          <p:cNvSpPr>
            <a:spLocks noGrp="1"/>
          </p:cNvSpPr>
          <p:nvPr>
            <p:ph type="dt" sz="half" idx="10"/>
          </p:nvPr>
        </p:nvSpPr>
        <p:spPr/>
        <p:txBody>
          <a:bodyPr/>
          <a:lstStyle/>
          <a:p>
            <a:fld id="{635A8632-1673-41B8-A175-B3BBF13535BC}" type="datetimeFigureOut">
              <a:rPr lang="sv-SE" smtClean="0"/>
              <a:t>2021-02-04</a:t>
            </a:fld>
            <a:endParaRPr lang="sv-SE"/>
          </a:p>
        </p:txBody>
      </p:sp>
      <p:sp>
        <p:nvSpPr>
          <p:cNvPr id="4" name="Footer Placeholder 3">
            <a:extLst>
              <a:ext uri="{FF2B5EF4-FFF2-40B4-BE49-F238E27FC236}">
                <a16:creationId xmlns:a16="http://schemas.microsoft.com/office/drawing/2014/main" xmlns="" id="{0E3D2912-0931-4432-B0E4-05FF3C48D94E}"/>
              </a:ext>
            </a:extLst>
          </p:cNvPr>
          <p:cNvSpPr>
            <a:spLocks noGrp="1"/>
          </p:cNvSpPr>
          <p:nvPr>
            <p:ph type="ftr" sz="quarter" idx="11"/>
          </p:nvPr>
        </p:nvSpPr>
        <p:spPr/>
        <p:txBody>
          <a:bodyPr/>
          <a:lstStyle/>
          <a:p>
            <a:endParaRPr lang="sv-SE"/>
          </a:p>
        </p:txBody>
      </p:sp>
      <p:sp>
        <p:nvSpPr>
          <p:cNvPr id="5" name="Slide Number Placeholder 4">
            <a:extLst>
              <a:ext uri="{FF2B5EF4-FFF2-40B4-BE49-F238E27FC236}">
                <a16:creationId xmlns:a16="http://schemas.microsoft.com/office/drawing/2014/main" xmlns="" id="{591E6017-4311-4A10-930D-89169D1EE3CF}"/>
              </a:ext>
            </a:extLst>
          </p:cNvPr>
          <p:cNvSpPr>
            <a:spLocks noGrp="1"/>
          </p:cNvSpPr>
          <p:nvPr>
            <p:ph type="sldNum" sz="quarter" idx="12"/>
          </p:nvPr>
        </p:nvSpPr>
        <p:spPr/>
        <p:txBody>
          <a:bodyPr/>
          <a:lstStyle/>
          <a:p>
            <a:fld id="{AB536557-F1F7-489A-AFF6-00F50F04A6E4}" type="slidenum">
              <a:rPr lang="sv-SE" smtClean="0"/>
              <a:t>‹#›</a:t>
            </a:fld>
            <a:endParaRPr lang="sv-SE"/>
          </a:p>
        </p:txBody>
      </p:sp>
    </p:spTree>
    <p:extLst>
      <p:ext uri="{BB962C8B-B14F-4D97-AF65-F5344CB8AC3E}">
        <p14:creationId xmlns:p14="http://schemas.microsoft.com/office/powerpoint/2010/main" val="34562804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6BA58D0B-AB19-450C-AA3B-670AE55E4A33}"/>
              </a:ext>
            </a:extLst>
          </p:cNvPr>
          <p:cNvSpPr>
            <a:spLocks noGrp="1"/>
          </p:cNvSpPr>
          <p:nvPr>
            <p:ph type="dt" sz="half" idx="10"/>
          </p:nvPr>
        </p:nvSpPr>
        <p:spPr/>
        <p:txBody>
          <a:bodyPr/>
          <a:lstStyle/>
          <a:p>
            <a:fld id="{635A8632-1673-41B8-A175-B3BBF13535BC}" type="datetimeFigureOut">
              <a:rPr lang="sv-SE" smtClean="0"/>
              <a:t>2021-02-04</a:t>
            </a:fld>
            <a:endParaRPr lang="sv-SE"/>
          </a:p>
        </p:txBody>
      </p:sp>
      <p:sp>
        <p:nvSpPr>
          <p:cNvPr id="3" name="Footer Placeholder 2">
            <a:extLst>
              <a:ext uri="{FF2B5EF4-FFF2-40B4-BE49-F238E27FC236}">
                <a16:creationId xmlns:a16="http://schemas.microsoft.com/office/drawing/2014/main" xmlns="" id="{6AFC8D54-CA60-4D0D-96FE-E252800D5703}"/>
              </a:ext>
            </a:extLst>
          </p:cNvPr>
          <p:cNvSpPr>
            <a:spLocks noGrp="1"/>
          </p:cNvSpPr>
          <p:nvPr>
            <p:ph type="ftr" sz="quarter" idx="11"/>
          </p:nvPr>
        </p:nvSpPr>
        <p:spPr/>
        <p:txBody>
          <a:bodyPr/>
          <a:lstStyle/>
          <a:p>
            <a:endParaRPr lang="sv-SE"/>
          </a:p>
        </p:txBody>
      </p:sp>
      <p:sp>
        <p:nvSpPr>
          <p:cNvPr id="4" name="Slide Number Placeholder 3">
            <a:extLst>
              <a:ext uri="{FF2B5EF4-FFF2-40B4-BE49-F238E27FC236}">
                <a16:creationId xmlns:a16="http://schemas.microsoft.com/office/drawing/2014/main" xmlns="" id="{718190CA-7EE6-4DB3-A3F7-973C2A588A6D}"/>
              </a:ext>
            </a:extLst>
          </p:cNvPr>
          <p:cNvSpPr>
            <a:spLocks noGrp="1"/>
          </p:cNvSpPr>
          <p:nvPr>
            <p:ph type="sldNum" sz="quarter" idx="12"/>
          </p:nvPr>
        </p:nvSpPr>
        <p:spPr/>
        <p:txBody>
          <a:bodyPr/>
          <a:lstStyle/>
          <a:p>
            <a:fld id="{AB536557-F1F7-489A-AFF6-00F50F04A6E4}" type="slidenum">
              <a:rPr lang="sv-SE" smtClean="0"/>
              <a:t>‹#›</a:t>
            </a:fld>
            <a:endParaRPr lang="sv-SE"/>
          </a:p>
        </p:txBody>
      </p:sp>
    </p:spTree>
    <p:extLst>
      <p:ext uri="{BB962C8B-B14F-4D97-AF65-F5344CB8AC3E}">
        <p14:creationId xmlns:p14="http://schemas.microsoft.com/office/powerpoint/2010/main" val="30337782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1663EE-12FC-4209-9EF1-438FA83F96F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sv-SE"/>
          </a:p>
        </p:txBody>
      </p:sp>
      <p:sp>
        <p:nvSpPr>
          <p:cNvPr id="3" name="Content Placeholder 2">
            <a:extLst>
              <a:ext uri="{FF2B5EF4-FFF2-40B4-BE49-F238E27FC236}">
                <a16:creationId xmlns:a16="http://schemas.microsoft.com/office/drawing/2014/main" xmlns="" id="{873915E4-A118-4B0A-BDC2-A7CBCF48AC1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Text Placeholder 3">
            <a:extLst>
              <a:ext uri="{FF2B5EF4-FFF2-40B4-BE49-F238E27FC236}">
                <a16:creationId xmlns:a16="http://schemas.microsoft.com/office/drawing/2014/main" xmlns="" id="{E550DCBF-2878-401F-8374-35F488521D5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EDA13331-8D1B-4A52-AD30-035EE347C79F}"/>
              </a:ext>
            </a:extLst>
          </p:cNvPr>
          <p:cNvSpPr>
            <a:spLocks noGrp="1"/>
          </p:cNvSpPr>
          <p:nvPr>
            <p:ph type="dt" sz="half" idx="10"/>
          </p:nvPr>
        </p:nvSpPr>
        <p:spPr/>
        <p:txBody>
          <a:bodyPr/>
          <a:lstStyle/>
          <a:p>
            <a:fld id="{635A8632-1673-41B8-A175-B3BBF13535BC}" type="datetimeFigureOut">
              <a:rPr lang="sv-SE" smtClean="0"/>
              <a:t>2021-02-04</a:t>
            </a:fld>
            <a:endParaRPr lang="sv-SE"/>
          </a:p>
        </p:txBody>
      </p:sp>
      <p:sp>
        <p:nvSpPr>
          <p:cNvPr id="6" name="Footer Placeholder 5">
            <a:extLst>
              <a:ext uri="{FF2B5EF4-FFF2-40B4-BE49-F238E27FC236}">
                <a16:creationId xmlns:a16="http://schemas.microsoft.com/office/drawing/2014/main" xmlns="" id="{7B628A17-CC11-400B-B349-A54663ADDE89}"/>
              </a:ext>
            </a:extLst>
          </p:cNvPr>
          <p:cNvSpPr>
            <a:spLocks noGrp="1"/>
          </p:cNvSpPr>
          <p:nvPr>
            <p:ph type="ftr" sz="quarter" idx="11"/>
          </p:nvPr>
        </p:nvSpPr>
        <p:spPr/>
        <p:txBody>
          <a:bodyPr/>
          <a:lstStyle/>
          <a:p>
            <a:endParaRPr lang="sv-SE"/>
          </a:p>
        </p:txBody>
      </p:sp>
      <p:sp>
        <p:nvSpPr>
          <p:cNvPr id="7" name="Slide Number Placeholder 6">
            <a:extLst>
              <a:ext uri="{FF2B5EF4-FFF2-40B4-BE49-F238E27FC236}">
                <a16:creationId xmlns:a16="http://schemas.microsoft.com/office/drawing/2014/main" xmlns="" id="{778CC8AC-8231-4456-994D-E5C5F5344341}"/>
              </a:ext>
            </a:extLst>
          </p:cNvPr>
          <p:cNvSpPr>
            <a:spLocks noGrp="1"/>
          </p:cNvSpPr>
          <p:nvPr>
            <p:ph type="sldNum" sz="quarter" idx="12"/>
          </p:nvPr>
        </p:nvSpPr>
        <p:spPr/>
        <p:txBody>
          <a:bodyPr/>
          <a:lstStyle/>
          <a:p>
            <a:fld id="{AB536557-F1F7-489A-AFF6-00F50F04A6E4}" type="slidenum">
              <a:rPr lang="sv-SE" smtClean="0"/>
              <a:t>‹#›</a:t>
            </a:fld>
            <a:endParaRPr lang="sv-SE"/>
          </a:p>
        </p:txBody>
      </p:sp>
    </p:spTree>
    <p:extLst>
      <p:ext uri="{BB962C8B-B14F-4D97-AF65-F5344CB8AC3E}">
        <p14:creationId xmlns:p14="http://schemas.microsoft.com/office/powerpoint/2010/main" val="12037577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C37AE61-25FA-40C0-BF1C-19A6922E200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sv-SE"/>
          </a:p>
        </p:txBody>
      </p:sp>
      <p:sp>
        <p:nvSpPr>
          <p:cNvPr id="3" name="Picture Placeholder 2">
            <a:extLst>
              <a:ext uri="{FF2B5EF4-FFF2-40B4-BE49-F238E27FC236}">
                <a16:creationId xmlns:a16="http://schemas.microsoft.com/office/drawing/2014/main" xmlns="" id="{E0D80C5E-21F7-4393-9C20-40D63B25B61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v-SE"/>
          </a:p>
        </p:txBody>
      </p:sp>
      <p:sp>
        <p:nvSpPr>
          <p:cNvPr id="4" name="Text Placeholder 3">
            <a:extLst>
              <a:ext uri="{FF2B5EF4-FFF2-40B4-BE49-F238E27FC236}">
                <a16:creationId xmlns:a16="http://schemas.microsoft.com/office/drawing/2014/main" xmlns="" id="{4678C6E6-FA27-4625-BAFA-D3E18083F51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EAE89BA1-12D0-4EC4-AA8A-70FD8AE5A656}"/>
              </a:ext>
            </a:extLst>
          </p:cNvPr>
          <p:cNvSpPr>
            <a:spLocks noGrp="1"/>
          </p:cNvSpPr>
          <p:nvPr>
            <p:ph type="dt" sz="half" idx="10"/>
          </p:nvPr>
        </p:nvSpPr>
        <p:spPr/>
        <p:txBody>
          <a:bodyPr/>
          <a:lstStyle/>
          <a:p>
            <a:fld id="{635A8632-1673-41B8-A175-B3BBF13535BC}" type="datetimeFigureOut">
              <a:rPr lang="sv-SE" smtClean="0"/>
              <a:t>2021-02-04</a:t>
            </a:fld>
            <a:endParaRPr lang="sv-SE"/>
          </a:p>
        </p:txBody>
      </p:sp>
      <p:sp>
        <p:nvSpPr>
          <p:cNvPr id="6" name="Footer Placeholder 5">
            <a:extLst>
              <a:ext uri="{FF2B5EF4-FFF2-40B4-BE49-F238E27FC236}">
                <a16:creationId xmlns:a16="http://schemas.microsoft.com/office/drawing/2014/main" xmlns="" id="{7C7381A3-C975-43B6-A87B-2326B0035D17}"/>
              </a:ext>
            </a:extLst>
          </p:cNvPr>
          <p:cNvSpPr>
            <a:spLocks noGrp="1"/>
          </p:cNvSpPr>
          <p:nvPr>
            <p:ph type="ftr" sz="quarter" idx="11"/>
          </p:nvPr>
        </p:nvSpPr>
        <p:spPr/>
        <p:txBody>
          <a:bodyPr/>
          <a:lstStyle/>
          <a:p>
            <a:endParaRPr lang="sv-SE"/>
          </a:p>
        </p:txBody>
      </p:sp>
      <p:sp>
        <p:nvSpPr>
          <p:cNvPr id="7" name="Slide Number Placeholder 6">
            <a:extLst>
              <a:ext uri="{FF2B5EF4-FFF2-40B4-BE49-F238E27FC236}">
                <a16:creationId xmlns:a16="http://schemas.microsoft.com/office/drawing/2014/main" xmlns="" id="{235AF181-8CDA-48F9-AF6F-CE3D528ACEF8}"/>
              </a:ext>
            </a:extLst>
          </p:cNvPr>
          <p:cNvSpPr>
            <a:spLocks noGrp="1"/>
          </p:cNvSpPr>
          <p:nvPr>
            <p:ph type="sldNum" sz="quarter" idx="12"/>
          </p:nvPr>
        </p:nvSpPr>
        <p:spPr/>
        <p:txBody>
          <a:bodyPr/>
          <a:lstStyle/>
          <a:p>
            <a:fld id="{AB536557-F1F7-489A-AFF6-00F50F04A6E4}" type="slidenum">
              <a:rPr lang="sv-SE" smtClean="0"/>
              <a:t>‹#›</a:t>
            </a:fld>
            <a:endParaRPr lang="sv-SE"/>
          </a:p>
        </p:txBody>
      </p:sp>
    </p:spTree>
    <p:extLst>
      <p:ext uri="{BB962C8B-B14F-4D97-AF65-F5344CB8AC3E}">
        <p14:creationId xmlns:p14="http://schemas.microsoft.com/office/powerpoint/2010/main" val="20795072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971A8C3F-C1D5-49AD-8413-678A231C5D6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sv-SE"/>
          </a:p>
        </p:txBody>
      </p:sp>
      <p:sp>
        <p:nvSpPr>
          <p:cNvPr id="3" name="Text Placeholder 2">
            <a:extLst>
              <a:ext uri="{FF2B5EF4-FFF2-40B4-BE49-F238E27FC236}">
                <a16:creationId xmlns:a16="http://schemas.microsoft.com/office/drawing/2014/main" xmlns="" id="{982076AF-7BD9-4AFE-B090-85E3C24696D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xmlns="" id="{9B3407A6-D417-4042-BC04-6D47AED6D56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35A8632-1673-41B8-A175-B3BBF13535BC}" type="datetimeFigureOut">
              <a:rPr lang="sv-SE" smtClean="0"/>
              <a:t>2021-02-04</a:t>
            </a:fld>
            <a:endParaRPr lang="sv-SE"/>
          </a:p>
        </p:txBody>
      </p:sp>
      <p:sp>
        <p:nvSpPr>
          <p:cNvPr id="5" name="Footer Placeholder 4">
            <a:extLst>
              <a:ext uri="{FF2B5EF4-FFF2-40B4-BE49-F238E27FC236}">
                <a16:creationId xmlns:a16="http://schemas.microsoft.com/office/drawing/2014/main" xmlns="" id="{D4A5B100-A4E0-489E-A90B-EF42ACA9513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v-SE"/>
          </a:p>
        </p:txBody>
      </p:sp>
      <p:sp>
        <p:nvSpPr>
          <p:cNvPr id="6" name="Slide Number Placeholder 5">
            <a:extLst>
              <a:ext uri="{FF2B5EF4-FFF2-40B4-BE49-F238E27FC236}">
                <a16:creationId xmlns:a16="http://schemas.microsoft.com/office/drawing/2014/main" xmlns="" id="{BAB03476-DE24-48B6-9222-76314447127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B536557-F1F7-489A-AFF6-00F50F04A6E4}" type="slidenum">
              <a:rPr lang="sv-SE" smtClean="0"/>
              <a:t>‹#›</a:t>
            </a:fld>
            <a:endParaRPr lang="sv-SE"/>
          </a:p>
        </p:txBody>
      </p:sp>
    </p:spTree>
    <p:extLst>
      <p:ext uri="{BB962C8B-B14F-4D97-AF65-F5344CB8AC3E}">
        <p14:creationId xmlns:p14="http://schemas.microsoft.com/office/powerpoint/2010/main" val="33383694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07D2E5F-934B-4B00-A1A5-A40E0BF3817E}"/>
              </a:ext>
            </a:extLst>
          </p:cNvPr>
          <p:cNvSpPr>
            <a:spLocks noGrp="1"/>
          </p:cNvSpPr>
          <p:nvPr>
            <p:ph type="ctrTitle"/>
          </p:nvPr>
        </p:nvSpPr>
        <p:spPr>
          <a:xfrm>
            <a:off x="588885" y="2373087"/>
            <a:ext cx="11037057" cy="2049826"/>
          </a:xfrm>
        </p:spPr>
        <p:txBody>
          <a:bodyPr>
            <a:noAutofit/>
          </a:bodyPr>
          <a:lstStyle/>
          <a:p>
            <a:r>
              <a:rPr lang="en-CA" sz="4400" dirty="0"/>
              <a:t>Way forward on introduction of NR intra-band UL CA as UL configuration in an inter-band combination</a:t>
            </a:r>
            <a:endParaRPr lang="x-none" sz="4400" dirty="0"/>
          </a:p>
        </p:txBody>
      </p:sp>
      <p:sp>
        <p:nvSpPr>
          <p:cNvPr id="3" name="Subtitle 2">
            <a:extLst>
              <a:ext uri="{FF2B5EF4-FFF2-40B4-BE49-F238E27FC236}">
                <a16:creationId xmlns:a16="http://schemas.microsoft.com/office/drawing/2014/main" xmlns="" id="{10E252F5-07EB-4886-BC79-94B025EF90FF}"/>
              </a:ext>
            </a:extLst>
          </p:cNvPr>
          <p:cNvSpPr>
            <a:spLocks noGrp="1"/>
          </p:cNvSpPr>
          <p:nvPr>
            <p:ph type="subTitle" idx="1"/>
          </p:nvPr>
        </p:nvSpPr>
        <p:spPr>
          <a:xfrm>
            <a:off x="1524000" y="4532242"/>
            <a:ext cx="9144000" cy="725557"/>
          </a:xfrm>
        </p:spPr>
        <p:txBody>
          <a:bodyPr/>
          <a:lstStyle/>
          <a:p>
            <a:r>
              <a:rPr lang="en-US" dirty="0"/>
              <a:t>Skyworks Solutions Inc.</a:t>
            </a:r>
          </a:p>
        </p:txBody>
      </p:sp>
      <p:sp>
        <p:nvSpPr>
          <p:cNvPr id="4" name="TextBox 3">
            <a:extLst>
              <a:ext uri="{FF2B5EF4-FFF2-40B4-BE49-F238E27FC236}">
                <a16:creationId xmlns:a16="http://schemas.microsoft.com/office/drawing/2014/main" xmlns="" id="{7EE83764-0A69-4F31-A37F-356A6815C36B}"/>
              </a:ext>
            </a:extLst>
          </p:cNvPr>
          <p:cNvSpPr txBox="1"/>
          <p:nvPr/>
        </p:nvSpPr>
        <p:spPr>
          <a:xfrm>
            <a:off x="9485625" y="522328"/>
            <a:ext cx="1454244" cy="369332"/>
          </a:xfrm>
          <a:prstGeom prst="rect">
            <a:avLst/>
          </a:prstGeom>
          <a:noFill/>
        </p:spPr>
        <p:txBody>
          <a:bodyPr wrap="none" rtlCol="0">
            <a:spAutoFit/>
          </a:bodyPr>
          <a:lstStyle/>
          <a:p>
            <a:r>
              <a:rPr lang="sv-SE" b="1" dirty="0">
                <a:latin typeface="Arial" panose="020B0604020202020204" pitchFamily="34" charset="0"/>
                <a:cs typeface="Arial" panose="020B0604020202020204" pitchFamily="34" charset="0"/>
              </a:rPr>
              <a:t>R4-2103097</a:t>
            </a:r>
          </a:p>
        </p:txBody>
      </p:sp>
      <p:sp>
        <p:nvSpPr>
          <p:cNvPr id="5" name="Rectangle 4">
            <a:extLst>
              <a:ext uri="{FF2B5EF4-FFF2-40B4-BE49-F238E27FC236}">
                <a16:creationId xmlns:a16="http://schemas.microsoft.com/office/drawing/2014/main" xmlns="" id="{92EF8F4B-4669-4017-9B2A-468E3289AE55}"/>
              </a:ext>
            </a:extLst>
          </p:cNvPr>
          <p:cNvSpPr/>
          <p:nvPr/>
        </p:nvSpPr>
        <p:spPr>
          <a:xfrm>
            <a:off x="588886" y="502930"/>
            <a:ext cx="6096000" cy="646331"/>
          </a:xfrm>
          <a:prstGeom prst="rect">
            <a:avLst/>
          </a:prstGeom>
        </p:spPr>
        <p:txBody>
          <a:bodyPr>
            <a:spAutoFit/>
          </a:bodyPr>
          <a:lstStyle/>
          <a:p>
            <a:pPr>
              <a:spcAft>
                <a:spcPts val="0"/>
              </a:spcAft>
            </a:pPr>
            <a:r>
              <a:rPr lang="en-GB" b="1" dirty="0">
                <a:latin typeface="Arial" panose="020B0604020202020204" pitchFamily="34" charset="0"/>
                <a:ea typeface="Times New Roman" panose="02020603050405020304" pitchFamily="18" charset="0"/>
                <a:cs typeface="Times New Roman" panose="02020603050405020304" pitchFamily="18" charset="0"/>
              </a:rPr>
              <a:t>3GPP TSG-RAN WG4 Meeting #98-e</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600"/>
              </a:spcAft>
            </a:pPr>
            <a:r>
              <a:rPr lang="en-GB" b="1" dirty="0">
                <a:latin typeface="Arial" panose="020B0604020202020204" pitchFamily="34" charset="0"/>
                <a:ea typeface="Times New Roman" panose="02020603050405020304" pitchFamily="18" charset="0"/>
                <a:cs typeface="Times New Roman" panose="02020603050405020304" pitchFamily="18" charset="0"/>
              </a:rPr>
              <a:t>Electronic meeting, 25 Jan. – 5 Feb. 2021</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539144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D304395-0370-3046-A683-5796E74535E5}"/>
              </a:ext>
            </a:extLst>
          </p:cNvPr>
          <p:cNvSpPr>
            <a:spLocks noGrp="1"/>
          </p:cNvSpPr>
          <p:nvPr>
            <p:ph type="title"/>
          </p:nvPr>
        </p:nvSpPr>
        <p:spPr>
          <a:xfrm>
            <a:off x="413657" y="365126"/>
            <a:ext cx="11310257" cy="969604"/>
          </a:xfrm>
        </p:spPr>
        <p:txBody>
          <a:bodyPr>
            <a:normAutofit fontScale="90000"/>
          </a:bodyPr>
          <a:lstStyle/>
          <a:p>
            <a:r>
              <a:rPr lang="en-CA" dirty="0"/>
              <a:t>WF: MSD calculations for intra-band UL CA configuration in an inter-band combination</a:t>
            </a:r>
            <a:endParaRPr lang="x-none" dirty="0"/>
          </a:p>
        </p:txBody>
      </p:sp>
      <p:sp>
        <p:nvSpPr>
          <p:cNvPr id="3" name="Content Placeholder 2">
            <a:extLst>
              <a:ext uri="{FF2B5EF4-FFF2-40B4-BE49-F238E27FC236}">
                <a16:creationId xmlns:a16="http://schemas.microsoft.com/office/drawing/2014/main" xmlns="" id="{222A37D9-A92F-2349-B636-2EAFFC9D3601}"/>
              </a:ext>
            </a:extLst>
          </p:cNvPr>
          <p:cNvSpPr>
            <a:spLocks noGrp="1"/>
          </p:cNvSpPr>
          <p:nvPr>
            <p:ph idx="1"/>
          </p:nvPr>
        </p:nvSpPr>
        <p:spPr>
          <a:xfrm>
            <a:off x="449826" y="1665514"/>
            <a:ext cx="10903974" cy="4511449"/>
          </a:xfrm>
        </p:spPr>
        <p:txBody>
          <a:bodyPr>
            <a:normAutofit fontScale="77500" lnSpcReduction="20000"/>
          </a:bodyPr>
          <a:lstStyle/>
          <a:p>
            <a:r>
              <a:rPr lang="en-CA" dirty="0"/>
              <a:t>Can be used as guidelines for related TRs in next meeting and depending on agreements from previous page may result in a specific template.</a:t>
            </a:r>
          </a:p>
          <a:p>
            <a:r>
              <a:rPr lang="en-CA" dirty="0"/>
              <a:t>For IMDs of 2CC intra-band UL CA:</a:t>
            </a:r>
          </a:p>
          <a:p>
            <a:pPr lvl="1"/>
            <a:r>
              <a:rPr lang="en-CA" dirty="0"/>
              <a:t>Take the maximum total TX BW for the intra-band UL CA</a:t>
            </a:r>
          </a:p>
          <a:p>
            <a:pPr lvl="2"/>
            <a:r>
              <a:rPr lang="en-CA" dirty="0"/>
              <a:t>Maximum aggregated bandwidth for contiguous UL CA</a:t>
            </a:r>
          </a:p>
          <a:p>
            <a:pPr lvl="2"/>
            <a:r>
              <a:rPr lang="en-CA" dirty="0"/>
              <a:t>Maximum separation class for non-contiguous UL bonded to the band BW</a:t>
            </a:r>
          </a:p>
          <a:p>
            <a:pPr lvl="1"/>
            <a:r>
              <a:rPr lang="en-CA" dirty="0"/>
              <a:t>If distance between the UL band and the DL band is &lt; 2xTX_BW then DL band is subject to IMD3 and/or IMD5 of the 2CC 1RB+1RB allocation and MSD should be analyzed. </a:t>
            </a:r>
          </a:p>
          <a:p>
            <a:pPr lvl="1"/>
            <a:r>
              <a:rPr lang="en-CA" dirty="0"/>
              <a:t>For contiguous allocation only in contiguous intra-band case lower MSD should be feasible</a:t>
            </a:r>
          </a:p>
          <a:p>
            <a:r>
              <a:rPr lang="en-CA" dirty="0"/>
              <a:t>Triple beat of 2CC contiguous intra-band UL CA + second UL band:</a:t>
            </a:r>
          </a:p>
          <a:p>
            <a:pPr lvl="1"/>
            <a:r>
              <a:rPr lang="en-CA" dirty="0"/>
              <a:t>Take the Maximum aggregated bandwidth for contiguous UL CA = TXBW</a:t>
            </a:r>
          </a:p>
          <a:p>
            <a:pPr lvl="1"/>
            <a:r>
              <a:rPr lang="en-CA" dirty="0"/>
              <a:t>If TX BW &gt; separation between second UL band and DL band (for FDD DL or third DL band) then DL band subject of 3</a:t>
            </a:r>
            <a:r>
              <a:rPr lang="en-CA" baseline="30000" dirty="0"/>
              <a:t>rd</a:t>
            </a:r>
            <a:r>
              <a:rPr lang="en-CA" dirty="0"/>
              <a:t> order triple beat </a:t>
            </a:r>
          </a:p>
          <a:p>
            <a:pPr lvl="1">
              <a:buFont typeface="Symbol"/>
              <a:buChar char="Þ"/>
            </a:pPr>
            <a:r>
              <a:rPr lang="en-CA" dirty="0"/>
              <a:t>MSD should be analyzed but with contiguous and non-contiguous </a:t>
            </a:r>
            <a:r>
              <a:rPr lang="en-CA" dirty="0" smtClean="0"/>
              <a:t>allocations</a:t>
            </a:r>
            <a:endParaRPr lang="en-CA" strike="sngStrike" dirty="0" smtClean="0">
              <a:solidFill>
                <a:srgbClr val="FF0000"/>
              </a:solidFill>
            </a:endParaRPr>
          </a:p>
          <a:p>
            <a:r>
              <a:rPr lang="en-CA" dirty="0" smtClean="0"/>
              <a:t>Without restrictions from previous page band protection need to be checked for bands at small distance from UL CA band when compared to TXBW.</a:t>
            </a:r>
            <a:endParaRPr lang="en-CA" dirty="0"/>
          </a:p>
        </p:txBody>
      </p:sp>
    </p:spTree>
    <p:extLst>
      <p:ext uri="{BB962C8B-B14F-4D97-AF65-F5344CB8AC3E}">
        <p14:creationId xmlns:p14="http://schemas.microsoft.com/office/powerpoint/2010/main" val="32562086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D304395-0370-3046-A683-5796E74535E5}"/>
              </a:ext>
            </a:extLst>
          </p:cNvPr>
          <p:cNvSpPr>
            <a:spLocks noGrp="1"/>
          </p:cNvSpPr>
          <p:nvPr>
            <p:ph type="title"/>
          </p:nvPr>
        </p:nvSpPr>
        <p:spPr>
          <a:xfrm>
            <a:off x="838200" y="365126"/>
            <a:ext cx="10515600" cy="775852"/>
          </a:xfrm>
        </p:spPr>
        <p:txBody>
          <a:bodyPr>
            <a:normAutofit fontScale="90000"/>
          </a:bodyPr>
          <a:lstStyle/>
          <a:p>
            <a:r>
              <a:rPr lang="en-US" dirty="0"/>
              <a:t>References of related CRs introducing such cases:</a:t>
            </a:r>
            <a:endParaRPr lang="en-US" sz="4800" dirty="0"/>
          </a:p>
        </p:txBody>
      </p:sp>
      <p:sp>
        <p:nvSpPr>
          <p:cNvPr id="3" name="Content Placeholder 2">
            <a:extLst>
              <a:ext uri="{FF2B5EF4-FFF2-40B4-BE49-F238E27FC236}">
                <a16:creationId xmlns:a16="http://schemas.microsoft.com/office/drawing/2014/main" xmlns="" id="{222A37D9-A92F-2349-B636-2EAFFC9D3601}"/>
              </a:ext>
            </a:extLst>
          </p:cNvPr>
          <p:cNvSpPr>
            <a:spLocks noGrp="1"/>
          </p:cNvSpPr>
          <p:nvPr>
            <p:ph idx="1"/>
          </p:nvPr>
        </p:nvSpPr>
        <p:spPr>
          <a:xfrm>
            <a:off x="412694" y="1254265"/>
            <a:ext cx="11474506" cy="4922698"/>
          </a:xfrm>
        </p:spPr>
        <p:txBody>
          <a:bodyPr>
            <a:normAutofit/>
          </a:bodyPr>
          <a:lstStyle/>
          <a:p>
            <a:pPr marL="0" lvl="0" indent="0">
              <a:buNone/>
            </a:pPr>
            <a:r>
              <a:rPr lang="en-CA" sz="2000" dirty="0"/>
              <a:t>[1] R4-2102045 draft CR 38.101-3 adding CA_n7B UL configurations for 1 LTE + 1 NR, Ericsson R4#98e</a:t>
            </a:r>
          </a:p>
          <a:p>
            <a:pPr marL="0" indent="0">
              <a:buNone/>
            </a:pPr>
            <a:r>
              <a:rPr lang="en-CA" sz="2000" dirty="0"/>
              <a:t>[2] R4-2102046 draft CR 38.101-3 adding CA_n7B UL configurations for 2 LTE + 1 NR, Ericsson R4#98e</a:t>
            </a:r>
          </a:p>
          <a:p>
            <a:pPr marL="0" indent="0">
              <a:buNone/>
            </a:pPr>
            <a:r>
              <a:rPr lang="en-CA" sz="2000" dirty="0"/>
              <a:t>[3] R4-2102047 draft CR 38.101-3 adding CA_n7B UL configurations for 3 LTE + 1 NR, Ericsson R4#98e</a:t>
            </a:r>
          </a:p>
          <a:p>
            <a:pPr marL="0" indent="0">
              <a:buNone/>
            </a:pPr>
            <a:r>
              <a:rPr lang="en-CA" sz="2000" dirty="0"/>
              <a:t>[4] R4-2102048 draft CR 38.101-3 adding CA_n7B UL configurations for x LTE + 2 NR, Ericsson R4#98e</a:t>
            </a:r>
          </a:p>
          <a:p>
            <a:pPr marL="0" lvl="0" indent="0">
              <a:buNone/>
            </a:pPr>
            <a:endParaRPr lang="en-CA" sz="2000" dirty="0"/>
          </a:p>
          <a:p>
            <a:pPr marL="0" lvl="0" indent="0">
              <a:buNone/>
            </a:pPr>
            <a:endParaRPr lang="en-CA" sz="2000" dirty="0"/>
          </a:p>
          <a:p>
            <a:pPr marL="0" lvl="0" indent="0">
              <a:buNone/>
            </a:pPr>
            <a:endParaRPr lang="en-CA" sz="2000" dirty="0"/>
          </a:p>
          <a:p>
            <a:pPr marL="0" lvl="0" indent="0">
              <a:buNone/>
            </a:pPr>
            <a:endParaRPr lang="en-CA" sz="2000" dirty="0"/>
          </a:p>
        </p:txBody>
      </p:sp>
    </p:spTree>
    <p:extLst>
      <p:ext uri="{BB962C8B-B14F-4D97-AF65-F5344CB8AC3E}">
        <p14:creationId xmlns:p14="http://schemas.microsoft.com/office/powerpoint/2010/main" val="9088661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D304395-0370-3046-A683-5796E74535E5}"/>
              </a:ext>
            </a:extLst>
          </p:cNvPr>
          <p:cNvSpPr>
            <a:spLocks noGrp="1"/>
          </p:cNvSpPr>
          <p:nvPr>
            <p:ph type="title"/>
          </p:nvPr>
        </p:nvSpPr>
        <p:spPr/>
        <p:txBody>
          <a:bodyPr/>
          <a:lstStyle/>
          <a:p>
            <a:r>
              <a:rPr lang="en-CA" dirty="0"/>
              <a:t>Scope</a:t>
            </a:r>
            <a:endParaRPr lang="x-none" dirty="0"/>
          </a:p>
        </p:txBody>
      </p:sp>
      <p:sp>
        <p:nvSpPr>
          <p:cNvPr id="3" name="Content Placeholder 2">
            <a:extLst>
              <a:ext uri="{FF2B5EF4-FFF2-40B4-BE49-F238E27FC236}">
                <a16:creationId xmlns:a16="http://schemas.microsoft.com/office/drawing/2014/main" xmlns="" id="{222A37D9-A92F-2349-B636-2EAFFC9D3601}"/>
              </a:ext>
            </a:extLst>
          </p:cNvPr>
          <p:cNvSpPr>
            <a:spLocks noGrp="1"/>
          </p:cNvSpPr>
          <p:nvPr>
            <p:ph idx="1"/>
          </p:nvPr>
        </p:nvSpPr>
        <p:spPr>
          <a:xfrm>
            <a:off x="838200" y="1497027"/>
            <a:ext cx="10515600" cy="4679936"/>
          </a:xfrm>
        </p:spPr>
        <p:txBody>
          <a:bodyPr>
            <a:normAutofit lnSpcReduction="10000"/>
          </a:bodyPr>
          <a:lstStyle/>
          <a:p>
            <a:pPr marL="0" indent="0">
              <a:buNone/>
            </a:pPr>
            <a:r>
              <a:rPr lang="en-US" dirty="0"/>
              <a:t>Capture guidelines on how to introduce an UL configuration that contains an NR intra-band UL CA part in an inter-band:</a:t>
            </a:r>
          </a:p>
          <a:p>
            <a:pPr lvl="1"/>
            <a:r>
              <a:rPr lang="en-CA" dirty="0"/>
              <a:t>Inter-band NR CA, inter-band EN-DC and inter-band NR DC are in scope</a:t>
            </a:r>
            <a:endParaRPr lang="en-US" dirty="0"/>
          </a:p>
          <a:p>
            <a:r>
              <a:rPr lang="en-US" dirty="0"/>
              <a:t>Unlike the introduction of an intra-band configuration in DL that can be introduced with a simple CR as it does not create new UL related MSD issue, the change of UL configuration may have impact on MSD and potentially to band protections and emissions</a:t>
            </a:r>
          </a:p>
          <a:p>
            <a:r>
              <a:rPr lang="en-US" dirty="0"/>
              <a:t>The new MSD issues must be assessed to clarify if RAN4 need to introduce new requirements or put constraints on how these are introduced </a:t>
            </a:r>
          </a:p>
          <a:p>
            <a:r>
              <a:rPr lang="en-CA" dirty="0"/>
              <a:t>These guidelines will be used to evaluate potential revision of CRs that are introducing n7B UL CA configuration [1-4] for next meeting</a:t>
            </a:r>
          </a:p>
        </p:txBody>
      </p:sp>
    </p:spTree>
    <p:extLst>
      <p:ext uri="{BB962C8B-B14F-4D97-AF65-F5344CB8AC3E}">
        <p14:creationId xmlns:p14="http://schemas.microsoft.com/office/powerpoint/2010/main" val="19418859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D304395-0370-3046-A683-5796E74535E5}"/>
              </a:ext>
            </a:extLst>
          </p:cNvPr>
          <p:cNvSpPr>
            <a:spLocks noGrp="1"/>
          </p:cNvSpPr>
          <p:nvPr>
            <p:ph type="title"/>
          </p:nvPr>
        </p:nvSpPr>
        <p:spPr>
          <a:xfrm>
            <a:off x="413657" y="365126"/>
            <a:ext cx="11310257" cy="969604"/>
          </a:xfrm>
        </p:spPr>
        <p:txBody>
          <a:bodyPr>
            <a:normAutofit fontScale="90000"/>
          </a:bodyPr>
          <a:lstStyle/>
          <a:p>
            <a:r>
              <a:rPr lang="en-CA" dirty="0"/>
              <a:t>Background on intra-band UL CA types in an inter-band combination:</a:t>
            </a:r>
            <a:endParaRPr lang="x-none" dirty="0"/>
          </a:p>
        </p:txBody>
      </p:sp>
      <p:sp>
        <p:nvSpPr>
          <p:cNvPr id="3" name="Content Placeholder 2">
            <a:extLst>
              <a:ext uri="{FF2B5EF4-FFF2-40B4-BE49-F238E27FC236}">
                <a16:creationId xmlns:a16="http://schemas.microsoft.com/office/drawing/2014/main" xmlns="" id="{222A37D9-A92F-2349-B636-2EAFFC9D3601}"/>
              </a:ext>
            </a:extLst>
          </p:cNvPr>
          <p:cNvSpPr>
            <a:spLocks noGrp="1"/>
          </p:cNvSpPr>
          <p:nvPr>
            <p:ph idx="1"/>
          </p:nvPr>
        </p:nvSpPr>
        <p:spPr>
          <a:xfrm>
            <a:off x="449826" y="1578429"/>
            <a:ext cx="10903974" cy="4767942"/>
          </a:xfrm>
        </p:spPr>
        <p:txBody>
          <a:bodyPr>
            <a:normAutofit fontScale="85000" lnSpcReduction="20000"/>
          </a:bodyPr>
          <a:lstStyle/>
          <a:p>
            <a:r>
              <a:rPr lang="en-CA" dirty="0"/>
              <a:t>There are three types of intra-band UL CA cases that can be introduced in an inter-band combination:</a:t>
            </a:r>
          </a:p>
          <a:p>
            <a:pPr lvl="1"/>
            <a:r>
              <a:rPr lang="en-CA" dirty="0"/>
              <a:t>Type 1: The intra-band part is the only UL part, for example UL configurations like </a:t>
            </a:r>
            <a:r>
              <a:rPr lang="en-CA" dirty="0" err="1"/>
              <a:t>CA_nXB</a:t>
            </a:r>
            <a:r>
              <a:rPr lang="en-CA" dirty="0"/>
              <a:t>, </a:t>
            </a:r>
            <a:r>
              <a:rPr lang="en-CA" dirty="0" err="1"/>
              <a:t>CA_nXC</a:t>
            </a:r>
            <a:r>
              <a:rPr lang="en-CA" dirty="0"/>
              <a:t>, </a:t>
            </a:r>
            <a:r>
              <a:rPr lang="en-CA" dirty="0" err="1"/>
              <a:t>CA_nX</a:t>
            </a:r>
            <a:r>
              <a:rPr lang="en-CA" dirty="0"/>
              <a:t>(2A): 2 UL CC are involved</a:t>
            </a:r>
          </a:p>
          <a:p>
            <a:pPr lvl="1"/>
            <a:r>
              <a:rPr lang="en-CA" dirty="0"/>
              <a:t>Type 2: The intra-band part is part of an inter-band UL configuration, for example UL configurations like </a:t>
            </a:r>
            <a:r>
              <a:rPr lang="en-CA" dirty="0" err="1"/>
              <a:t>CA_nYA-nXB</a:t>
            </a:r>
            <a:r>
              <a:rPr lang="en-CA" dirty="0"/>
              <a:t>, </a:t>
            </a:r>
            <a:r>
              <a:rPr lang="en-CA" dirty="0" err="1"/>
              <a:t>CA_nYA-nXC</a:t>
            </a:r>
            <a:r>
              <a:rPr lang="en-CA" dirty="0"/>
              <a:t>, </a:t>
            </a:r>
            <a:r>
              <a:rPr lang="en-CA" dirty="0" err="1"/>
              <a:t>CA_nYA-nX</a:t>
            </a:r>
            <a:r>
              <a:rPr lang="en-CA" dirty="0"/>
              <a:t>(2A), </a:t>
            </a:r>
            <a:r>
              <a:rPr lang="en-CA" dirty="0" err="1"/>
              <a:t>DC_nYA_nXB</a:t>
            </a:r>
            <a:r>
              <a:rPr lang="en-CA" dirty="0"/>
              <a:t>, </a:t>
            </a:r>
            <a:r>
              <a:rPr lang="en-CA" dirty="0" err="1"/>
              <a:t>DC_nYA_nXC</a:t>
            </a:r>
            <a:r>
              <a:rPr lang="en-CA" dirty="0"/>
              <a:t>, </a:t>
            </a:r>
            <a:r>
              <a:rPr lang="en-CA" dirty="0" err="1"/>
              <a:t>DC_nYA_nX</a:t>
            </a:r>
            <a:r>
              <a:rPr lang="en-CA" dirty="0"/>
              <a:t>(2A), : 3 UL CC are involved but in some cases there are 3 separate sub-blocks</a:t>
            </a:r>
          </a:p>
          <a:p>
            <a:pPr lvl="1"/>
            <a:r>
              <a:rPr lang="en-CA" dirty="0"/>
              <a:t>Type 3: there is intra-band UL CA in both UL bands: 4 UL CCs are involved more triple beat tones are  generated but it is an extension of type 2 and there could be up to 4 separate sub-blocks</a:t>
            </a:r>
          </a:p>
          <a:p>
            <a:r>
              <a:rPr lang="en-CA" dirty="0"/>
              <a:t>In all cases new IMD products are generated compared to the initial case:</a:t>
            </a:r>
          </a:p>
          <a:p>
            <a:pPr lvl="1"/>
            <a:r>
              <a:rPr lang="en-CA" dirty="0"/>
              <a:t>Two tone IMDs of the 1RB+1RB worst case allocation for type 1</a:t>
            </a:r>
          </a:p>
          <a:p>
            <a:pPr lvl="1"/>
            <a:r>
              <a:rPr lang="en-CA" dirty="0"/>
              <a:t>Triple beat IMDs of the 1RB+1RB with the second band UL for type 2</a:t>
            </a:r>
          </a:p>
          <a:p>
            <a:pPr lvl="1"/>
            <a:r>
              <a:rPr lang="en-CA" dirty="0"/>
              <a:t>Even more Triple beat IMDs of the 1RB+1RB in both bands for type 3</a:t>
            </a:r>
          </a:p>
          <a:p>
            <a:pPr lvl="1"/>
            <a:r>
              <a:rPr lang="en-CA" dirty="0"/>
              <a:t>These issues exist only for simultaneous TX/RX case</a:t>
            </a:r>
          </a:p>
          <a:p>
            <a:pPr lvl="1"/>
            <a:r>
              <a:rPr lang="en-CA" dirty="0"/>
              <a:t>There has been no real discussion in RAN4 about these types of cases</a:t>
            </a:r>
          </a:p>
          <a:p>
            <a:pPr lvl="1">
              <a:buFont typeface="Symbol"/>
              <a:buChar char="Þ"/>
            </a:pPr>
            <a:r>
              <a:rPr lang="en-CA" dirty="0"/>
              <a:t>Potential MSD issues have not been assessed</a:t>
            </a:r>
          </a:p>
          <a:p>
            <a:pPr lvl="1">
              <a:buFont typeface="Symbol"/>
              <a:buChar char="Þ"/>
            </a:pPr>
            <a:r>
              <a:rPr lang="en-CA" dirty="0"/>
              <a:t>Are &gt;2 separate sub-blocs valid?</a:t>
            </a:r>
          </a:p>
        </p:txBody>
      </p:sp>
    </p:spTree>
    <p:extLst>
      <p:ext uri="{BB962C8B-B14F-4D97-AF65-F5344CB8AC3E}">
        <p14:creationId xmlns:p14="http://schemas.microsoft.com/office/powerpoint/2010/main" val="35394267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7442" y="180069"/>
            <a:ext cx="11397343" cy="658131"/>
          </a:xfrm>
        </p:spPr>
        <p:txBody>
          <a:bodyPr>
            <a:normAutofit fontScale="90000"/>
          </a:bodyPr>
          <a:lstStyle/>
          <a:p>
            <a:r>
              <a:rPr lang="en-CA" sz="3600" dirty="0"/>
              <a:t>Background: Illustration of issues for type 1 and type 2/3 cases</a:t>
            </a:r>
            <a:endParaRPr lang="en-US" sz="3600" dirty="0"/>
          </a:p>
        </p:txBody>
      </p:sp>
      <p:sp>
        <p:nvSpPr>
          <p:cNvPr id="4" name="Rectangle 3"/>
          <p:cNvSpPr/>
          <p:nvPr/>
        </p:nvSpPr>
        <p:spPr>
          <a:xfrm>
            <a:off x="475082" y="1800784"/>
            <a:ext cx="1502229" cy="228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dirty="0"/>
              <a:t>Band 1 UL</a:t>
            </a:r>
            <a:endParaRPr lang="en-US" dirty="0"/>
          </a:p>
        </p:txBody>
      </p:sp>
      <p:sp>
        <p:nvSpPr>
          <p:cNvPr id="5" name="Rectangle 4"/>
          <p:cNvSpPr/>
          <p:nvPr/>
        </p:nvSpPr>
        <p:spPr>
          <a:xfrm>
            <a:off x="2216797" y="1800784"/>
            <a:ext cx="1415142" cy="228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dirty="0"/>
              <a:t>Band 1 DL</a:t>
            </a:r>
            <a:endParaRPr lang="en-US" dirty="0"/>
          </a:p>
        </p:txBody>
      </p:sp>
      <p:sp>
        <p:nvSpPr>
          <p:cNvPr id="6" name="Rectangle 5"/>
          <p:cNvSpPr/>
          <p:nvPr/>
        </p:nvSpPr>
        <p:spPr>
          <a:xfrm>
            <a:off x="6962980" y="1800784"/>
            <a:ext cx="2394857" cy="2286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dirty="0"/>
              <a:t>Band 2 w intra UL CA</a:t>
            </a:r>
            <a:endParaRPr lang="en-US" dirty="0"/>
          </a:p>
        </p:txBody>
      </p:sp>
      <p:sp>
        <p:nvSpPr>
          <p:cNvPr id="7" name="Rectangle 6"/>
          <p:cNvSpPr/>
          <p:nvPr/>
        </p:nvSpPr>
        <p:spPr>
          <a:xfrm>
            <a:off x="6962980" y="1147641"/>
            <a:ext cx="598715" cy="65314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2249432" y="1169412"/>
            <a:ext cx="598715" cy="65314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70C0"/>
              </a:solidFill>
            </a:endParaRPr>
          </a:p>
        </p:txBody>
      </p:sp>
      <p:sp>
        <p:nvSpPr>
          <p:cNvPr id="10" name="Rectangle 9"/>
          <p:cNvSpPr/>
          <p:nvPr/>
        </p:nvSpPr>
        <p:spPr>
          <a:xfrm>
            <a:off x="8759122" y="1147640"/>
            <a:ext cx="598715" cy="65314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6962980" y="1147641"/>
            <a:ext cx="119743" cy="653142"/>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9227208" y="1147640"/>
            <a:ext cx="119743" cy="653142"/>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4644297" y="1376241"/>
            <a:ext cx="136097" cy="446314"/>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C000"/>
              </a:solidFill>
            </a:endParaRPr>
          </a:p>
        </p:txBody>
      </p:sp>
      <p:sp>
        <p:nvSpPr>
          <p:cNvPr id="15" name="Rectangle 14"/>
          <p:cNvSpPr/>
          <p:nvPr/>
        </p:nvSpPr>
        <p:spPr>
          <a:xfrm>
            <a:off x="2456295" y="1588514"/>
            <a:ext cx="119743" cy="234041"/>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 name="Straight Arrow Connector 17"/>
          <p:cNvCxnSpPr/>
          <p:nvPr/>
        </p:nvCxnSpPr>
        <p:spPr>
          <a:xfrm>
            <a:off x="7082723" y="1495983"/>
            <a:ext cx="2144485" cy="0"/>
          </a:xfrm>
          <a:prstGeom prst="straightConnector1">
            <a:avLst/>
          </a:prstGeom>
          <a:ln>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7735841" y="1169413"/>
            <a:ext cx="839076" cy="369332"/>
          </a:xfrm>
          <a:prstGeom prst="rect">
            <a:avLst/>
          </a:prstGeom>
          <a:noFill/>
        </p:spPr>
        <p:txBody>
          <a:bodyPr wrap="none" rtlCol="0">
            <a:spAutoFit/>
          </a:bodyPr>
          <a:lstStyle/>
          <a:p>
            <a:r>
              <a:rPr lang="en-CA" dirty="0"/>
              <a:t>Delta F</a:t>
            </a:r>
            <a:endParaRPr lang="en-US" dirty="0"/>
          </a:p>
        </p:txBody>
      </p:sp>
      <p:cxnSp>
        <p:nvCxnSpPr>
          <p:cNvPr id="21" name="Straight Arrow Connector 20"/>
          <p:cNvCxnSpPr/>
          <p:nvPr/>
        </p:nvCxnSpPr>
        <p:spPr>
          <a:xfrm>
            <a:off x="4780394" y="1626611"/>
            <a:ext cx="2144485" cy="0"/>
          </a:xfrm>
          <a:prstGeom prst="straightConnector1">
            <a:avLst/>
          </a:prstGeom>
          <a:ln>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5433512" y="1300041"/>
            <a:ext cx="839076" cy="369332"/>
          </a:xfrm>
          <a:prstGeom prst="rect">
            <a:avLst/>
          </a:prstGeom>
          <a:noFill/>
        </p:spPr>
        <p:txBody>
          <a:bodyPr wrap="none" rtlCol="0">
            <a:spAutoFit/>
          </a:bodyPr>
          <a:lstStyle/>
          <a:p>
            <a:r>
              <a:rPr lang="en-CA" dirty="0"/>
              <a:t>Delta F</a:t>
            </a:r>
            <a:endParaRPr lang="en-US" dirty="0"/>
          </a:p>
        </p:txBody>
      </p:sp>
      <p:cxnSp>
        <p:nvCxnSpPr>
          <p:cNvPr id="23" name="Straight Arrow Connector 22"/>
          <p:cNvCxnSpPr/>
          <p:nvPr/>
        </p:nvCxnSpPr>
        <p:spPr>
          <a:xfrm>
            <a:off x="2516166" y="1735467"/>
            <a:ext cx="2144485" cy="0"/>
          </a:xfrm>
          <a:prstGeom prst="straightConnector1">
            <a:avLst/>
          </a:prstGeom>
          <a:ln>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3169284" y="1408897"/>
            <a:ext cx="839076" cy="369332"/>
          </a:xfrm>
          <a:prstGeom prst="rect">
            <a:avLst/>
          </a:prstGeom>
          <a:noFill/>
        </p:spPr>
        <p:txBody>
          <a:bodyPr wrap="none" rtlCol="0">
            <a:spAutoFit/>
          </a:bodyPr>
          <a:lstStyle/>
          <a:p>
            <a:r>
              <a:rPr lang="en-CA" dirty="0"/>
              <a:t>Delta F</a:t>
            </a:r>
            <a:endParaRPr lang="en-US" dirty="0"/>
          </a:p>
        </p:txBody>
      </p:sp>
      <p:sp>
        <p:nvSpPr>
          <p:cNvPr id="25" name="TextBox 24"/>
          <p:cNvSpPr txBox="1"/>
          <p:nvPr/>
        </p:nvSpPr>
        <p:spPr>
          <a:xfrm>
            <a:off x="6745208" y="789976"/>
            <a:ext cx="1034257" cy="369332"/>
          </a:xfrm>
          <a:prstGeom prst="rect">
            <a:avLst/>
          </a:prstGeom>
          <a:noFill/>
        </p:spPr>
        <p:txBody>
          <a:bodyPr wrap="none" rtlCol="0">
            <a:spAutoFit/>
          </a:bodyPr>
          <a:lstStyle/>
          <a:p>
            <a:r>
              <a:rPr lang="en-CA" dirty="0"/>
              <a:t>UL CC2-1</a:t>
            </a:r>
            <a:endParaRPr lang="en-US" dirty="0"/>
          </a:p>
        </p:txBody>
      </p:sp>
      <p:sp>
        <p:nvSpPr>
          <p:cNvPr id="26" name="TextBox 25"/>
          <p:cNvSpPr txBox="1"/>
          <p:nvPr/>
        </p:nvSpPr>
        <p:spPr>
          <a:xfrm>
            <a:off x="8532038" y="800080"/>
            <a:ext cx="1034257" cy="369332"/>
          </a:xfrm>
          <a:prstGeom prst="rect">
            <a:avLst/>
          </a:prstGeom>
          <a:noFill/>
        </p:spPr>
        <p:txBody>
          <a:bodyPr wrap="none" rtlCol="0">
            <a:spAutoFit/>
          </a:bodyPr>
          <a:lstStyle/>
          <a:p>
            <a:r>
              <a:rPr lang="en-CA" dirty="0"/>
              <a:t>UL CC2-2</a:t>
            </a:r>
            <a:endParaRPr lang="en-US" dirty="0"/>
          </a:p>
        </p:txBody>
      </p:sp>
      <p:sp>
        <p:nvSpPr>
          <p:cNvPr id="27" name="TextBox 26"/>
          <p:cNvSpPr txBox="1"/>
          <p:nvPr/>
        </p:nvSpPr>
        <p:spPr>
          <a:xfrm>
            <a:off x="2061313" y="802037"/>
            <a:ext cx="1029449" cy="369332"/>
          </a:xfrm>
          <a:prstGeom prst="rect">
            <a:avLst/>
          </a:prstGeom>
          <a:noFill/>
        </p:spPr>
        <p:txBody>
          <a:bodyPr wrap="none" rtlCol="0">
            <a:spAutoFit/>
          </a:bodyPr>
          <a:lstStyle/>
          <a:p>
            <a:r>
              <a:rPr lang="en-CA" dirty="0"/>
              <a:t>DL CC1-1</a:t>
            </a:r>
            <a:endParaRPr lang="en-US" dirty="0"/>
          </a:p>
        </p:txBody>
      </p:sp>
      <p:sp>
        <p:nvSpPr>
          <p:cNvPr id="28" name="TextBox 27"/>
          <p:cNvSpPr txBox="1"/>
          <p:nvPr/>
        </p:nvSpPr>
        <p:spPr>
          <a:xfrm>
            <a:off x="4362730" y="1979997"/>
            <a:ext cx="699230" cy="369332"/>
          </a:xfrm>
          <a:prstGeom prst="rect">
            <a:avLst/>
          </a:prstGeom>
          <a:noFill/>
        </p:spPr>
        <p:txBody>
          <a:bodyPr wrap="none" rtlCol="0">
            <a:spAutoFit/>
          </a:bodyPr>
          <a:lstStyle/>
          <a:p>
            <a:r>
              <a:rPr lang="en-CA" dirty="0"/>
              <a:t>IMD3</a:t>
            </a:r>
            <a:endParaRPr lang="en-US" dirty="0"/>
          </a:p>
        </p:txBody>
      </p:sp>
      <p:sp>
        <p:nvSpPr>
          <p:cNvPr id="29" name="TextBox 28"/>
          <p:cNvSpPr txBox="1"/>
          <p:nvPr/>
        </p:nvSpPr>
        <p:spPr>
          <a:xfrm>
            <a:off x="2225138" y="2015012"/>
            <a:ext cx="699230" cy="369332"/>
          </a:xfrm>
          <a:prstGeom prst="rect">
            <a:avLst/>
          </a:prstGeom>
          <a:noFill/>
        </p:spPr>
        <p:txBody>
          <a:bodyPr wrap="none" rtlCol="0">
            <a:spAutoFit/>
          </a:bodyPr>
          <a:lstStyle/>
          <a:p>
            <a:r>
              <a:rPr lang="en-CA" dirty="0"/>
              <a:t>IMD5</a:t>
            </a:r>
            <a:endParaRPr lang="en-US" dirty="0"/>
          </a:p>
        </p:txBody>
      </p:sp>
      <p:sp>
        <p:nvSpPr>
          <p:cNvPr id="30" name="TextBox 29"/>
          <p:cNvSpPr txBox="1"/>
          <p:nvPr/>
        </p:nvSpPr>
        <p:spPr>
          <a:xfrm>
            <a:off x="1300754" y="2393651"/>
            <a:ext cx="8780876" cy="923330"/>
          </a:xfrm>
          <a:prstGeom prst="rect">
            <a:avLst/>
          </a:prstGeom>
          <a:noFill/>
        </p:spPr>
        <p:txBody>
          <a:bodyPr wrap="square" rtlCol="0">
            <a:spAutoFit/>
          </a:bodyPr>
          <a:lstStyle/>
          <a:p>
            <a:r>
              <a:rPr lang="en-CA" dirty="0"/>
              <a:t>IMD5 of the 1RB+1RB case from the UL CA configuration of band 2 fall in the DL of band 1</a:t>
            </a:r>
          </a:p>
          <a:p>
            <a:r>
              <a:rPr lang="en-CA" dirty="0"/>
              <a:t>IMD3 of the 1RB+1RB case from the UL CA configuration of band 2 fall in the DL of band 1</a:t>
            </a:r>
          </a:p>
          <a:p>
            <a:r>
              <a:rPr lang="en-CA" dirty="0"/>
              <a:t>=&gt; This issue can apply to two band or three band inter-band combinations  </a:t>
            </a:r>
            <a:endParaRPr lang="en-US" dirty="0"/>
          </a:p>
        </p:txBody>
      </p:sp>
      <p:sp>
        <p:nvSpPr>
          <p:cNvPr id="31" name="TextBox 30"/>
          <p:cNvSpPr txBox="1"/>
          <p:nvPr/>
        </p:nvSpPr>
        <p:spPr>
          <a:xfrm>
            <a:off x="299711" y="2420487"/>
            <a:ext cx="1001043" cy="830997"/>
          </a:xfrm>
          <a:prstGeom prst="rect">
            <a:avLst/>
          </a:prstGeom>
          <a:noFill/>
        </p:spPr>
        <p:txBody>
          <a:bodyPr wrap="none" rtlCol="0">
            <a:spAutoFit/>
          </a:bodyPr>
          <a:lstStyle/>
          <a:p>
            <a:r>
              <a:rPr lang="en-CA" sz="2400" dirty="0"/>
              <a:t>Type 1</a:t>
            </a:r>
          </a:p>
          <a:p>
            <a:r>
              <a:rPr lang="en-CA" sz="2400" dirty="0"/>
              <a:t>2 UL</a:t>
            </a:r>
            <a:endParaRPr lang="en-US" sz="2400" dirty="0"/>
          </a:p>
        </p:txBody>
      </p:sp>
      <p:cxnSp>
        <p:nvCxnSpPr>
          <p:cNvPr id="32" name="Straight Arrow Connector 31"/>
          <p:cNvCxnSpPr/>
          <p:nvPr/>
        </p:nvCxnSpPr>
        <p:spPr>
          <a:xfrm>
            <a:off x="9357837" y="1593563"/>
            <a:ext cx="2144485" cy="0"/>
          </a:xfrm>
          <a:prstGeom prst="straightConnector1">
            <a:avLst/>
          </a:prstGeom>
          <a:ln>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10010955" y="1266993"/>
            <a:ext cx="839076" cy="369332"/>
          </a:xfrm>
          <a:prstGeom prst="rect">
            <a:avLst/>
          </a:prstGeom>
          <a:noFill/>
        </p:spPr>
        <p:txBody>
          <a:bodyPr wrap="none" rtlCol="0">
            <a:spAutoFit/>
          </a:bodyPr>
          <a:lstStyle/>
          <a:p>
            <a:r>
              <a:rPr lang="en-CA" dirty="0"/>
              <a:t>Delta F</a:t>
            </a:r>
            <a:endParaRPr lang="en-US" dirty="0"/>
          </a:p>
        </p:txBody>
      </p:sp>
      <p:sp>
        <p:nvSpPr>
          <p:cNvPr id="34" name="Rectangle 33"/>
          <p:cNvSpPr/>
          <p:nvPr/>
        </p:nvSpPr>
        <p:spPr>
          <a:xfrm>
            <a:off x="11502322" y="1364571"/>
            <a:ext cx="136097" cy="446314"/>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C000"/>
              </a:solidFill>
            </a:endParaRPr>
          </a:p>
        </p:txBody>
      </p:sp>
      <p:sp>
        <p:nvSpPr>
          <p:cNvPr id="35" name="TextBox 34"/>
          <p:cNvSpPr txBox="1"/>
          <p:nvPr/>
        </p:nvSpPr>
        <p:spPr>
          <a:xfrm>
            <a:off x="11242526" y="2051155"/>
            <a:ext cx="699230" cy="369332"/>
          </a:xfrm>
          <a:prstGeom prst="rect">
            <a:avLst/>
          </a:prstGeom>
          <a:noFill/>
        </p:spPr>
        <p:txBody>
          <a:bodyPr wrap="none" rtlCol="0">
            <a:spAutoFit/>
          </a:bodyPr>
          <a:lstStyle/>
          <a:p>
            <a:r>
              <a:rPr lang="en-CA" dirty="0"/>
              <a:t>IMD3</a:t>
            </a:r>
            <a:endParaRPr lang="en-US" dirty="0"/>
          </a:p>
        </p:txBody>
      </p:sp>
      <p:sp>
        <p:nvSpPr>
          <p:cNvPr id="36" name="Rectangle 35"/>
          <p:cNvSpPr/>
          <p:nvPr/>
        </p:nvSpPr>
        <p:spPr>
          <a:xfrm>
            <a:off x="10227559" y="1822555"/>
            <a:ext cx="1415142" cy="22860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dirty="0"/>
              <a:t>Band 3 DL</a:t>
            </a:r>
            <a:endParaRPr lang="en-US" dirty="0"/>
          </a:p>
        </p:txBody>
      </p:sp>
      <p:sp>
        <p:nvSpPr>
          <p:cNvPr id="37" name="Rectangle 36"/>
          <p:cNvSpPr/>
          <p:nvPr/>
        </p:nvSpPr>
        <p:spPr>
          <a:xfrm>
            <a:off x="11039704" y="1158135"/>
            <a:ext cx="598715" cy="653143"/>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p:cNvSpPr txBox="1"/>
          <p:nvPr/>
        </p:nvSpPr>
        <p:spPr>
          <a:xfrm>
            <a:off x="10725397" y="778308"/>
            <a:ext cx="1029449" cy="369332"/>
          </a:xfrm>
          <a:prstGeom prst="rect">
            <a:avLst/>
          </a:prstGeom>
          <a:noFill/>
        </p:spPr>
        <p:txBody>
          <a:bodyPr wrap="none" rtlCol="0">
            <a:spAutoFit/>
          </a:bodyPr>
          <a:lstStyle/>
          <a:p>
            <a:r>
              <a:rPr lang="en-CA" dirty="0"/>
              <a:t>DL CC3-1</a:t>
            </a:r>
            <a:endParaRPr lang="en-US" dirty="0"/>
          </a:p>
        </p:txBody>
      </p:sp>
      <p:sp>
        <p:nvSpPr>
          <p:cNvPr id="39" name="Rectangle 38"/>
          <p:cNvSpPr/>
          <p:nvPr/>
        </p:nvSpPr>
        <p:spPr>
          <a:xfrm>
            <a:off x="483200" y="4437435"/>
            <a:ext cx="1502229" cy="228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dirty="0"/>
              <a:t>Band 1 UL</a:t>
            </a:r>
            <a:endParaRPr lang="en-US" dirty="0"/>
          </a:p>
        </p:txBody>
      </p:sp>
      <p:sp>
        <p:nvSpPr>
          <p:cNvPr id="40" name="Rectangle 39"/>
          <p:cNvSpPr/>
          <p:nvPr/>
        </p:nvSpPr>
        <p:spPr>
          <a:xfrm>
            <a:off x="2224915" y="4437435"/>
            <a:ext cx="1415142" cy="228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dirty="0"/>
              <a:t>Band 1 DL</a:t>
            </a:r>
            <a:endParaRPr lang="en-US" dirty="0"/>
          </a:p>
        </p:txBody>
      </p:sp>
      <p:sp>
        <p:nvSpPr>
          <p:cNvPr id="41" name="Rectangle 40"/>
          <p:cNvSpPr/>
          <p:nvPr/>
        </p:nvSpPr>
        <p:spPr>
          <a:xfrm>
            <a:off x="6971098" y="4437435"/>
            <a:ext cx="2394857" cy="2286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dirty="0"/>
              <a:t>Band 2 w intra UL CA</a:t>
            </a:r>
            <a:endParaRPr lang="en-US" dirty="0"/>
          </a:p>
        </p:txBody>
      </p:sp>
      <p:sp>
        <p:nvSpPr>
          <p:cNvPr id="42" name="Rectangle 41"/>
          <p:cNvSpPr/>
          <p:nvPr/>
        </p:nvSpPr>
        <p:spPr>
          <a:xfrm>
            <a:off x="6971098" y="3784292"/>
            <a:ext cx="598715" cy="65314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p:cNvSpPr/>
          <p:nvPr/>
        </p:nvSpPr>
        <p:spPr>
          <a:xfrm>
            <a:off x="2257550" y="3806063"/>
            <a:ext cx="598715" cy="65314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70C0"/>
              </a:solidFill>
            </a:endParaRPr>
          </a:p>
        </p:txBody>
      </p:sp>
      <p:sp>
        <p:nvSpPr>
          <p:cNvPr id="44" name="Rectangle 43"/>
          <p:cNvSpPr/>
          <p:nvPr/>
        </p:nvSpPr>
        <p:spPr>
          <a:xfrm>
            <a:off x="8767240" y="3784291"/>
            <a:ext cx="598715" cy="65314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p:cNvSpPr/>
          <p:nvPr/>
        </p:nvSpPr>
        <p:spPr>
          <a:xfrm>
            <a:off x="6971098" y="3784292"/>
            <a:ext cx="119743" cy="653142"/>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45"/>
          <p:cNvSpPr/>
          <p:nvPr/>
        </p:nvSpPr>
        <p:spPr>
          <a:xfrm>
            <a:off x="9235326" y="3784291"/>
            <a:ext cx="119743" cy="653142"/>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4652415" y="4012892"/>
            <a:ext cx="136097" cy="446314"/>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C000"/>
              </a:solidFill>
            </a:endParaRPr>
          </a:p>
        </p:txBody>
      </p:sp>
      <p:sp>
        <p:nvSpPr>
          <p:cNvPr id="48" name="Rectangle 47"/>
          <p:cNvSpPr/>
          <p:nvPr/>
        </p:nvSpPr>
        <p:spPr>
          <a:xfrm>
            <a:off x="2464413" y="4225165"/>
            <a:ext cx="119743" cy="234041"/>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9" name="Straight Arrow Connector 48"/>
          <p:cNvCxnSpPr/>
          <p:nvPr/>
        </p:nvCxnSpPr>
        <p:spPr>
          <a:xfrm>
            <a:off x="7090841" y="4132634"/>
            <a:ext cx="2144485" cy="0"/>
          </a:xfrm>
          <a:prstGeom prst="straightConnector1">
            <a:avLst/>
          </a:prstGeom>
          <a:ln>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50" name="TextBox 49"/>
          <p:cNvSpPr txBox="1"/>
          <p:nvPr/>
        </p:nvSpPr>
        <p:spPr>
          <a:xfrm>
            <a:off x="7743959" y="3806064"/>
            <a:ext cx="839076" cy="369332"/>
          </a:xfrm>
          <a:prstGeom prst="rect">
            <a:avLst/>
          </a:prstGeom>
          <a:noFill/>
        </p:spPr>
        <p:txBody>
          <a:bodyPr wrap="none" rtlCol="0">
            <a:spAutoFit/>
          </a:bodyPr>
          <a:lstStyle/>
          <a:p>
            <a:r>
              <a:rPr lang="en-CA" dirty="0"/>
              <a:t>Delta F</a:t>
            </a:r>
            <a:endParaRPr lang="en-US" dirty="0"/>
          </a:p>
        </p:txBody>
      </p:sp>
      <p:cxnSp>
        <p:nvCxnSpPr>
          <p:cNvPr id="51" name="Straight Arrow Connector 50"/>
          <p:cNvCxnSpPr/>
          <p:nvPr/>
        </p:nvCxnSpPr>
        <p:spPr>
          <a:xfrm>
            <a:off x="4788512" y="4263262"/>
            <a:ext cx="2144485" cy="0"/>
          </a:xfrm>
          <a:prstGeom prst="straightConnector1">
            <a:avLst/>
          </a:prstGeom>
          <a:ln>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52" name="TextBox 51"/>
          <p:cNvSpPr txBox="1"/>
          <p:nvPr/>
        </p:nvSpPr>
        <p:spPr>
          <a:xfrm>
            <a:off x="5441630" y="3936692"/>
            <a:ext cx="839076" cy="369332"/>
          </a:xfrm>
          <a:prstGeom prst="rect">
            <a:avLst/>
          </a:prstGeom>
          <a:noFill/>
        </p:spPr>
        <p:txBody>
          <a:bodyPr wrap="none" rtlCol="0">
            <a:spAutoFit/>
          </a:bodyPr>
          <a:lstStyle/>
          <a:p>
            <a:r>
              <a:rPr lang="en-CA" dirty="0"/>
              <a:t>Delta F</a:t>
            </a:r>
            <a:endParaRPr lang="en-US" dirty="0"/>
          </a:p>
        </p:txBody>
      </p:sp>
      <p:cxnSp>
        <p:nvCxnSpPr>
          <p:cNvPr id="53" name="Straight Arrow Connector 52"/>
          <p:cNvCxnSpPr/>
          <p:nvPr/>
        </p:nvCxnSpPr>
        <p:spPr>
          <a:xfrm>
            <a:off x="2524284" y="4372118"/>
            <a:ext cx="2144485" cy="0"/>
          </a:xfrm>
          <a:prstGeom prst="straightConnector1">
            <a:avLst/>
          </a:prstGeom>
          <a:ln>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54" name="TextBox 53"/>
          <p:cNvSpPr txBox="1"/>
          <p:nvPr/>
        </p:nvSpPr>
        <p:spPr>
          <a:xfrm>
            <a:off x="3177402" y="4045548"/>
            <a:ext cx="839076" cy="369332"/>
          </a:xfrm>
          <a:prstGeom prst="rect">
            <a:avLst/>
          </a:prstGeom>
          <a:noFill/>
        </p:spPr>
        <p:txBody>
          <a:bodyPr wrap="none" rtlCol="0">
            <a:spAutoFit/>
          </a:bodyPr>
          <a:lstStyle/>
          <a:p>
            <a:r>
              <a:rPr lang="en-CA" dirty="0"/>
              <a:t>Delta F</a:t>
            </a:r>
            <a:endParaRPr lang="en-US" dirty="0"/>
          </a:p>
        </p:txBody>
      </p:sp>
      <p:sp>
        <p:nvSpPr>
          <p:cNvPr id="55" name="TextBox 54"/>
          <p:cNvSpPr txBox="1"/>
          <p:nvPr/>
        </p:nvSpPr>
        <p:spPr>
          <a:xfrm>
            <a:off x="6753326" y="3426627"/>
            <a:ext cx="1034257" cy="369332"/>
          </a:xfrm>
          <a:prstGeom prst="rect">
            <a:avLst/>
          </a:prstGeom>
          <a:noFill/>
        </p:spPr>
        <p:txBody>
          <a:bodyPr wrap="none" rtlCol="0">
            <a:spAutoFit/>
          </a:bodyPr>
          <a:lstStyle/>
          <a:p>
            <a:r>
              <a:rPr lang="en-CA" dirty="0"/>
              <a:t>UL CC2-1</a:t>
            </a:r>
            <a:endParaRPr lang="en-US" dirty="0"/>
          </a:p>
        </p:txBody>
      </p:sp>
      <p:sp>
        <p:nvSpPr>
          <p:cNvPr id="56" name="TextBox 55"/>
          <p:cNvSpPr txBox="1"/>
          <p:nvPr/>
        </p:nvSpPr>
        <p:spPr>
          <a:xfrm>
            <a:off x="8540156" y="3436731"/>
            <a:ext cx="1034257" cy="369332"/>
          </a:xfrm>
          <a:prstGeom prst="rect">
            <a:avLst/>
          </a:prstGeom>
          <a:noFill/>
        </p:spPr>
        <p:txBody>
          <a:bodyPr wrap="none" rtlCol="0">
            <a:spAutoFit/>
          </a:bodyPr>
          <a:lstStyle/>
          <a:p>
            <a:r>
              <a:rPr lang="en-CA" dirty="0"/>
              <a:t>UL CC2-2</a:t>
            </a:r>
            <a:endParaRPr lang="en-US" dirty="0"/>
          </a:p>
        </p:txBody>
      </p:sp>
      <p:sp>
        <p:nvSpPr>
          <p:cNvPr id="57" name="TextBox 56"/>
          <p:cNvSpPr txBox="1"/>
          <p:nvPr/>
        </p:nvSpPr>
        <p:spPr>
          <a:xfrm>
            <a:off x="2069431" y="3438688"/>
            <a:ext cx="1029449" cy="369332"/>
          </a:xfrm>
          <a:prstGeom prst="rect">
            <a:avLst/>
          </a:prstGeom>
          <a:noFill/>
        </p:spPr>
        <p:txBody>
          <a:bodyPr wrap="none" rtlCol="0">
            <a:spAutoFit/>
          </a:bodyPr>
          <a:lstStyle/>
          <a:p>
            <a:r>
              <a:rPr lang="en-CA" dirty="0"/>
              <a:t>DL CC1-1</a:t>
            </a:r>
            <a:endParaRPr lang="en-US" dirty="0"/>
          </a:p>
        </p:txBody>
      </p:sp>
      <p:sp>
        <p:nvSpPr>
          <p:cNvPr id="58" name="TextBox 57"/>
          <p:cNvSpPr txBox="1"/>
          <p:nvPr/>
        </p:nvSpPr>
        <p:spPr>
          <a:xfrm>
            <a:off x="4370848" y="4616648"/>
            <a:ext cx="699230" cy="369332"/>
          </a:xfrm>
          <a:prstGeom prst="rect">
            <a:avLst/>
          </a:prstGeom>
          <a:noFill/>
        </p:spPr>
        <p:txBody>
          <a:bodyPr wrap="none" rtlCol="0">
            <a:spAutoFit/>
          </a:bodyPr>
          <a:lstStyle/>
          <a:p>
            <a:r>
              <a:rPr lang="en-CA" dirty="0"/>
              <a:t>IMD3</a:t>
            </a:r>
            <a:endParaRPr lang="en-US" dirty="0"/>
          </a:p>
        </p:txBody>
      </p:sp>
      <p:sp>
        <p:nvSpPr>
          <p:cNvPr id="59" name="TextBox 58"/>
          <p:cNvSpPr txBox="1"/>
          <p:nvPr/>
        </p:nvSpPr>
        <p:spPr>
          <a:xfrm>
            <a:off x="2119970" y="4580076"/>
            <a:ext cx="1527095" cy="646331"/>
          </a:xfrm>
          <a:prstGeom prst="rect">
            <a:avLst/>
          </a:prstGeom>
          <a:noFill/>
        </p:spPr>
        <p:txBody>
          <a:bodyPr wrap="square" rtlCol="0">
            <a:spAutoFit/>
          </a:bodyPr>
          <a:lstStyle/>
          <a:p>
            <a:pPr algn="ctr"/>
            <a:r>
              <a:rPr lang="en-CA" dirty="0"/>
              <a:t>IMD5 + triple beat tone</a:t>
            </a:r>
            <a:endParaRPr lang="en-US" dirty="0"/>
          </a:p>
        </p:txBody>
      </p:sp>
      <p:sp>
        <p:nvSpPr>
          <p:cNvPr id="60" name="TextBox 59"/>
          <p:cNvSpPr txBox="1"/>
          <p:nvPr/>
        </p:nvSpPr>
        <p:spPr>
          <a:xfrm>
            <a:off x="1262099" y="5133869"/>
            <a:ext cx="10500865" cy="1477328"/>
          </a:xfrm>
          <a:prstGeom prst="rect">
            <a:avLst/>
          </a:prstGeom>
          <a:noFill/>
        </p:spPr>
        <p:txBody>
          <a:bodyPr wrap="square" rtlCol="0">
            <a:spAutoFit/>
          </a:bodyPr>
          <a:lstStyle/>
          <a:p>
            <a:r>
              <a:rPr lang="en-CA" dirty="0"/>
              <a:t>Same IMD products than type 1 but with additional triple beat tones here FUL_CC1 + FUL_CC2-2 – FUL_CC2-1</a:t>
            </a:r>
          </a:p>
          <a:p>
            <a:r>
              <a:rPr lang="en-CA" dirty="0"/>
              <a:t>=&gt; This issue can be very severe if the UL intra-band distance between the two allocation is close to the duplex distance but also is it is equal to the distance between the single UL and another band</a:t>
            </a:r>
          </a:p>
          <a:p>
            <a:pPr marL="285750" indent="-285750">
              <a:buFont typeface="Symbol"/>
              <a:buChar char="Þ"/>
            </a:pPr>
            <a:r>
              <a:rPr lang="en-CA" dirty="0"/>
              <a:t>This issue can apply to two band or three band inter-band combinations </a:t>
            </a:r>
          </a:p>
          <a:p>
            <a:pPr marL="285750" indent="-285750">
              <a:buFont typeface="Symbol"/>
              <a:buChar char="Þ"/>
            </a:pPr>
            <a:r>
              <a:rPr lang="en-CA" dirty="0"/>
              <a:t>Type 3 has two time type 2 cases</a:t>
            </a:r>
            <a:endParaRPr lang="en-US" dirty="0"/>
          </a:p>
        </p:txBody>
      </p:sp>
      <p:sp>
        <p:nvSpPr>
          <p:cNvPr id="61" name="TextBox 60"/>
          <p:cNvSpPr txBox="1"/>
          <p:nvPr/>
        </p:nvSpPr>
        <p:spPr>
          <a:xfrm>
            <a:off x="100900" y="5269015"/>
            <a:ext cx="1275157" cy="830997"/>
          </a:xfrm>
          <a:prstGeom prst="rect">
            <a:avLst/>
          </a:prstGeom>
          <a:noFill/>
        </p:spPr>
        <p:txBody>
          <a:bodyPr wrap="none" rtlCol="0">
            <a:spAutoFit/>
          </a:bodyPr>
          <a:lstStyle/>
          <a:p>
            <a:r>
              <a:rPr lang="en-CA" sz="2400" dirty="0"/>
              <a:t>Type 2/3</a:t>
            </a:r>
          </a:p>
          <a:p>
            <a:r>
              <a:rPr lang="en-CA" sz="2400" dirty="0"/>
              <a:t>3/4 UL</a:t>
            </a:r>
            <a:endParaRPr lang="en-US" sz="2400" dirty="0"/>
          </a:p>
        </p:txBody>
      </p:sp>
      <p:cxnSp>
        <p:nvCxnSpPr>
          <p:cNvPr id="62" name="Straight Arrow Connector 61"/>
          <p:cNvCxnSpPr/>
          <p:nvPr/>
        </p:nvCxnSpPr>
        <p:spPr>
          <a:xfrm>
            <a:off x="9365955" y="4230214"/>
            <a:ext cx="2144485" cy="0"/>
          </a:xfrm>
          <a:prstGeom prst="straightConnector1">
            <a:avLst/>
          </a:prstGeom>
          <a:ln>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63" name="TextBox 62"/>
          <p:cNvSpPr txBox="1"/>
          <p:nvPr/>
        </p:nvSpPr>
        <p:spPr>
          <a:xfrm>
            <a:off x="10019073" y="3903644"/>
            <a:ext cx="839076" cy="369332"/>
          </a:xfrm>
          <a:prstGeom prst="rect">
            <a:avLst/>
          </a:prstGeom>
          <a:noFill/>
        </p:spPr>
        <p:txBody>
          <a:bodyPr wrap="none" rtlCol="0">
            <a:spAutoFit/>
          </a:bodyPr>
          <a:lstStyle/>
          <a:p>
            <a:r>
              <a:rPr lang="en-CA" dirty="0"/>
              <a:t>Delta F</a:t>
            </a:r>
            <a:endParaRPr lang="en-US" dirty="0"/>
          </a:p>
        </p:txBody>
      </p:sp>
      <p:sp>
        <p:nvSpPr>
          <p:cNvPr id="64" name="Rectangle 63"/>
          <p:cNvSpPr/>
          <p:nvPr/>
        </p:nvSpPr>
        <p:spPr>
          <a:xfrm>
            <a:off x="11510440" y="4012108"/>
            <a:ext cx="136097" cy="446314"/>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C000"/>
              </a:solidFill>
            </a:endParaRPr>
          </a:p>
        </p:txBody>
      </p:sp>
      <p:sp>
        <p:nvSpPr>
          <p:cNvPr id="65" name="TextBox 64"/>
          <p:cNvSpPr txBox="1"/>
          <p:nvPr/>
        </p:nvSpPr>
        <p:spPr>
          <a:xfrm>
            <a:off x="11250644" y="4687806"/>
            <a:ext cx="699230" cy="369332"/>
          </a:xfrm>
          <a:prstGeom prst="rect">
            <a:avLst/>
          </a:prstGeom>
          <a:noFill/>
        </p:spPr>
        <p:txBody>
          <a:bodyPr wrap="none" rtlCol="0">
            <a:spAutoFit/>
          </a:bodyPr>
          <a:lstStyle/>
          <a:p>
            <a:r>
              <a:rPr lang="en-CA" dirty="0"/>
              <a:t>IMD3</a:t>
            </a:r>
            <a:endParaRPr lang="en-US" dirty="0"/>
          </a:p>
        </p:txBody>
      </p:sp>
      <p:sp>
        <p:nvSpPr>
          <p:cNvPr id="66" name="Rectangle 65"/>
          <p:cNvSpPr/>
          <p:nvPr/>
        </p:nvSpPr>
        <p:spPr>
          <a:xfrm>
            <a:off x="10235677" y="4459206"/>
            <a:ext cx="1415142" cy="22860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dirty="0"/>
              <a:t>Band 3 DL</a:t>
            </a:r>
            <a:endParaRPr lang="en-US" dirty="0"/>
          </a:p>
        </p:txBody>
      </p:sp>
      <p:sp>
        <p:nvSpPr>
          <p:cNvPr id="67" name="Rectangle 66"/>
          <p:cNvSpPr/>
          <p:nvPr/>
        </p:nvSpPr>
        <p:spPr>
          <a:xfrm>
            <a:off x="11047822" y="3794786"/>
            <a:ext cx="598715" cy="653143"/>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TextBox 67"/>
          <p:cNvSpPr txBox="1"/>
          <p:nvPr/>
        </p:nvSpPr>
        <p:spPr>
          <a:xfrm>
            <a:off x="10733515" y="3414959"/>
            <a:ext cx="1029449" cy="369332"/>
          </a:xfrm>
          <a:prstGeom prst="rect">
            <a:avLst/>
          </a:prstGeom>
          <a:noFill/>
        </p:spPr>
        <p:txBody>
          <a:bodyPr wrap="none" rtlCol="0">
            <a:spAutoFit/>
          </a:bodyPr>
          <a:lstStyle/>
          <a:p>
            <a:r>
              <a:rPr lang="en-CA" dirty="0"/>
              <a:t>DL CC3-1</a:t>
            </a:r>
            <a:endParaRPr lang="en-US" dirty="0"/>
          </a:p>
        </p:txBody>
      </p:sp>
      <p:sp>
        <p:nvSpPr>
          <p:cNvPr id="69" name="Rectangle 68"/>
          <p:cNvSpPr/>
          <p:nvPr/>
        </p:nvSpPr>
        <p:spPr>
          <a:xfrm>
            <a:off x="534727" y="3784292"/>
            <a:ext cx="598715" cy="65314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70C0"/>
              </a:solidFill>
            </a:endParaRPr>
          </a:p>
        </p:txBody>
      </p:sp>
      <p:sp>
        <p:nvSpPr>
          <p:cNvPr id="70" name="TextBox 69"/>
          <p:cNvSpPr txBox="1"/>
          <p:nvPr/>
        </p:nvSpPr>
        <p:spPr>
          <a:xfrm>
            <a:off x="346608" y="3416917"/>
            <a:ext cx="1029449" cy="369332"/>
          </a:xfrm>
          <a:prstGeom prst="rect">
            <a:avLst/>
          </a:prstGeom>
          <a:noFill/>
        </p:spPr>
        <p:txBody>
          <a:bodyPr wrap="none" rtlCol="0">
            <a:spAutoFit/>
          </a:bodyPr>
          <a:lstStyle/>
          <a:p>
            <a:r>
              <a:rPr lang="en-CA" dirty="0"/>
              <a:t>UL CC1-1</a:t>
            </a:r>
            <a:endParaRPr lang="en-US" dirty="0"/>
          </a:p>
        </p:txBody>
      </p:sp>
      <p:sp>
        <p:nvSpPr>
          <p:cNvPr id="71" name="Rectangle 70"/>
          <p:cNvSpPr/>
          <p:nvPr/>
        </p:nvSpPr>
        <p:spPr>
          <a:xfrm>
            <a:off x="538972" y="3794787"/>
            <a:ext cx="119743" cy="653142"/>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2" name="Straight Arrow Connector 71"/>
          <p:cNvCxnSpPr/>
          <p:nvPr/>
        </p:nvCxnSpPr>
        <p:spPr>
          <a:xfrm>
            <a:off x="598843" y="4045548"/>
            <a:ext cx="2144485" cy="0"/>
          </a:xfrm>
          <a:prstGeom prst="straightConnector1">
            <a:avLst/>
          </a:prstGeom>
          <a:ln>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73" name="TextBox 72"/>
          <p:cNvSpPr txBox="1"/>
          <p:nvPr/>
        </p:nvSpPr>
        <p:spPr>
          <a:xfrm>
            <a:off x="1251961" y="3718978"/>
            <a:ext cx="839076" cy="369332"/>
          </a:xfrm>
          <a:prstGeom prst="rect">
            <a:avLst/>
          </a:prstGeom>
          <a:noFill/>
        </p:spPr>
        <p:txBody>
          <a:bodyPr wrap="none" rtlCol="0">
            <a:spAutoFit/>
          </a:bodyPr>
          <a:lstStyle/>
          <a:p>
            <a:r>
              <a:rPr lang="en-CA" dirty="0"/>
              <a:t>Delta F</a:t>
            </a:r>
            <a:endParaRPr lang="en-US" dirty="0"/>
          </a:p>
        </p:txBody>
      </p:sp>
      <p:sp>
        <p:nvSpPr>
          <p:cNvPr id="74" name="Rectangle 73"/>
          <p:cNvSpPr/>
          <p:nvPr/>
        </p:nvSpPr>
        <p:spPr>
          <a:xfrm>
            <a:off x="2722978" y="4074217"/>
            <a:ext cx="119743" cy="368682"/>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643390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143" y="310697"/>
            <a:ext cx="7478486" cy="777875"/>
          </a:xfrm>
        </p:spPr>
        <p:txBody>
          <a:bodyPr>
            <a:normAutofit/>
          </a:bodyPr>
          <a:lstStyle/>
          <a:p>
            <a:r>
              <a:rPr lang="en-CA" dirty="0"/>
              <a:t>Background: current LTE cases</a:t>
            </a:r>
            <a:endParaRPr lang="en-US" dirty="0"/>
          </a:p>
        </p:txBody>
      </p:sp>
      <p:sp>
        <p:nvSpPr>
          <p:cNvPr id="3" name="Content Placeholder 2"/>
          <p:cNvSpPr>
            <a:spLocks noGrp="1"/>
          </p:cNvSpPr>
          <p:nvPr>
            <p:ph idx="1"/>
          </p:nvPr>
        </p:nvSpPr>
        <p:spPr>
          <a:xfrm>
            <a:off x="7217224" y="326570"/>
            <a:ext cx="4800600" cy="6313716"/>
          </a:xfrm>
        </p:spPr>
        <p:txBody>
          <a:bodyPr>
            <a:noAutofit/>
          </a:bodyPr>
          <a:lstStyle/>
          <a:p>
            <a:pPr marL="0" indent="0">
              <a:spcBef>
                <a:spcPts val="0"/>
              </a:spcBef>
              <a:buNone/>
            </a:pPr>
            <a:r>
              <a:rPr lang="en-US" sz="1200" dirty="0"/>
              <a:t>CA_1A-1A-7C			</a:t>
            </a:r>
            <a:r>
              <a:rPr lang="en-US" sz="1200" dirty="0">
                <a:solidFill>
                  <a:srgbClr val="00B0F0"/>
                </a:solidFill>
              </a:rPr>
              <a:t>CA_7C</a:t>
            </a:r>
          </a:p>
          <a:p>
            <a:pPr marL="0" indent="0">
              <a:spcBef>
                <a:spcPts val="0"/>
              </a:spcBef>
              <a:buNone/>
            </a:pPr>
            <a:r>
              <a:rPr lang="en-US" sz="1200" dirty="0"/>
              <a:t>CA_1A-3C 			CA_1A-3A</a:t>
            </a:r>
            <a:r>
              <a:rPr lang="en-US" sz="1200" dirty="0">
                <a:solidFill>
                  <a:srgbClr val="00B0F0"/>
                </a:solidFill>
              </a:rPr>
              <a:t>\_3C</a:t>
            </a:r>
          </a:p>
          <a:p>
            <a:pPr marL="0" indent="0">
              <a:spcBef>
                <a:spcPts val="0"/>
              </a:spcBef>
              <a:buNone/>
            </a:pPr>
            <a:r>
              <a:rPr lang="en-US" sz="1200" dirty="0"/>
              <a:t>CA_1A-1A-3C			</a:t>
            </a:r>
            <a:r>
              <a:rPr lang="en-US" sz="1200" dirty="0">
                <a:solidFill>
                  <a:srgbClr val="00B0F0"/>
                </a:solidFill>
              </a:rPr>
              <a:t>CA_3C</a:t>
            </a:r>
          </a:p>
          <a:p>
            <a:pPr marL="0" indent="0">
              <a:spcBef>
                <a:spcPts val="0"/>
              </a:spcBef>
              <a:buNone/>
            </a:pPr>
            <a:r>
              <a:rPr lang="en-US" sz="1200" dirty="0"/>
              <a:t>CA_1A-7C			CA_1A-7A</a:t>
            </a:r>
            <a:r>
              <a:rPr lang="en-US" sz="1200" dirty="0">
                <a:solidFill>
                  <a:srgbClr val="00B0F0"/>
                </a:solidFill>
              </a:rPr>
              <a:t>\_7C</a:t>
            </a:r>
          </a:p>
          <a:p>
            <a:pPr marL="0" indent="0">
              <a:spcBef>
                <a:spcPts val="0"/>
              </a:spcBef>
              <a:buNone/>
            </a:pPr>
            <a:r>
              <a:rPr lang="en-US" sz="1200" dirty="0"/>
              <a:t>CA_1A-41C			</a:t>
            </a:r>
            <a:r>
              <a:rPr lang="en-US" sz="1200" dirty="0">
                <a:solidFill>
                  <a:schemeClr val="accent2"/>
                </a:solidFill>
              </a:rPr>
              <a:t>CA_1A-41A/C</a:t>
            </a:r>
          </a:p>
          <a:p>
            <a:pPr marL="0" indent="0">
              <a:spcBef>
                <a:spcPts val="0"/>
              </a:spcBef>
              <a:buNone/>
            </a:pPr>
            <a:r>
              <a:rPr lang="en-US" sz="1200" dirty="0"/>
              <a:t>CA_1A-42C			</a:t>
            </a:r>
            <a:r>
              <a:rPr lang="en-US" sz="1200" dirty="0">
                <a:solidFill>
                  <a:schemeClr val="accent2"/>
                </a:solidFill>
              </a:rPr>
              <a:t>CA_1A-42A/C</a:t>
            </a:r>
            <a:r>
              <a:rPr lang="en-US" sz="1200" dirty="0">
                <a:solidFill>
                  <a:srgbClr val="00B0F0"/>
                </a:solidFill>
              </a:rPr>
              <a:t>\_42C</a:t>
            </a:r>
          </a:p>
          <a:p>
            <a:pPr marL="0" indent="0">
              <a:spcBef>
                <a:spcPts val="0"/>
              </a:spcBef>
              <a:buNone/>
            </a:pPr>
            <a:r>
              <a:rPr lang="en-US" sz="1200" dirty="0"/>
              <a:t>CA_2A-48C			CA_2A-48A, </a:t>
            </a:r>
            <a:r>
              <a:rPr lang="en-US" sz="1200" dirty="0">
                <a:solidFill>
                  <a:srgbClr val="00B0F0"/>
                </a:solidFill>
              </a:rPr>
              <a:t>CA_48C</a:t>
            </a:r>
          </a:p>
          <a:p>
            <a:pPr marL="0" indent="0">
              <a:spcBef>
                <a:spcPts val="0"/>
              </a:spcBef>
              <a:buNone/>
            </a:pPr>
            <a:r>
              <a:rPr lang="en-US" sz="1200" dirty="0"/>
              <a:t>CA_3A-7C			CA_3A-7A</a:t>
            </a:r>
            <a:r>
              <a:rPr lang="en-US" sz="1200" dirty="0">
                <a:solidFill>
                  <a:srgbClr val="00B0F0"/>
                </a:solidFill>
              </a:rPr>
              <a:t>\_7C</a:t>
            </a:r>
          </a:p>
          <a:p>
            <a:pPr marL="0" indent="0">
              <a:spcBef>
                <a:spcPts val="0"/>
              </a:spcBef>
              <a:buNone/>
            </a:pPr>
            <a:r>
              <a:rPr lang="en-US" sz="1200" dirty="0"/>
              <a:t>CA_3C-7A			CA_3A-7A</a:t>
            </a:r>
            <a:r>
              <a:rPr lang="en-US" sz="1200" dirty="0">
                <a:solidFill>
                  <a:srgbClr val="00B0F0"/>
                </a:solidFill>
              </a:rPr>
              <a:t>\_3C</a:t>
            </a:r>
          </a:p>
          <a:p>
            <a:pPr marL="0" indent="0">
              <a:spcBef>
                <a:spcPts val="0"/>
              </a:spcBef>
              <a:buNone/>
            </a:pPr>
            <a:r>
              <a:rPr lang="en-US" sz="1200" dirty="0"/>
              <a:t>CA_3C-7C			CA_3A-7A</a:t>
            </a:r>
            <a:r>
              <a:rPr lang="en-US" sz="1200" dirty="0">
                <a:solidFill>
                  <a:srgbClr val="00B0F0"/>
                </a:solidFill>
              </a:rPr>
              <a:t>\_3C\_7C</a:t>
            </a:r>
          </a:p>
          <a:p>
            <a:pPr marL="0" indent="0">
              <a:spcBef>
                <a:spcPts val="0"/>
              </a:spcBef>
              <a:buNone/>
            </a:pPr>
            <a:r>
              <a:rPr lang="en-US" sz="1200" dirty="0"/>
              <a:t>CA_3C-8A			CA_3A-8A</a:t>
            </a:r>
            <a:r>
              <a:rPr lang="en-US" sz="1200" dirty="0">
                <a:solidFill>
                  <a:srgbClr val="00B0F0"/>
                </a:solidFill>
              </a:rPr>
              <a:t>\_3C</a:t>
            </a:r>
          </a:p>
          <a:p>
            <a:pPr marL="0" indent="0">
              <a:spcBef>
                <a:spcPts val="0"/>
              </a:spcBef>
              <a:buNone/>
            </a:pPr>
            <a:r>
              <a:rPr lang="en-US" sz="1200" dirty="0"/>
              <a:t>CA_3C-20A\_3C-28A\_3C-38A	</a:t>
            </a:r>
            <a:r>
              <a:rPr lang="en-US" sz="1200" dirty="0">
                <a:solidFill>
                  <a:srgbClr val="00B0F0"/>
                </a:solidFill>
              </a:rPr>
              <a:t>CA_3C</a:t>
            </a:r>
          </a:p>
          <a:p>
            <a:pPr marL="0" indent="0">
              <a:spcBef>
                <a:spcPts val="0"/>
              </a:spcBef>
              <a:buNone/>
            </a:pPr>
            <a:r>
              <a:rPr lang="en-US" sz="1200" dirty="0"/>
              <a:t>CA_3A-41C			</a:t>
            </a:r>
            <a:r>
              <a:rPr lang="en-US" sz="1200" dirty="0">
                <a:solidFill>
                  <a:schemeClr val="accent2"/>
                </a:solidFill>
              </a:rPr>
              <a:t>CA_3A-41A/C</a:t>
            </a:r>
            <a:r>
              <a:rPr lang="en-US" sz="1200" dirty="0">
                <a:solidFill>
                  <a:srgbClr val="00B0F0"/>
                </a:solidFill>
              </a:rPr>
              <a:t>\_41C</a:t>
            </a:r>
          </a:p>
          <a:p>
            <a:pPr marL="0" indent="0">
              <a:spcBef>
                <a:spcPts val="0"/>
              </a:spcBef>
              <a:buNone/>
            </a:pPr>
            <a:r>
              <a:rPr lang="en-US" sz="1200" dirty="0"/>
              <a:t>CA_3A-41D			CA_3A-41A</a:t>
            </a:r>
            <a:r>
              <a:rPr lang="en-US" sz="1200" dirty="0">
                <a:solidFill>
                  <a:srgbClr val="00B0F0"/>
                </a:solidFill>
              </a:rPr>
              <a:t>\_41C</a:t>
            </a:r>
          </a:p>
          <a:p>
            <a:pPr marL="0" indent="0">
              <a:spcBef>
                <a:spcPts val="0"/>
              </a:spcBef>
              <a:buNone/>
            </a:pPr>
            <a:r>
              <a:rPr lang="en-US" sz="1200" dirty="0"/>
              <a:t>CA_3A-42C			</a:t>
            </a:r>
            <a:r>
              <a:rPr lang="en-US" sz="1200" dirty="0">
                <a:solidFill>
                  <a:schemeClr val="accent2"/>
                </a:solidFill>
              </a:rPr>
              <a:t>CA_3A-42A/C</a:t>
            </a:r>
            <a:r>
              <a:rPr lang="en-US" sz="1200" dirty="0">
                <a:solidFill>
                  <a:srgbClr val="00B0F0"/>
                </a:solidFill>
              </a:rPr>
              <a:t>\_42C</a:t>
            </a:r>
          </a:p>
          <a:p>
            <a:pPr marL="0" indent="0">
              <a:spcBef>
                <a:spcPts val="0"/>
              </a:spcBef>
              <a:buNone/>
            </a:pPr>
            <a:r>
              <a:rPr lang="en-US" sz="1200" dirty="0"/>
              <a:t>CA_3A-42A-42C\ _3A-42C-42C	CA_3A-42A</a:t>
            </a:r>
            <a:r>
              <a:rPr lang="en-US" sz="1200" dirty="0">
                <a:solidFill>
                  <a:srgbClr val="00B0F0"/>
                </a:solidFill>
              </a:rPr>
              <a:t>\_42C</a:t>
            </a:r>
          </a:p>
          <a:p>
            <a:pPr marL="0" indent="0">
              <a:spcBef>
                <a:spcPts val="0"/>
              </a:spcBef>
              <a:buNone/>
            </a:pPr>
            <a:r>
              <a:rPr lang="en-US" sz="1200" dirty="0"/>
              <a:t>CA_4A-5B			</a:t>
            </a:r>
            <a:r>
              <a:rPr lang="en-US" sz="1200" dirty="0">
                <a:solidFill>
                  <a:srgbClr val="00B0F0"/>
                </a:solidFill>
              </a:rPr>
              <a:t>CA_5B</a:t>
            </a:r>
          </a:p>
          <a:p>
            <a:pPr marL="0" indent="0">
              <a:spcBef>
                <a:spcPts val="0"/>
              </a:spcBef>
              <a:buNone/>
            </a:pPr>
            <a:r>
              <a:rPr lang="en-US" sz="1200" dirty="0"/>
              <a:t>CA_4A-4A-5B			CA_4A-5A</a:t>
            </a:r>
            <a:r>
              <a:rPr lang="en-US" sz="1200" dirty="0">
                <a:solidFill>
                  <a:srgbClr val="00B0F0"/>
                </a:solidFill>
              </a:rPr>
              <a:t>\_5B</a:t>
            </a:r>
          </a:p>
          <a:p>
            <a:pPr marL="0" indent="0">
              <a:spcBef>
                <a:spcPts val="0"/>
              </a:spcBef>
              <a:buNone/>
            </a:pPr>
            <a:r>
              <a:rPr lang="en-US" sz="1200" dirty="0"/>
              <a:t>CA_5A-5A-66A-66B\_5A-5A-66B	CA_5A-66A</a:t>
            </a:r>
            <a:r>
              <a:rPr lang="en-US" sz="1200" dirty="0">
                <a:solidFill>
                  <a:srgbClr val="00B0F0"/>
                </a:solidFill>
              </a:rPr>
              <a:t>\_66B</a:t>
            </a:r>
          </a:p>
          <a:p>
            <a:pPr marL="0" indent="0">
              <a:spcBef>
                <a:spcPts val="0"/>
              </a:spcBef>
              <a:buNone/>
            </a:pPr>
            <a:r>
              <a:rPr lang="en-US" sz="1200" dirty="0"/>
              <a:t>CA_5A-66B\_5A-66A-66B		</a:t>
            </a:r>
            <a:r>
              <a:rPr lang="en-US" sz="1200" dirty="0">
                <a:solidFill>
                  <a:srgbClr val="00B0F0"/>
                </a:solidFill>
              </a:rPr>
              <a:t>CA_66B</a:t>
            </a:r>
          </a:p>
          <a:p>
            <a:pPr marL="0" indent="0">
              <a:spcBef>
                <a:spcPts val="0"/>
              </a:spcBef>
              <a:buNone/>
            </a:pPr>
            <a:r>
              <a:rPr lang="en-US" sz="1200" dirty="0"/>
              <a:t>CA_5B-66A			</a:t>
            </a:r>
            <a:r>
              <a:rPr lang="en-US" sz="1200" dirty="0">
                <a:solidFill>
                  <a:srgbClr val="00B0F0"/>
                </a:solidFill>
              </a:rPr>
              <a:t>CA_5B</a:t>
            </a:r>
          </a:p>
          <a:p>
            <a:pPr marL="0" indent="0">
              <a:spcBef>
                <a:spcPts val="0"/>
              </a:spcBef>
              <a:buNone/>
            </a:pPr>
            <a:r>
              <a:rPr lang="en-US" sz="1200" dirty="0"/>
              <a:t>CA_5B-66B			</a:t>
            </a:r>
            <a:r>
              <a:rPr lang="en-US" sz="1200" dirty="0">
                <a:solidFill>
                  <a:srgbClr val="00B0F0"/>
                </a:solidFill>
              </a:rPr>
              <a:t>CA_5B\_66B</a:t>
            </a:r>
          </a:p>
          <a:p>
            <a:pPr marL="0" indent="0">
              <a:spcBef>
                <a:spcPts val="0"/>
              </a:spcBef>
              <a:buNone/>
            </a:pPr>
            <a:r>
              <a:rPr lang="en-US" sz="1200" dirty="0"/>
              <a:t>CA_7C-28A			CA_7A-28A</a:t>
            </a:r>
            <a:r>
              <a:rPr lang="en-US" sz="1200" dirty="0">
                <a:solidFill>
                  <a:srgbClr val="00B0F0"/>
                </a:solidFill>
              </a:rPr>
              <a:t>\_7C</a:t>
            </a:r>
          </a:p>
          <a:p>
            <a:pPr marL="0" indent="0">
              <a:spcBef>
                <a:spcPts val="0"/>
              </a:spcBef>
              <a:buNone/>
            </a:pPr>
            <a:r>
              <a:rPr lang="en-US" sz="1200" dirty="0"/>
              <a:t>CA_18C-41C			</a:t>
            </a:r>
            <a:r>
              <a:rPr lang="en-US" sz="1200" dirty="0">
                <a:solidFill>
                  <a:schemeClr val="accent2"/>
                </a:solidFill>
              </a:rPr>
              <a:t>CA_18C-41C</a:t>
            </a:r>
          </a:p>
          <a:p>
            <a:pPr marL="0" indent="0">
              <a:spcBef>
                <a:spcPts val="0"/>
              </a:spcBef>
              <a:buNone/>
            </a:pPr>
            <a:r>
              <a:rPr lang="en-US" sz="1200" dirty="0"/>
              <a:t>CA_18A-41C			</a:t>
            </a:r>
            <a:r>
              <a:rPr lang="en-US" sz="1200" dirty="0">
                <a:solidFill>
                  <a:schemeClr val="accent2"/>
                </a:solidFill>
              </a:rPr>
              <a:t>CA_18A-41A/C</a:t>
            </a:r>
          </a:p>
          <a:p>
            <a:pPr marL="0" indent="0">
              <a:spcBef>
                <a:spcPts val="0"/>
              </a:spcBef>
              <a:buNone/>
            </a:pPr>
            <a:r>
              <a:rPr lang="en-US" sz="1200" dirty="0"/>
              <a:t>CA_28A-42C			CA_28A-42A</a:t>
            </a:r>
            <a:r>
              <a:rPr lang="en-US" sz="1200" dirty="0">
                <a:solidFill>
                  <a:srgbClr val="00B0F0"/>
                </a:solidFill>
              </a:rPr>
              <a:t>\_42C</a:t>
            </a:r>
          </a:p>
          <a:p>
            <a:pPr marL="0" indent="0">
              <a:spcBef>
                <a:spcPts val="0"/>
              </a:spcBef>
              <a:buNone/>
            </a:pPr>
            <a:r>
              <a:rPr lang="en-US" sz="1200" dirty="0"/>
              <a:t>CA_28A-42A/C-42C		</a:t>
            </a:r>
            <a:r>
              <a:rPr lang="en-US" sz="1200" dirty="0">
                <a:solidFill>
                  <a:srgbClr val="00B0F0"/>
                </a:solidFill>
              </a:rPr>
              <a:t>CA_42C</a:t>
            </a:r>
          </a:p>
          <a:p>
            <a:pPr marL="0" indent="0">
              <a:spcBef>
                <a:spcPts val="0"/>
              </a:spcBef>
              <a:buNone/>
            </a:pPr>
            <a:r>
              <a:rPr lang="en-US" sz="1200" dirty="0"/>
              <a:t>CA_39A-41C			</a:t>
            </a:r>
            <a:r>
              <a:rPr lang="en-US" sz="1200" dirty="0">
                <a:solidFill>
                  <a:srgbClr val="00B0F0"/>
                </a:solidFill>
              </a:rPr>
              <a:t>CA_41C</a:t>
            </a:r>
            <a:r>
              <a:rPr lang="en-US" sz="1200" dirty="0">
                <a:solidFill>
                  <a:schemeClr val="accent2"/>
                </a:solidFill>
              </a:rPr>
              <a:t>\_39A-41A/C</a:t>
            </a:r>
          </a:p>
          <a:p>
            <a:pPr marL="0" indent="0">
              <a:spcBef>
                <a:spcPts val="0"/>
              </a:spcBef>
              <a:buNone/>
            </a:pPr>
            <a:r>
              <a:rPr lang="en-US" sz="1200" dirty="0"/>
              <a:t>CA_39A-41D			</a:t>
            </a:r>
            <a:r>
              <a:rPr lang="en-US" sz="1200" dirty="0">
                <a:solidFill>
                  <a:srgbClr val="00B0F0"/>
                </a:solidFill>
              </a:rPr>
              <a:t>CA_41C</a:t>
            </a:r>
            <a:r>
              <a:rPr lang="en-US" sz="1200" dirty="0"/>
              <a:t>\_39A-41A</a:t>
            </a:r>
          </a:p>
          <a:p>
            <a:pPr marL="0" indent="0">
              <a:spcBef>
                <a:spcPts val="0"/>
              </a:spcBef>
              <a:buNone/>
            </a:pPr>
            <a:r>
              <a:rPr lang="en-US" sz="1200" dirty="0"/>
              <a:t>CA_39C-41A			</a:t>
            </a:r>
            <a:r>
              <a:rPr lang="en-US" sz="1200" dirty="0">
                <a:solidFill>
                  <a:srgbClr val="00B0F0"/>
                </a:solidFill>
              </a:rPr>
              <a:t>CA_39C</a:t>
            </a:r>
            <a:r>
              <a:rPr lang="en-US" sz="1200" dirty="0">
                <a:solidFill>
                  <a:schemeClr val="accent2"/>
                </a:solidFill>
              </a:rPr>
              <a:t>\_39A/C-41A</a:t>
            </a:r>
          </a:p>
          <a:p>
            <a:pPr marL="0" indent="0">
              <a:spcBef>
                <a:spcPts val="0"/>
              </a:spcBef>
              <a:buNone/>
            </a:pPr>
            <a:r>
              <a:rPr lang="en-US" sz="1200" dirty="0"/>
              <a:t>CA_39C-41C			</a:t>
            </a:r>
            <a:r>
              <a:rPr lang="en-US" sz="1200" dirty="0">
                <a:solidFill>
                  <a:srgbClr val="00B0F0"/>
                </a:solidFill>
              </a:rPr>
              <a:t>CA_39C\_41C</a:t>
            </a:r>
            <a:r>
              <a:rPr lang="en-US" sz="1200" dirty="0">
                <a:solidFill>
                  <a:schemeClr val="accent2"/>
                </a:solidFill>
              </a:rPr>
              <a:t>\_39A-41A</a:t>
            </a:r>
          </a:p>
          <a:p>
            <a:pPr marL="0" indent="0">
              <a:spcBef>
                <a:spcPts val="0"/>
              </a:spcBef>
              <a:buNone/>
            </a:pPr>
            <a:r>
              <a:rPr lang="en-US" sz="1200" dirty="0"/>
              <a:t>CA_41A-42C			</a:t>
            </a:r>
            <a:r>
              <a:rPr lang="en-US" sz="1200" dirty="0">
                <a:solidFill>
                  <a:schemeClr val="accent2"/>
                </a:solidFill>
              </a:rPr>
              <a:t>CA_41A-42A/C</a:t>
            </a:r>
            <a:r>
              <a:rPr lang="en-US" sz="1200" dirty="0">
                <a:solidFill>
                  <a:srgbClr val="00B0F0"/>
                </a:solidFill>
              </a:rPr>
              <a:t>\_42C</a:t>
            </a:r>
          </a:p>
          <a:p>
            <a:pPr marL="0" indent="0">
              <a:spcBef>
                <a:spcPts val="0"/>
              </a:spcBef>
              <a:buNone/>
            </a:pPr>
            <a:r>
              <a:rPr lang="en-US" sz="1200" dirty="0"/>
              <a:t>CA_41A-42A/C-42C\CA_41C-42A/C-42C	</a:t>
            </a:r>
            <a:r>
              <a:rPr lang="en-US" sz="1200" dirty="0">
                <a:solidFill>
                  <a:srgbClr val="00B0F0"/>
                </a:solidFill>
              </a:rPr>
              <a:t>CA_42C</a:t>
            </a:r>
          </a:p>
          <a:p>
            <a:pPr marL="0" indent="0">
              <a:spcBef>
                <a:spcPts val="0"/>
              </a:spcBef>
              <a:buNone/>
            </a:pPr>
            <a:r>
              <a:rPr lang="en-US" sz="1200" dirty="0"/>
              <a:t>CA_41C-42A			</a:t>
            </a:r>
            <a:r>
              <a:rPr lang="en-US" sz="1200" dirty="0">
                <a:solidFill>
                  <a:schemeClr val="accent2"/>
                </a:solidFill>
              </a:rPr>
              <a:t>CA_41A/C-42A</a:t>
            </a:r>
            <a:r>
              <a:rPr lang="en-US" sz="1200" dirty="0"/>
              <a:t>\</a:t>
            </a:r>
            <a:r>
              <a:rPr lang="en-US" sz="1200" dirty="0">
                <a:solidFill>
                  <a:srgbClr val="00B0F0"/>
                </a:solidFill>
              </a:rPr>
              <a:t>_41C</a:t>
            </a:r>
          </a:p>
          <a:p>
            <a:pPr marL="0" indent="0">
              <a:spcBef>
                <a:spcPts val="0"/>
              </a:spcBef>
              <a:buNone/>
            </a:pPr>
            <a:r>
              <a:rPr lang="en-US" sz="1200" dirty="0"/>
              <a:t>CA_41C-42C			</a:t>
            </a:r>
            <a:r>
              <a:rPr lang="en-US" sz="1200" b="1" dirty="0">
                <a:solidFill>
                  <a:srgbClr val="FF0000"/>
                </a:solidFill>
              </a:rPr>
              <a:t>CA_41A/C-42A/C</a:t>
            </a:r>
            <a:r>
              <a:rPr lang="en-US" sz="1200" dirty="0">
                <a:solidFill>
                  <a:srgbClr val="00B0F0"/>
                </a:solidFill>
              </a:rPr>
              <a:t>\_41C\_42C</a:t>
            </a:r>
          </a:p>
          <a:p>
            <a:pPr marL="0" indent="0">
              <a:spcBef>
                <a:spcPts val="0"/>
              </a:spcBef>
              <a:buNone/>
            </a:pPr>
            <a:r>
              <a:rPr lang="en-US" sz="1200" dirty="0"/>
              <a:t>CA_41C-48A/C/D\_41D-48A/C	</a:t>
            </a:r>
            <a:r>
              <a:rPr lang="en-US" sz="1200" dirty="0">
                <a:solidFill>
                  <a:srgbClr val="00B0F0"/>
                </a:solidFill>
              </a:rPr>
              <a:t>CA_41C</a:t>
            </a:r>
          </a:p>
          <a:p>
            <a:pPr marL="0" indent="0">
              <a:spcBef>
                <a:spcPts val="0"/>
              </a:spcBef>
              <a:buNone/>
            </a:pPr>
            <a:r>
              <a:rPr lang="en-US" sz="1200" dirty="0"/>
              <a:t>CA_46A/C-48C\_46A-48D/E\_46C-48D/E	</a:t>
            </a:r>
            <a:r>
              <a:rPr lang="en-US" sz="1200" dirty="0">
                <a:solidFill>
                  <a:srgbClr val="00B0F0"/>
                </a:solidFill>
              </a:rPr>
              <a:t>CA_48C</a:t>
            </a:r>
          </a:p>
          <a:p>
            <a:pPr marL="0" indent="0">
              <a:spcBef>
                <a:spcPts val="0"/>
              </a:spcBef>
              <a:buNone/>
            </a:pPr>
            <a:r>
              <a:rPr lang="en-US" sz="1200" dirty="0"/>
              <a:t>CA_46A/C/D/E-48B		</a:t>
            </a:r>
            <a:r>
              <a:rPr lang="en-US" sz="1200" dirty="0">
                <a:solidFill>
                  <a:srgbClr val="00B0F0"/>
                </a:solidFill>
              </a:rPr>
              <a:t>CA_48B</a:t>
            </a:r>
          </a:p>
        </p:txBody>
      </p:sp>
      <p:sp>
        <p:nvSpPr>
          <p:cNvPr id="6" name="Content Placeholder 2"/>
          <p:cNvSpPr txBox="1">
            <a:spLocks/>
          </p:cNvSpPr>
          <p:nvPr/>
        </p:nvSpPr>
        <p:spPr>
          <a:xfrm>
            <a:off x="391885" y="1110342"/>
            <a:ext cx="6879772" cy="543197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Font typeface="Arial" panose="020B0604020202020204" pitchFamily="34" charset="0"/>
              <a:buNone/>
            </a:pPr>
            <a:r>
              <a:rPr lang="en-CA" sz="2000" dirty="0"/>
              <a:t>UL configurations including intra-band UL CA</a:t>
            </a:r>
          </a:p>
          <a:p>
            <a:pPr>
              <a:spcBef>
                <a:spcPts val="0"/>
              </a:spcBef>
            </a:pPr>
            <a:r>
              <a:rPr lang="en-CA" sz="2000" dirty="0">
                <a:solidFill>
                  <a:srgbClr val="00B0F0"/>
                </a:solidFill>
              </a:rPr>
              <a:t>2 UL CC intra-band UL CA: class B 20MHz IMD5 OOB range, class C 40MHz OOB range </a:t>
            </a:r>
          </a:p>
          <a:p>
            <a:pPr marL="0" indent="0">
              <a:spcBef>
                <a:spcPts val="0"/>
              </a:spcBef>
              <a:buNone/>
            </a:pPr>
            <a:r>
              <a:rPr lang="en-CA" sz="2000" dirty="0">
                <a:solidFill>
                  <a:srgbClr val="00B0F0"/>
                </a:solidFill>
              </a:rPr>
              <a:t>=&gt; no cross band isolation issue</a:t>
            </a:r>
          </a:p>
          <a:p>
            <a:pPr>
              <a:spcBef>
                <a:spcPts val="0"/>
              </a:spcBef>
            </a:pPr>
            <a:r>
              <a:rPr lang="en-CA" sz="2000" dirty="0">
                <a:solidFill>
                  <a:schemeClr val="accent2"/>
                </a:solidFill>
              </a:rPr>
              <a:t>3UL CC intra-band UL CA + 1 UL: class B 20MHz TB range, class C 40MHz TB range </a:t>
            </a:r>
          </a:p>
          <a:p>
            <a:pPr marL="0" indent="0">
              <a:spcBef>
                <a:spcPts val="0"/>
              </a:spcBef>
              <a:buNone/>
            </a:pPr>
            <a:r>
              <a:rPr lang="en-CA" sz="2000" dirty="0">
                <a:solidFill>
                  <a:schemeClr val="accent2"/>
                </a:solidFill>
              </a:rPr>
              <a:t>=&gt; &lt; duplex distance in most cases =&gt; no issue for FDD band de-sense (or only exceptionally)</a:t>
            </a:r>
          </a:p>
          <a:p>
            <a:pPr>
              <a:spcBef>
                <a:spcPts val="0"/>
              </a:spcBef>
            </a:pPr>
            <a:r>
              <a:rPr lang="en-CA" sz="2000" dirty="0">
                <a:solidFill>
                  <a:srgbClr val="FF0000"/>
                </a:solidFill>
              </a:rPr>
              <a:t>4UL CC intra-band + intra-band UL CA: 1 TDD-TDD case and </a:t>
            </a:r>
          </a:p>
          <a:p>
            <a:pPr>
              <a:spcBef>
                <a:spcPts val="0"/>
              </a:spcBef>
              <a:buFont typeface="Symbol"/>
              <a:buChar char="Þ"/>
            </a:pPr>
            <a:r>
              <a:rPr lang="en-CA" sz="2000" dirty="0">
                <a:solidFill>
                  <a:srgbClr val="FF0000"/>
                </a:solidFill>
              </a:rPr>
              <a:t>&gt; 700MHz distance  no cross-band isolation issue</a:t>
            </a:r>
          </a:p>
          <a:p>
            <a:pPr marL="0" indent="0">
              <a:spcBef>
                <a:spcPts val="0"/>
              </a:spcBef>
              <a:buNone/>
            </a:pPr>
            <a:endParaRPr lang="en-CA" sz="2000" dirty="0">
              <a:solidFill>
                <a:srgbClr val="FF0000"/>
              </a:solidFill>
            </a:endParaRPr>
          </a:p>
          <a:p>
            <a:pPr marL="0" indent="0">
              <a:spcBef>
                <a:spcPts val="0"/>
              </a:spcBef>
              <a:buNone/>
            </a:pPr>
            <a:r>
              <a:rPr lang="en-CA" sz="2000" b="1" dirty="0"/>
              <a:t>In all cases no more than two contiguous sub-blocks</a:t>
            </a:r>
          </a:p>
          <a:p>
            <a:pPr marL="0" indent="0">
              <a:spcBef>
                <a:spcPts val="0"/>
              </a:spcBef>
              <a:buNone/>
            </a:pPr>
            <a:endParaRPr lang="en-CA" sz="2000" dirty="0">
              <a:solidFill>
                <a:srgbClr val="FF0000"/>
              </a:solidFill>
            </a:endParaRPr>
          </a:p>
          <a:p>
            <a:pPr marL="0" indent="0">
              <a:spcBef>
                <a:spcPts val="0"/>
              </a:spcBef>
              <a:buNone/>
            </a:pPr>
            <a:r>
              <a:rPr lang="en-CA" sz="2000" dirty="0"/>
              <a:t>In LTE there is only contiguous intra-band UL configurations within inter-band combinations =&gt; intra-band IMDs have limited spread beyond their band (40MHz IMD5 offset), and Intra-band CA maximum aggregation BW is small compared to FDD duplex distance. Given the above, the cases where additional MSD needs to be studied is limited.</a:t>
            </a:r>
          </a:p>
          <a:p>
            <a:pPr marL="0" indent="0">
              <a:spcBef>
                <a:spcPts val="0"/>
              </a:spcBef>
              <a:buNone/>
            </a:pPr>
            <a:endParaRPr lang="en-CA" sz="2000" dirty="0"/>
          </a:p>
          <a:p>
            <a:pPr marL="0" indent="0">
              <a:spcBef>
                <a:spcPts val="0"/>
              </a:spcBef>
              <a:buNone/>
            </a:pPr>
            <a:endParaRPr lang="en-CA" sz="2000" dirty="0"/>
          </a:p>
          <a:p>
            <a:pPr marL="0" indent="0">
              <a:spcBef>
                <a:spcPts val="0"/>
              </a:spcBef>
              <a:buNone/>
            </a:pPr>
            <a:endParaRPr lang="en-CA" sz="2000" dirty="0">
              <a:solidFill>
                <a:srgbClr val="FF0000"/>
              </a:solidFill>
            </a:endParaRPr>
          </a:p>
          <a:p>
            <a:pPr marL="0" indent="0">
              <a:spcBef>
                <a:spcPts val="0"/>
              </a:spcBef>
              <a:buFont typeface="Arial" panose="020B0604020202020204" pitchFamily="34" charset="0"/>
              <a:buNone/>
            </a:pPr>
            <a:endParaRPr lang="en-CA" sz="2000" dirty="0">
              <a:solidFill>
                <a:srgbClr val="00B0F0"/>
              </a:solidFill>
            </a:endParaRPr>
          </a:p>
          <a:p>
            <a:pPr marL="0" indent="0">
              <a:spcBef>
                <a:spcPts val="0"/>
              </a:spcBef>
              <a:buFont typeface="Arial" panose="020B0604020202020204" pitchFamily="34" charset="0"/>
              <a:buNone/>
            </a:pPr>
            <a:endParaRPr lang="en-US" sz="2000" dirty="0">
              <a:solidFill>
                <a:srgbClr val="00B0F0"/>
              </a:solidFill>
            </a:endParaRPr>
          </a:p>
        </p:txBody>
      </p:sp>
    </p:spTree>
    <p:extLst>
      <p:ext uri="{BB962C8B-B14F-4D97-AF65-F5344CB8AC3E}">
        <p14:creationId xmlns:p14="http://schemas.microsoft.com/office/powerpoint/2010/main" val="33064261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217715" y="181834"/>
            <a:ext cx="2237014" cy="50870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217714" y="690543"/>
            <a:ext cx="4588461" cy="604771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4806176" y="690543"/>
            <a:ext cx="7259444" cy="1082501"/>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732313" y="32411"/>
            <a:ext cx="9459685" cy="658132"/>
          </a:xfrm>
        </p:spPr>
        <p:txBody>
          <a:bodyPr>
            <a:normAutofit fontScale="90000"/>
          </a:bodyPr>
          <a:lstStyle/>
          <a:p>
            <a:r>
              <a:rPr lang="en-CA" dirty="0"/>
              <a:t>Background: current NR CA and ENDC cases </a:t>
            </a:r>
            <a:endParaRPr lang="en-US" dirty="0"/>
          </a:p>
        </p:txBody>
      </p:sp>
      <p:sp>
        <p:nvSpPr>
          <p:cNvPr id="4" name="Content Placeholder 3"/>
          <p:cNvSpPr>
            <a:spLocks noGrp="1"/>
          </p:cNvSpPr>
          <p:nvPr>
            <p:ph idx="1"/>
          </p:nvPr>
        </p:nvSpPr>
        <p:spPr>
          <a:xfrm>
            <a:off x="4806176" y="690542"/>
            <a:ext cx="4038599" cy="1182863"/>
          </a:xfrm>
          <a:ln>
            <a:noFill/>
          </a:ln>
        </p:spPr>
        <p:txBody>
          <a:bodyPr>
            <a:normAutofit/>
          </a:bodyPr>
          <a:lstStyle/>
          <a:p>
            <a:pPr marL="0" indent="0">
              <a:spcBef>
                <a:spcPts val="0"/>
              </a:spcBef>
              <a:buNone/>
            </a:pPr>
            <a:r>
              <a:rPr lang="pt-BR" sz="1200" dirty="0"/>
              <a:t>CA_n2A-n48		CA_n2A-n48A\</a:t>
            </a:r>
            <a:r>
              <a:rPr lang="pt-BR" sz="1200" dirty="0">
                <a:solidFill>
                  <a:srgbClr val="00B0F0"/>
                </a:solidFill>
              </a:rPr>
              <a:t>_n48C</a:t>
            </a:r>
          </a:p>
          <a:p>
            <a:pPr marL="0" indent="0">
              <a:spcBef>
                <a:spcPts val="0"/>
              </a:spcBef>
              <a:buNone/>
            </a:pPr>
            <a:r>
              <a:rPr lang="pt-BR" sz="1200" dirty="0"/>
              <a:t>CA_n3A-n77(2A)	</a:t>
            </a:r>
            <a:r>
              <a:rPr lang="pt-BR" sz="1200" dirty="0">
                <a:solidFill>
                  <a:srgbClr val="00B0F0"/>
                </a:solidFill>
              </a:rPr>
              <a:t>CA_n77(2A</a:t>
            </a:r>
            <a:r>
              <a:rPr lang="pt-BR" sz="1200" dirty="0"/>
              <a:t>)\_n3A-n77A</a:t>
            </a:r>
          </a:p>
          <a:p>
            <a:pPr marL="0" indent="0">
              <a:spcBef>
                <a:spcPts val="0"/>
              </a:spcBef>
              <a:buNone/>
            </a:pPr>
            <a:r>
              <a:rPr lang="pt-BR" sz="1200" dirty="0"/>
              <a:t>CA_n3A-n78(2A)	</a:t>
            </a:r>
            <a:r>
              <a:rPr lang="pt-BR" sz="1200" dirty="0">
                <a:solidFill>
                  <a:srgbClr val="00B0F0"/>
                </a:solidFill>
              </a:rPr>
              <a:t>CA_n78(2A)</a:t>
            </a:r>
          </a:p>
          <a:p>
            <a:pPr marL="0" indent="0">
              <a:spcBef>
                <a:spcPts val="0"/>
              </a:spcBef>
              <a:buNone/>
            </a:pPr>
            <a:r>
              <a:rPr lang="pt-BR" sz="1200" dirty="0"/>
              <a:t>CA_n25A-n41C	CA_n25A-n41A</a:t>
            </a:r>
            <a:r>
              <a:rPr lang="pt-BR" sz="1200" dirty="0">
                <a:solidFill>
                  <a:srgbClr val="00B0F0"/>
                </a:solidFill>
              </a:rPr>
              <a:t>\_n41C</a:t>
            </a:r>
          </a:p>
          <a:p>
            <a:pPr marL="0" indent="0">
              <a:spcBef>
                <a:spcPts val="0"/>
              </a:spcBef>
              <a:buNone/>
            </a:pPr>
            <a:r>
              <a:rPr lang="pt-BR" sz="1200" dirty="0"/>
              <a:t>CA_n28A-n77(2A)	</a:t>
            </a:r>
            <a:r>
              <a:rPr lang="pt-BR" sz="1200" dirty="0">
                <a:solidFill>
                  <a:srgbClr val="00B0F0"/>
                </a:solidFill>
              </a:rPr>
              <a:t>CA_n77(2A</a:t>
            </a:r>
            <a:r>
              <a:rPr lang="pt-BR" sz="1200" dirty="0"/>
              <a:t>)\_n28A-n77A</a:t>
            </a:r>
          </a:p>
          <a:p>
            <a:pPr marL="0" indent="0">
              <a:spcBef>
                <a:spcPts val="0"/>
              </a:spcBef>
              <a:buNone/>
            </a:pPr>
            <a:r>
              <a:rPr lang="pt-BR" sz="1200" dirty="0"/>
              <a:t>CA_n28A-n78(2A)	</a:t>
            </a:r>
            <a:r>
              <a:rPr lang="pt-BR" sz="1200" dirty="0">
                <a:solidFill>
                  <a:srgbClr val="00B0F0"/>
                </a:solidFill>
              </a:rPr>
              <a:t>CA_n78(2A</a:t>
            </a:r>
            <a:r>
              <a:rPr lang="pt-BR" sz="1200" dirty="0"/>
              <a:t>)\_n28A-n78A</a:t>
            </a:r>
          </a:p>
        </p:txBody>
      </p:sp>
      <p:sp>
        <p:nvSpPr>
          <p:cNvPr id="6" name="Rectangle 5"/>
          <p:cNvSpPr/>
          <p:nvPr/>
        </p:nvSpPr>
        <p:spPr>
          <a:xfrm>
            <a:off x="217715" y="181834"/>
            <a:ext cx="4588461" cy="6647974"/>
          </a:xfrm>
          <a:prstGeom prst="rect">
            <a:avLst/>
          </a:prstGeom>
        </p:spPr>
        <p:txBody>
          <a:bodyPr wrap="square">
            <a:spAutoFit/>
          </a:bodyPr>
          <a:lstStyle/>
          <a:p>
            <a:r>
              <a:rPr lang="pt-BR" dirty="0"/>
              <a:t>Already in 38.101-3</a:t>
            </a:r>
          </a:p>
          <a:p>
            <a:endParaRPr lang="pt-BR" sz="1200" dirty="0"/>
          </a:p>
          <a:p>
            <a:r>
              <a:rPr lang="pt-BR" sz="1200" dirty="0"/>
              <a:t>DC_1A/C_n3A			</a:t>
            </a:r>
            <a:r>
              <a:rPr lang="pt-BR" sz="1200" dirty="0">
                <a:solidFill>
                  <a:schemeClr val="accent2"/>
                </a:solidFill>
              </a:rPr>
              <a:t>DC_1A/C_n3A</a:t>
            </a:r>
          </a:p>
          <a:p>
            <a:r>
              <a:rPr lang="pt-BR" sz="1200" dirty="0"/>
              <a:t>DC_2A_n41A/C\_2C_n41A		</a:t>
            </a:r>
            <a:r>
              <a:rPr lang="pt-BR" sz="1200" dirty="0">
                <a:solidFill>
                  <a:schemeClr val="accent2"/>
                </a:solidFill>
              </a:rPr>
              <a:t>DC_2A/C_n41A</a:t>
            </a:r>
          </a:p>
          <a:p>
            <a:r>
              <a:rPr lang="pt-BR" sz="1200" dirty="0"/>
              <a:t>DC_2A_n71A/B\_2C_n71A		</a:t>
            </a:r>
            <a:r>
              <a:rPr lang="pt-BR" sz="1200" dirty="0">
                <a:solidFill>
                  <a:schemeClr val="accent2"/>
                </a:solidFill>
              </a:rPr>
              <a:t>DC_2A/C_n71A</a:t>
            </a:r>
          </a:p>
          <a:p>
            <a:r>
              <a:rPr lang="pt-BR" sz="1200" dirty="0"/>
              <a:t>DC_3A/C_n1A			</a:t>
            </a:r>
            <a:r>
              <a:rPr lang="pt-BR" sz="1200" dirty="0">
                <a:solidFill>
                  <a:schemeClr val="accent2"/>
                </a:solidFill>
              </a:rPr>
              <a:t>DC_3A/C_n1A</a:t>
            </a:r>
          </a:p>
          <a:p>
            <a:r>
              <a:rPr lang="pt-BR" sz="1200" dirty="0"/>
              <a:t>DC_3A/C_n5A			</a:t>
            </a:r>
            <a:r>
              <a:rPr lang="pt-BR" sz="1200" dirty="0">
                <a:solidFill>
                  <a:schemeClr val="accent2"/>
                </a:solidFill>
              </a:rPr>
              <a:t>DC_3A/C_n5A</a:t>
            </a:r>
          </a:p>
          <a:p>
            <a:r>
              <a:rPr lang="pt-BR" sz="1200" dirty="0"/>
              <a:t>DC_3A_n7A/B\_3C_n7A/B		</a:t>
            </a:r>
            <a:r>
              <a:rPr lang="pt-BR" sz="1200" dirty="0">
                <a:solidFill>
                  <a:srgbClr val="FF0000"/>
                </a:solidFill>
              </a:rPr>
              <a:t>DC_3A_n7A/B</a:t>
            </a:r>
            <a:r>
              <a:rPr lang="pt-BR" sz="1200" dirty="0">
                <a:solidFill>
                  <a:schemeClr val="accent2"/>
                </a:solidFill>
              </a:rPr>
              <a:t>\_3C_n7A</a:t>
            </a:r>
          </a:p>
          <a:p>
            <a:r>
              <a:rPr lang="pt-BR" sz="1200" dirty="0"/>
              <a:t>DC_3A/C_n28A		</a:t>
            </a:r>
            <a:r>
              <a:rPr lang="pt-BR" sz="1200" dirty="0">
                <a:solidFill>
                  <a:schemeClr val="accent2"/>
                </a:solidFill>
              </a:rPr>
              <a:t>DC_3A/C_n28A</a:t>
            </a:r>
          </a:p>
          <a:p>
            <a:r>
              <a:rPr lang="pt-BR" sz="1200" dirty="0"/>
              <a:t>DC_3A/C_n41A		</a:t>
            </a:r>
            <a:r>
              <a:rPr lang="pt-BR" sz="1200" dirty="0">
                <a:solidFill>
                  <a:schemeClr val="accent2"/>
                </a:solidFill>
              </a:rPr>
              <a:t>DC_3A/C_n41A</a:t>
            </a:r>
          </a:p>
          <a:p>
            <a:r>
              <a:rPr lang="pt-BR" sz="1200" dirty="0"/>
              <a:t>DC_3A_n77A/C\_3C_n77A\_3A/C_n77(2A)	</a:t>
            </a:r>
            <a:r>
              <a:rPr lang="pt-BR" sz="1200" dirty="0">
                <a:solidFill>
                  <a:schemeClr val="accent2"/>
                </a:solidFill>
              </a:rPr>
              <a:t>DC_3A/C_n77A</a:t>
            </a:r>
          </a:p>
          <a:p>
            <a:r>
              <a:rPr lang="pt-BR" sz="1200" dirty="0"/>
              <a:t>DC_3A_n78A/C\_3C_n78A		</a:t>
            </a:r>
            <a:r>
              <a:rPr lang="pt-BR" sz="1200" dirty="0">
                <a:solidFill>
                  <a:schemeClr val="accent2"/>
                </a:solidFill>
              </a:rPr>
              <a:t>DC_3A/C_n78A</a:t>
            </a:r>
          </a:p>
          <a:p>
            <a:r>
              <a:rPr lang="pt-BR" sz="1200" dirty="0"/>
              <a:t>DC_3A_n77A/C\_3C_n77A		</a:t>
            </a:r>
            <a:r>
              <a:rPr lang="pt-BR" sz="1200" dirty="0">
                <a:solidFill>
                  <a:schemeClr val="accent2"/>
                </a:solidFill>
              </a:rPr>
              <a:t>DC_3A/C_n77A</a:t>
            </a:r>
          </a:p>
          <a:p>
            <a:r>
              <a:rPr lang="pt-BR" sz="1200" dirty="0"/>
              <a:t>DC_3A_n79A/C\_3C_n79A		</a:t>
            </a:r>
            <a:r>
              <a:rPr lang="pt-BR" sz="1200" dirty="0">
                <a:solidFill>
                  <a:schemeClr val="accent2"/>
                </a:solidFill>
              </a:rPr>
              <a:t>DC_3A/C_n79A</a:t>
            </a:r>
          </a:p>
          <a:p>
            <a:r>
              <a:rPr lang="pt-BR" sz="1200" dirty="0"/>
              <a:t>DC_7A/C_n1A			</a:t>
            </a:r>
            <a:r>
              <a:rPr lang="pt-BR" sz="1200" dirty="0">
                <a:solidFill>
                  <a:schemeClr val="accent2"/>
                </a:solidFill>
              </a:rPr>
              <a:t>DC_7A/C_n1A</a:t>
            </a:r>
          </a:p>
          <a:p>
            <a:r>
              <a:rPr lang="pt-BR" sz="1200" dirty="0"/>
              <a:t>DC_7A/C_n3A			</a:t>
            </a:r>
            <a:r>
              <a:rPr lang="pt-BR" sz="1200" dirty="0">
                <a:solidFill>
                  <a:schemeClr val="accent2"/>
                </a:solidFill>
              </a:rPr>
              <a:t>DC_7A/C_n3A</a:t>
            </a:r>
          </a:p>
          <a:p>
            <a:r>
              <a:rPr lang="pt-BR" sz="1200" dirty="0"/>
              <a:t>DC_7A/C_n5A			</a:t>
            </a:r>
            <a:r>
              <a:rPr lang="pt-BR" sz="1200" dirty="0">
                <a:solidFill>
                  <a:schemeClr val="accent2"/>
                </a:solidFill>
              </a:rPr>
              <a:t>DC_7A/C_n5A</a:t>
            </a:r>
          </a:p>
          <a:p>
            <a:r>
              <a:rPr lang="pt-BR" sz="1200" dirty="0"/>
              <a:t>DC_7A/C_n28A		</a:t>
            </a:r>
            <a:r>
              <a:rPr lang="pt-BR" sz="1200" dirty="0">
                <a:solidFill>
                  <a:schemeClr val="accent2"/>
                </a:solidFill>
              </a:rPr>
              <a:t>DC_7A/C_n28A</a:t>
            </a:r>
          </a:p>
          <a:p>
            <a:r>
              <a:rPr lang="pt-BR" sz="1200" dirty="0"/>
              <a:t>DC_7A/C_n78A\_7A_n78C		</a:t>
            </a:r>
            <a:r>
              <a:rPr lang="pt-BR" sz="1200" dirty="0">
                <a:solidFill>
                  <a:schemeClr val="accent2"/>
                </a:solidFill>
              </a:rPr>
              <a:t>DC_7A/C_n78A</a:t>
            </a:r>
          </a:p>
          <a:p>
            <a:r>
              <a:rPr lang="pt-BR" sz="1200" dirty="0"/>
              <a:t>DC_7A/C_n78(2A)		</a:t>
            </a:r>
            <a:r>
              <a:rPr lang="pt-BR" sz="1200" dirty="0">
                <a:solidFill>
                  <a:schemeClr val="accent2"/>
                </a:solidFill>
              </a:rPr>
              <a:t>DC_7A/C_n78A</a:t>
            </a:r>
          </a:p>
          <a:p>
            <a:r>
              <a:rPr lang="pt-BR" sz="1200" dirty="0"/>
              <a:t>DC_8A_n79A/C		</a:t>
            </a:r>
            <a:r>
              <a:rPr lang="pt-BR" sz="1200" dirty="0">
                <a:solidFill>
                  <a:srgbClr val="FF0000"/>
                </a:solidFill>
              </a:rPr>
              <a:t>DC_8A_n79A/C</a:t>
            </a:r>
          </a:p>
          <a:p>
            <a:r>
              <a:rPr lang="pt-BR" sz="1200" dirty="0"/>
              <a:t>DC_28A_n7A/B		</a:t>
            </a:r>
            <a:r>
              <a:rPr lang="pt-BR" sz="1200" dirty="0">
                <a:solidFill>
                  <a:srgbClr val="FF0000"/>
                </a:solidFill>
              </a:rPr>
              <a:t>DC_28A_n7A/B</a:t>
            </a:r>
          </a:p>
          <a:p>
            <a:r>
              <a:rPr lang="pt-BR" sz="1200" dirty="0"/>
              <a:t>DC_39A/C_n41A		</a:t>
            </a:r>
            <a:r>
              <a:rPr lang="pt-BR" sz="1200" dirty="0">
                <a:solidFill>
                  <a:schemeClr val="accent2"/>
                </a:solidFill>
              </a:rPr>
              <a:t>DC_39A/C_n41A</a:t>
            </a:r>
          </a:p>
          <a:p>
            <a:r>
              <a:rPr lang="pt-BR" sz="1200" dirty="0"/>
              <a:t>DC_40A/C_n78A		</a:t>
            </a:r>
            <a:r>
              <a:rPr lang="pt-BR" sz="1200" dirty="0">
                <a:solidFill>
                  <a:schemeClr val="accent2"/>
                </a:solidFill>
              </a:rPr>
              <a:t>DC_40A/C_n78A</a:t>
            </a:r>
          </a:p>
          <a:p>
            <a:r>
              <a:rPr lang="pt-BR" sz="1200" dirty="0"/>
              <a:t>DC_41A/C_n3A		</a:t>
            </a:r>
            <a:r>
              <a:rPr lang="pt-BR" sz="1200" dirty="0">
                <a:solidFill>
                  <a:schemeClr val="accent2"/>
                </a:solidFill>
              </a:rPr>
              <a:t>DC_41A/C_n3A</a:t>
            </a:r>
          </a:p>
          <a:p>
            <a:r>
              <a:rPr lang="pt-BR" sz="1200" dirty="0"/>
              <a:t>DC_41A/C_n28A		</a:t>
            </a:r>
            <a:r>
              <a:rPr lang="pt-BR" sz="1200" dirty="0">
                <a:solidFill>
                  <a:schemeClr val="accent2"/>
                </a:solidFill>
              </a:rPr>
              <a:t>DC_41A/C_n28A</a:t>
            </a:r>
          </a:p>
          <a:p>
            <a:r>
              <a:rPr lang="pt-BR" sz="1200" dirty="0"/>
              <a:t>DC_41A/C_n77A		</a:t>
            </a:r>
            <a:r>
              <a:rPr lang="pt-BR" sz="1200" dirty="0">
                <a:solidFill>
                  <a:schemeClr val="accent2"/>
                </a:solidFill>
              </a:rPr>
              <a:t>DC_41A/C_n77A</a:t>
            </a:r>
          </a:p>
          <a:p>
            <a:r>
              <a:rPr lang="pt-BR" sz="1200" dirty="0"/>
              <a:t>DC_41A/C_n77(2A)		</a:t>
            </a:r>
            <a:r>
              <a:rPr lang="pt-BR" sz="1200" dirty="0">
                <a:solidFill>
                  <a:schemeClr val="accent2"/>
                </a:solidFill>
              </a:rPr>
              <a:t>DC_41A/C_n77A</a:t>
            </a:r>
          </a:p>
          <a:p>
            <a:r>
              <a:rPr lang="pt-BR" sz="1200" dirty="0"/>
              <a:t>DC_41A/C/D_n78A		</a:t>
            </a:r>
            <a:r>
              <a:rPr lang="pt-BR" sz="1200" dirty="0">
                <a:solidFill>
                  <a:schemeClr val="accent2"/>
                </a:solidFill>
              </a:rPr>
              <a:t>DC_41A/C_n78A</a:t>
            </a:r>
          </a:p>
          <a:p>
            <a:r>
              <a:rPr lang="pt-BR" sz="1200" dirty="0"/>
              <a:t>DC_41A/C_n78(2A)		</a:t>
            </a:r>
            <a:r>
              <a:rPr lang="pt-BR" sz="1200" dirty="0">
                <a:solidFill>
                  <a:schemeClr val="accent2"/>
                </a:solidFill>
              </a:rPr>
              <a:t>DC_41A/C_n78A</a:t>
            </a:r>
          </a:p>
          <a:p>
            <a:r>
              <a:rPr lang="pt-BR" sz="1200" dirty="0"/>
              <a:t>DC_41A_n79A/C\_41C_n79A		</a:t>
            </a:r>
            <a:r>
              <a:rPr lang="pt-BR" sz="1200" dirty="0">
                <a:solidFill>
                  <a:schemeClr val="accent2"/>
                </a:solidFill>
              </a:rPr>
              <a:t>DC_41A/C_n79A</a:t>
            </a:r>
          </a:p>
          <a:p>
            <a:r>
              <a:rPr lang="pt-BR" sz="1200" dirty="0"/>
              <a:t>DC_42A/C_n3A		</a:t>
            </a:r>
            <a:r>
              <a:rPr lang="pt-BR" sz="1200" dirty="0">
                <a:solidFill>
                  <a:schemeClr val="accent2"/>
                </a:solidFill>
              </a:rPr>
              <a:t>DC_42A/C_n3A</a:t>
            </a:r>
          </a:p>
          <a:p>
            <a:r>
              <a:rPr lang="pt-BR" sz="1200" dirty="0"/>
              <a:t>DC_42A/C_n28A		</a:t>
            </a:r>
            <a:r>
              <a:rPr lang="pt-BR" sz="1200" dirty="0">
                <a:solidFill>
                  <a:schemeClr val="accent2"/>
                </a:solidFill>
              </a:rPr>
              <a:t>DC_42A/C_n28A</a:t>
            </a:r>
          </a:p>
          <a:p>
            <a:r>
              <a:rPr lang="pt-BR" sz="1200" dirty="0"/>
              <a:t>DC_48A/B/C/D/E_n46A\_48A/B/C/D_n46B\_48A/B/C/D/E_n46C\_48A/B/C/D/E_n46D\_48A/B/C/D/E_n46E	</a:t>
            </a:r>
            <a:r>
              <a:rPr lang="pt-BR" sz="1200" dirty="0">
                <a:solidFill>
                  <a:schemeClr val="accent2"/>
                </a:solidFill>
              </a:rPr>
              <a:t>DC_48A/B_n46A</a:t>
            </a:r>
          </a:p>
        </p:txBody>
      </p:sp>
      <p:sp>
        <p:nvSpPr>
          <p:cNvPr id="7" name="Content Placeholder 2"/>
          <p:cNvSpPr txBox="1">
            <a:spLocks/>
          </p:cNvSpPr>
          <p:nvPr/>
        </p:nvSpPr>
        <p:spPr>
          <a:xfrm>
            <a:off x="4806176" y="1773044"/>
            <a:ext cx="7259444" cy="869795"/>
          </a:xfrm>
          <a:prstGeom prst="rect">
            <a:avLst/>
          </a:prstGeom>
          <a:solidFill>
            <a:srgbClr val="FFFF00"/>
          </a:solid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Font typeface="Arial" panose="020B0604020202020204" pitchFamily="34" charset="0"/>
              <a:buNone/>
            </a:pPr>
            <a:r>
              <a:rPr lang="en-CA" sz="1400" dirty="0"/>
              <a:t>NC CA UL configurations including intra-band UL CA</a:t>
            </a:r>
          </a:p>
          <a:p>
            <a:pPr>
              <a:spcBef>
                <a:spcPts val="0"/>
              </a:spcBef>
            </a:pPr>
            <a:r>
              <a:rPr lang="en-CA" sz="1400" dirty="0">
                <a:solidFill>
                  <a:srgbClr val="00B0F0"/>
                </a:solidFill>
              </a:rPr>
              <a:t>Only 2 UL CC intra-band UL CA: IMD5 OOB range class B 200MHz/C 400MHz/2A 800MHz for n78, 1200MHz for n77</a:t>
            </a:r>
          </a:p>
          <a:p>
            <a:pPr>
              <a:spcBef>
                <a:spcPts val="0"/>
              </a:spcBef>
              <a:buFont typeface="Symbol"/>
              <a:buChar char="Þ"/>
            </a:pPr>
            <a:r>
              <a:rPr lang="en-CA" sz="1400" dirty="0">
                <a:solidFill>
                  <a:srgbClr val="00B0F0"/>
                </a:solidFill>
              </a:rPr>
              <a:t>Potential cross-band isolation issue</a:t>
            </a:r>
            <a:endParaRPr lang="en-US" sz="1400" dirty="0">
              <a:solidFill>
                <a:srgbClr val="00B0F0"/>
              </a:solidFill>
            </a:endParaRPr>
          </a:p>
        </p:txBody>
      </p:sp>
      <p:sp>
        <p:nvSpPr>
          <p:cNvPr id="8" name="Content Placeholder 3"/>
          <p:cNvSpPr txBox="1">
            <a:spLocks/>
          </p:cNvSpPr>
          <p:nvPr/>
        </p:nvSpPr>
        <p:spPr>
          <a:xfrm>
            <a:off x="8477328" y="690543"/>
            <a:ext cx="4038599" cy="119401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Font typeface="Arial" panose="020B0604020202020204" pitchFamily="34" charset="0"/>
              <a:buNone/>
            </a:pPr>
            <a:r>
              <a:rPr lang="pt-BR" sz="1200" dirty="0"/>
              <a:t>CA_n40A-n41C	</a:t>
            </a:r>
            <a:r>
              <a:rPr lang="pt-BR" sz="1200" dirty="0">
                <a:solidFill>
                  <a:srgbClr val="00B0F0"/>
                </a:solidFill>
              </a:rPr>
              <a:t>CA_n41C</a:t>
            </a:r>
            <a:r>
              <a:rPr lang="pt-BR" sz="1200" dirty="0"/>
              <a:t>\_n40A-n41A</a:t>
            </a:r>
          </a:p>
          <a:p>
            <a:pPr marL="0" indent="0">
              <a:spcBef>
                <a:spcPts val="0"/>
              </a:spcBef>
              <a:buFont typeface="Arial" panose="020B0604020202020204" pitchFamily="34" charset="0"/>
              <a:buNone/>
            </a:pPr>
            <a:r>
              <a:rPr lang="pt-BR" sz="1200" dirty="0"/>
              <a:t>CA_n41C-n66A	</a:t>
            </a:r>
            <a:r>
              <a:rPr lang="pt-BR" sz="1200" dirty="0">
                <a:solidFill>
                  <a:srgbClr val="00B0F0"/>
                </a:solidFill>
              </a:rPr>
              <a:t>CA_n41C</a:t>
            </a:r>
            <a:r>
              <a:rPr lang="pt-BR" sz="1200" dirty="0"/>
              <a:t>\_n41A-n66A</a:t>
            </a:r>
          </a:p>
          <a:p>
            <a:pPr marL="0" indent="0">
              <a:spcBef>
                <a:spcPts val="0"/>
              </a:spcBef>
              <a:buFont typeface="Arial" panose="020B0604020202020204" pitchFamily="34" charset="0"/>
              <a:buNone/>
            </a:pPr>
            <a:r>
              <a:rPr lang="pt-BR" sz="1200" dirty="0"/>
              <a:t>CA_n41C-n71A	</a:t>
            </a:r>
            <a:r>
              <a:rPr lang="pt-BR" sz="1200" dirty="0">
                <a:solidFill>
                  <a:srgbClr val="00B0F0"/>
                </a:solidFill>
              </a:rPr>
              <a:t>CA_n41C</a:t>
            </a:r>
            <a:r>
              <a:rPr lang="pt-BR" sz="1200" dirty="0"/>
              <a:t>\_n41A-n71A</a:t>
            </a:r>
          </a:p>
          <a:p>
            <a:pPr marL="0" indent="0">
              <a:spcBef>
                <a:spcPts val="0"/>
              </a:spcBef>
              <a:buFont typeface="Arial" panose="020B0604020202020204" pitchFamily="34" charset="0"/>
              <a:buNone/>
            </a:pPr>
            <a:r>
              <a:rPr lang="pt-BR" sz="1200" dirty="0"/>
              <a:t>CA_n41C-n77A	CA_n41A-n77A</a:t>
            </a:r>
            <a:r>
              <a:rPr lang="pt-BR" sz="1200" dirty="0">
                <a:solidFill>
                  <a:srgbClr val="00B0F0"/>
                </a:solidFill>
              </a:rPr>
              <a:t>\_n41C</a:t>
            </a:r>
          </a:p>
          <a:p>
            <a:pPr marL="0" indent="0">
              <a:spcBef>
                <a:spcPts val="0"/>
              </a:spcBef>
              <a:buFont typeface="Arial" panose="020B0604020202020204" pitchFamily="34" charset="0"/>
              <a:buNone/>
            </a:pPr>
            <a:r>
              <a:rPr lang="pt-BR" sz="1200" dirty="0"/>
              <a:t>CA_n41C-n79A	CA_n41A-n79A</a:t>
            </a:r>
            <a:r>
              <a:rPr lang="pt-BR" sz="1200" dirty="0">
                <a:solidFill>
                  <a:srgbClr val="00B0F0"/>
                </a:solidFill>
              </a:rPr>
              <a:t>\_n41C</a:t>
            </a:r>
          </a:p>
          <a:p>
            <a:pPr marL="0" indent="0">
              <a:spcBef>
                <a:spcPts val="0"/>
              </a:spcBef>
              <a:buFont typeface="Arial" panose="020B0604020202020204" pitchFamily="34" charset="0"/>
              <a:buNone/>
            </a:pPr>
            <a:r>
              <a:rPr lang="pt-BR" sz="1200" dirty="0"/>
              <a:t>CA_n66A-n77(2A)	CA_n66A-n77A</a:t>
            </a:r>
            <a:r>
              <a:rPr lang="pt-BR" sz="1200" dirty="0">
                <a:solidFill>
                  <a:srgbClr val="00B0F0"/>
                </a:solidFill>
              </a:rPr>
              <a:t>\_n77(2A</a:t>
            </a:r>
            <a:r>
              <a:rPr lang="pt-BR" sz="1200" dirty="0"/>
              <a:t>)</a:t>
            </a:r>
            <a:endParaRPr lang="en-US" sz="1200" dirty="0"/>
          </a:p>
        </p:txBody>
      </p:sp>
      <p:sp>
        <p:nvSpPr>
          <p:cNvPr id="10" name="Rectangle 9"/>
          <p:cNvSpPr/>
          <p:nvPr/>
        </p:nvSpPr>
        <p:spPr>
          <a:xfrm>
            <a:off x="4806176" y="2640449"/>
            <a:ext cx="7259444" cy="523220"/>
          </a:xfrm>
          <a:prstGeom prst="rect">
            <a:avLst/>
          </a:prstGeom>
          <a:solidFill>
            <a:schemeClr val="accent5">
              <a:lumMod val="20000"/>
              <a:lumOff val="80000"/>
            </a:schemeClr>
          </a:solidFill>
        </p:spPr>
        <p:txBody>
          <a:bodyPr wrap="square">
            <a:spAutoFit/>
          </a:bodyPr>
          <a:lstStyle/>
          <a:p>
            <a:r>
              <a:rPr lang="pt-BR" sz="1600" dirty="0"/>
              <a:t>ENDC added in [1]</a:t>
            </a:r>
            <a:r>
              <a:rPr lang="pt-BR" sz="1200" dirty="0"/>
              <a:t>	DC_1A_n7A/B\_1A-1A_n7A		</a:t>
            </a:r>
            <a:r>
              <a:rPr lang="pt-BR" sz="1200" dirty="0">
                <a:solidFill>
                  <a:srgbClr val="FF0000"/>
                </a:solidFill>
              </a:rPr>
              <a:t>DC_1A_n7A/B</a:t>
            </a:r>
          </a:p>
          <a:p>
            <a:r>
              <a:rPr lang="pt-BR" sz="1200" dirty="0"/>
              <a:t>		DC_3A_n7A/B\_3C_n7A/B\_3A-3A_n7A/B	</a:t>
            </a:r>
            <a:r>
              <a:rPr lang="pt-BR" sz="1200" dirty="0">
                <a:solidFill>
                  <a:srgbClr val="FF0000"/>
                </a:solidFill>
              </a:rPr>
              <a:t>DC_3A_n7A/B</a:t>
            </a:r>
            <a:r>
              <a:rPr lang="pt-BR" sz="1200" b="1" dirty="0">
                <a:solidFill>
                  <a:srgbClr val="C00000"/>
                </a:solidFill>
              </a:rPr>
              <a:t>\_3C_n7A/B</a:t>
            </a:r>
          </a:p>
        </p:txBody>
      </p:sp>
      <p:sp>
        <p:nvSpPr>
          <p:cNvPr id="11" name="Content Placeholder 2"/>
          <p:cNvSpPr txBox="1">
            <a:spLocks/>
          </p:cNvSpPr>
          <p:nvPr/>
        </p:nvSpPr>
        <p:spPr>
          <a:xfrm>
            <a:off x="4806176" y="3163669"/>
            <a:ext cx="7259444" cy="347661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None/>
            </a:pPr>
            <a:r>
              <a:rPr lang="en-CA" sz="1600" dirty="0"/>
              <a:t>ENDC UL configurations including intra-band UL CA</a:t>
            </a:r>
            <a:endParaRPr lang="en-CA" sz="1600" dirty="0">
              <a:solidFill>
                <a:srgbClr val="00B0F0"/>
              </a:solidFill>
            </a:endParaRPr>
          </a:p>
          <a:p>
            <a:pPr>
              <a:spcBef>
                <a:spcPts val="0"/>
              </a:spcBef>
            </a:pPr>
            <a:r>
              <a:rPr lang="en-CA" sz="1600" dirty="0">
                <a:solidFill>
                  <a:schemeClr val="accent2"/>
                </a:solidFill>
              </a:rPr>
              <a:t>3UL CC LTE intra-band UL CA + 1 NR UL: TB range class B 20MHz, 40MHz TB range </a:t>
            </a:r>
          </a:p>
          <a:p>
            <a:pPr>
              <a:spcBef>
                <a:spcPts val="0"/>
              </a:spcBef>
              <a:buFont typeface="Symbol"/>
              <a:buChar char="Þ"/>
            </a:pPr>
            <a:r>
              <a:rPr lang="en-CA" sz="1600" dirty="0">
                <a:solidFill>
                  <a:schemeClr val="accent2"/>
                </a:solidFill>
              </a:rPr>
              <a:t>&lt; duplex distance =&gt; no issue for FDD band de-sense</a:t>
            </a:r>
          </a:p>
          <a:p>
            <a:pPr>
              <a:spcBef>
                <a:spcPts val="0"/>
              </a:spcBef>
            </a:pPr>
            <a:r>
              <a:rPr lang="en-CA" sz="1600" dirty="0">
                <a:solidFill>
                  <a:srgbClr val="FF0000"/>
                </a:solidFill>
              </a:rPr>
              <a:t>3UL CC NR intra-band UL CA + 1 LTE UL : TB range Class B 100MHz, class C 200MHz, 400MHz for n78(2A), 600MHz n77(2A), some already in 38.101-3, more added in [1]</a:t>
            </a:r>
          </a:p>
          <a:p>
            <a:pPr>
              <a:spcBef>
                <a:spcPts val="0"/>
              </a:spcBef>
              <a:buFont typeface="Symbol"/>
              <a:buChar char="Þ"/>
            </a:pPr>
            <a:r>
              <a:rPr lang="en-CA" sz="1600" dirty="0">
                <a:solidFill>
                  <a:srgbClr val="FF0000"/>
                </a:solidFill>
              </a:rPr>
              <a:t>&gt; most duplex distance =&gt; potential FDD band de-sense but also of neighbour DL band in &gt;2 DL band combinations</a:t>
            </a:r>
          </a:p>
          <a:p>
            <a:pPr>
              <a:spcBef>
                <a:spcPts val="0"/>
              </a:spcBef>
            </a:pPr>
            <a:r>
              <a:rPr lang="en-CA" sz="1600" b="1" dirty="0">
                <a:solidFill>
                  <a:srgbClr val="C00000"/>
                </a:solidFill>
              </a:rPr>
              <a:t>[1] adds 4UL CC NR intra-band UL CA + LTE intra-band UL : TB range Class B+C = 40+100MHz in this particular case TB range 3C+n7B=40+50=90MHz, 180MHz IMD5 range</a:t>
            </a:r>
          </a:p>
          <a:p>
            <a:pPr>
              <a:spcBef>
                <a:spcPts val="0"/>
              </a:spcBef>
              <a:buFont typeface="Symbol"/>
              <a:buChar char="Þ"/>
            </a:pPr>
            <a:r>
              <a:rPr lang="en-CA" sz="1600" b="1" dirty="0">
                <a:solidFill>
                  <a:srgbClr val="C00000"/>
                </a:solidFill>
              </a:rPr>
              <a:t>Need to check potential issue with band 3 duplex distance of 95MHz</a:t>
            </a:r>
            <a:endParaRPr lang="en-CA" sz="1600" dirty="0">
              <a:solidFill>
                <a:srgbClr val="FF0000"/>
              </a:solidFill>
            </a:endParaRPr>
          </a:p>
          <a:p>
            <a:pPr marL="0" indent="0">
              <a:spcBef>
                <a:spcPts val="0"/>
              </a:spcBef>
              <a:buNone/>
            </a:pPr>
            <a:endParaRPr lang="en-CA" sz="1600" b="1" dirty="0"/>
          </a:p>
          <a:p>
            <a:pPr marL="0" indent="0">
              <a:spcBef>
                <a:spcPts val="0"/>
              </a:spcBef>
              <a:buNone/>
            </a:pPr>
            <a:r>
              <a:rPr lang="en-CA" sz="1600" b="1" dirty="0"/>
              <a:t>In all cases no more than two contiguous sub-blocks</a:t>
            </a:r>
          </a:p>
          <a:p>
            <a:pPr marL="0" indent="0">
              <a:spcBef>
                <a:spcPts val="0"/>
              </a:spcBef>
              <a:buNone/>
            </a:pPr>
            <a:r>
              <a:rPr lang="en-CA" sz="1600" b="1" dirty="0"/>
              <a:t>With a much larger total TX bandwidth, non-contiguous and contiguous NR UL CA can generate new MSD issues</a:t>
            </a:r>
          </a:p>
        </p:txBody>
      </p:sp>
    </p:spTree>
    <p:extLst>
      <p:ext uri="{BB962C8B-B14F-4D97-AF65-F5344CB8AC3E}">
        <p14:creationId xmlns:p14="http://schemas.microsoft.com/office/powerpoint/2010/main" val="35353526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D304395-0370-3046-A683-5796E74535E5}"/>
              </a:ext>
            </a:extLst>
          </p:cNvPr>
          <p:cNvSpPr>
            <a:spLocks noGrp="1"/>
          </p:cNvSpPr>
          <p:nvPr>
            <p:ph type="title"/>
          </p:nvPr>
        </p:nvSpPr>
        <p:spPr>
          <a:xfrm>
            <a:off x="413657" y="365126"/>
            <a:ext cx="11310257" cy="969604"/>
          </a:xfrm>
        </p:spPr>
        <p:txBody>
          <a:bodyPr>
            <a:normAutofit/>
          </a:bodyPr>
          <a:lstStyle/>
          <a:p>
            <a:r>
              <a:rPr lang="en-CA" dirty="0"/>
              <a:t>Background: LTE versus NR, what’s new</a:t>
            </a:r>
            <a:endParaRPr lang="x-none" dirty="0"/>
          </a:p>
        </p:txBody>
      </p:sp>
      <p:sp>
        <p:nvSpPr>
          <p:cNvPr id="3" name="Content Placeholder 2">
            <a:extLst>
              <a:ext uri="{FF2B5EF4-FFF2-40B4-BE49-F238E27FC236}">
                <a16:creationId xmlns:a16="http://schemas.microsoft.com/office/drawing/2014/main" xmlns="" id="{222A37D9-A92F-2349-B636-2EAFFC9D3601}"/>
              </a:ext>
            </a:extLst>
          </p:cNvPr>
          <p:cNvSpPr>
            <a:spLocks noGrp="1"/>
          </p:cNvSpPr>
          <p:nvPr>
            <p:ph idx="1"/>
          </p:nvPr>
        </p:nvSpPr>
        <p:spPr>
          <a:xfrm>
            <a:off x="449826" y="1360714"/>
            <a:ext cx="10903974" cy="4816249"/>
          </a:xfrm>
        </p:spPr>
        <p:txBody>
          <a:bodyPr>
            <a:normAutofit fontScale="92500" lnSpcReduction="20000"/>
          </a:bodyPr>
          <a:lstStyle/>
          <a:p>
            <a:r>
              <a:rPr lang="en-CA" dirty="0"/>
              <a:t>In LTE the few cases containing UL CA configuration are only contiguous UL CA thus 40MHz allocation span max</a:t>
            </a:r>
          </a:p>
          <a:p>
            <a:r>
              <a:rPr lang="en-CA" dirty="0"/>
              <a:t>In NR we have type 1, 2, 3 and:</a:t>
            </a:r>
          </a:p>
          <a:p>
            <a:pPr lvl="1"/>
            <a:r>
              <a:rPr lang="en-CA" dirty="0"/>
              <a:t>Contiguous UL CA allocation span is 100MHz for type B and 200MHz for type C</a:t>
            </a:r>
          </a:p>
          <a:p>
            <a:pPr lvl="1"/>
            <a:r>
              <a:rPr lang="en-CA" dirty="0"/>
              <a:t>Non-contiguous UL CA with at up to 600MHz allocation span for n77(2A)</a:t>
            </a:r>
          </a:p>
          <a:p>
            <a:r>
              <a:rPr lang="en-CA" dirty="0"/>
              <a:t>In the later case the IMD3/5 range can cover up to 3GHz BW!</a:t>
            </a:r>
          </a:p>
          <a:p>
            <a:r>
              <a:rPr lang="en-CA" dirty="0"/>
              <a:t>The triple beat with FDD UL can cover all known duplex distances</a:t>
            </a:r>
          </a:p>
          <a:p>
            <a:pPr>
              <a:buFont typeface="Symbol"/>
              <a:buChar char="Þ"/>
            </a:pPr>
            <a:r>
              <a:rPr lang="en-CA" dirty="0"/>
              <a:t>It is necessary to study these IMD products for:</a:t>
            </a:r>
          </a:p>
          <a:p>
            <a:pPr lvl="1">
              <a:buFont typeface="Symbol"/>
              <a:buChar char="Þ"/>
            </a:pPr>
            <a:r>
              <a:rPr lang="en-CA" dirty="0"/>
              <a:t>Cross band isolation MSD due to IMDs for 2UL CC intra-band only</a:t>
            </a:r>
          </a:p>
          <a:p>
            <a:pPr lvl="1">
              <a:buFont typeface="Symbol"/>
              <a:buChar char="Þ"/>
            </a:pPr>
            <a:r>
              <a:rPr lang="en-CA" dirty="0"/>
              <a:t>New triple beat IMD MSD test points for 2UL CC intra-band + second band UL (1 or 2 CC)</a:t>
            </a:r>
          </a:p>
          <a:p>
            <a:pPr lvl="1">
              <a:buFont typeface="Symbol"/>
              <a:buChar char="Þ"/>
            </a:pPr>
            <a:r>
              <a:rPr lang="en-CA" b="1" dirty="0"/>
              <a:t>Potential band protection issues in the two cases</a:t>
            </a:r>
          </a:p>
          <a:p>
            <a:r>
              <a:rPr lang="en-CA" dirty="0"/>
              <a:t>The n7B case in this meeting CRs with 50MHz max BW is reasonable but there are critical cases</a:t>
            </a:r>
          </a:p>
        </p:txBody>
      </p:sp>
    </p:spTree>
    <p:extLst>
      <p:ext uri="{BB962C8B-B14F-4D97-AF65-F5344CB8AC3E}">
        <p14:creationId xmlns:p14="http://schemas.microsoft.com/office/powerpoint/2010/main" val="32835684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D304395-0370-3046-A683-5796E74535E5}"/>
              </a:ext>
            </a:extLst>
          </p:cNvPr>
          <p:cNvSpPr>
            <a:spLocks noGrp="1"/>
          </p:cNvSpPr>
          <p:nvPr>
            <p:ph type="title"/>
          </p:nvPr>
        </p:nvSpPr>
        <p:spPr>
          <a:xfrm>
            <a:off x="413657" y="365126"/>
            <a:ext cx="11310257" cy="969604"/>
          </a:xfrm>
        </p:spPr>
        <p:txBody>
          <a:bodyPr>
            <a:normAutofit/>
          </a:bodyPr>
          <a:lstStyle/>
          <a:p>
            <a:r>
              <a:rPr lang="en-CA" dirty="0"/>
              <a:t>Background: some “realistic” examples</a:t>
            </a:r>
            <a:endParaRPr lang="x-none" dirty="0"/>
          </a:p>
        </p:txBody>
      </p:sp>
      <p:sp>
        <p:nvSpPr>
          <p:cNvPr id="3" name="Content Placeholder 2">
            <a:extLst>
              <a:ext uri="{FF2B5EF4-FFF2-40B4-BE49-F238E27FC236}">
                <a16:creationId xmlns:a16="http://schemas.microsoft.com/office/drawing/2014/main" xmlns="" id="{222A37D9-A92F-2349-B636-2EAFFC9D3601}"/>
              </a:ext>
            </a:extLst>
          </p:cNvPr>
          <p:cNvSpPr>
            <a:spLocks noGrp="1"/>
          </p:cNvSpPr>
          <p:nvPr>
            <p:ph idx="1"/>
          </p:nvPr>
        </p:nvSpPr>
        <p:spPr>
          <a:xfrm>
            <a:off x="449826" y="1360714"/>
            <a:ext cx="10903974" cy="4816249"/>
          </a:xfrm>
        </p:spPr>
        <p:txBody>
          <a:bodyPr>
            <a:normAutofit fontScale="92500" lnSpcReduction="10000"/>
          </a:bodyPr>
          <a:lstStyle/>
          <a:p>
            <a:r>
              <a:rPr lang="en-CA" dirty="0"/>
              <a:t>band protection issue:</a:t>
            </a:r>
          </a:p>
          <a:p>
            <a:pPr lvl="1"/>
            <a:r>
              <a:rPr lang="en-CA" dirty="0"/>
              <a:t>For type 1 MPR guaranties -30dBm/MHz beyond ACLR1 but only -13dBm/MHz in ACLR1</a:t>
            </a:r>
          </a:p>
          <a:p>
            <a:pPr lvl="1">
              <a:buFont typeface="Symbol"/>
              <a:buChar char="Þ"/>
            </a:pPr>
            <a:r>
              <a:rPr lang="en-CA" dirty="0"/>
              <a:t>Filter rejection needs to be &gt;20dB beyond ACLR1 region and &gt;37dB in ACLR 1</a:t>
            </a:r>
          </a:p>
          <a:p>
            <a:pPr lvl="1">
              <a:buFont typeface="Symbol"/>
              <a:buChar char="Þ"/>
            </a:pPr>
            <a:r>
              <a:rPr lang="en-CA" dirty="0"/>
              <a:t>!!! For NS04 it is only -25dBm/MHz and A-MPR is waived beyond filter pass-band: A-MPR may not help</a:t>
            </a:r>
          </a:p>
          <a:p>
            <a:pPr lvl="1"/>
            <a:r>
              <a:rPr lang="en-CA" dirty="0"/>
              <a:t>No MPR help for triple beat: depends on allocation</a:t>
            </a:r>
          </a:p>
          <a:p>
            <a:r>
              <a:rPr lang="en-CA" dirty="0"/>
              <a:t>Cross-band isolation issue for type 1 and type 2:</a:t>
            </a:r>
          </a:p>
          <a:p>
            <a:pPr lvl="1"/>
            <a:r>
              <a:rPr lang="en-CA" dirty="0"/>
              <a:t>For type 1 even with 50dB filter isolation we potentially have a -63dBm/MHz or -80dBm/MHz interference issue to DL channels =&gt; large MSD can exist</a:t>
            </a:r>
          </a:p>
          <a:p>
            <a:pPr lvl="2"/>
            <a:r>
              <a:rPr lang="en-CA" dirty="0"/>
              <a:t>In many case the filter rejection between band s is &lt;&lt; 50dB</a:t>
            </a:r>
          </a:p>
          <a:p>
            <a:pPr lvl="1"/>
            <a:r>
              <a:rPr lang="en-CA" dirty="0"/>
              <a:t>For triple beat product cases, the levels needs to be estimated but depends on how much reverse IMD may be generated or which level of the 3UL gets in the receiver =&gt; complex analysis</a:t>
            </a:r>
          </a:p>
          <a:p>
            <a:pPr lvl="1"/>
            <a:r>
              <a:rPr lang="en-CA" dirty="0"/>
              <a:t>New IMD test points related to triple beat products at duplex distance is similar but FDD filter assumption are known</a:t>
            </a:r>
          </a:p>
        </p:txBody>
      </p:sp>
    </p:spTree>
    <p:extLst>
      <p:ext uri="{BB962C8B-B14F-4D97-AF65-F5344CB8AC3E}">
        <p14:creationId xmlns:p14="http://schemas.microsoft.com/office/powerpoint/2010/main" val="7842612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D304395-0370-3046-A683-5796E74535E5}"/>
              </a:ext>
            </a:extLst>
          </p:cNvPr>
          <p:cNvSpPr>
            <a:spLocks noGrp="1"/>
          </p:cNvSpPr>
          <p:nvPr>
            <p:ph type="title"/>
          </p:nvPr>
        </p:nvSpPr>
        <p:spPr>
          <a:xfrm>
            <a:off x="413657" y="365126"/>
            <a:ext cx="11310257" cy="969604"/>
          </a:xfrm>
        </p:spPr>
        <p:txBody>
          <a:bodyPr>
            <a:normAutofit fontScale="90000"/>
          </a:bodyPr>
          <a:lstStyle/>
          <a:p>
            <a:r>
              <a:rPr lang="en-CA" dirty="0"/>
              <a:t>WF: Options on how to introduce intra-band UL CA configuration in an inter-band combination</a:t>
            </a:r>
            <a:endParaRPr lang="x-none" dirty="0"/>
          </a:p>
        </p:txBody>
      </p:sp>
      <p:sp>
        <p:nvSpPr>
          <p:cNvPr id="3" name="Content Placeholder 2">
            <a:extLst>
              <a:ext uri="{FF2B5EF4-FFF2-40B4-BE49-F238E27FC236}">
                <a16:creationId xmlns:a16="http://schemas.microsoft.com/office/drawing/2014/main" xmlns="" id="{222A37D9-A92F-2349-B636-2EAFFC9D3601}"/>
              </a:ext>
            </a:extLst>
          </p:cNvPr>
          <p:cNvSpPr>
            <a:spLocks noGrp="1"/>
          </p:cNvSpPr>
          <p:nvPr>
            <p:ph idx="1"/>
          </p:nvPr>
        </p:nvSpPr>
        <p:spPr>
          <a:xfrm>
            <a:off x="449826" y="1589313"/>
            <a:ext cx="10903974" cy="4587649"/>
          </a:xfrm>
        </p:spPr>
        <p:txBody>
          <a:bodyPr>
            <a:normAutofit fontScale="77500" lnSpcReduction="20000"/>
          </a:bodyPr>
          <a:lstStyle/>
          <a:p>
            <a:r>
              <a:rPr lang="en-CA" dirty="0"/>
              <a:t>MSD issues are specified and tested and network performance is known and UL configurations can be chosen properly</a:t>
            </a:r>
          </a:p>
          <a:p>
            <a:r>
              <a:rPr lang="en-CA" dirty="0"/>
              <a:t>A TR must be used to introduce such cases, CR are not allowed. If a combinations does not meet the restriction of only up two non-contiguous sub-blocks, a discussion paper should be provided</a:t>
            </a:r>
          </a:p>
          <a:p>
            <a:r>
              <a:rPr lang="en-CA" dirty="0"/>
              <a:t>RAN4 companies are welcomed to provide their views on the following options in RAN4#98bis-e</a:t>
            </a:r>
          </a:p>
          <a:p>
            <a:pPr lvl="1"/>
            <a:r>
              <a:rPr lang="en-CA" dirty="0"/>
              <a:t>Restrict cases to only up to two non-contiguous sub-blocks:</a:t>
            </a:r>
          </a:p>
          <a:p>
            <a:pPr lvl="2"/>
            <a:r>
              <a:rPr lang="en-CA" dirty="0"/>
              <a:t>Only contiguous NR intra-band UL can be added to a second UL band</a:t>
            </a:r>
          </a:p>
          <a:p>
            <a:pPr lvl="2"/>
            <a:r>
              <a:rPr lang="en-CA" dirty="0"/>
              <a:t>Non-contiguous NR intra-band UL cannot be added to a second UL band</a:t>
            </a:r>
          </a:p>
          <a:p>
            <a:pPr lvl="3"/>
            <a:r>
              <a:rPr lang="en-CA" dirty="0"/>
              <a:t>All cases already in the specification and submitted in this meeting are compliant</a:t>
            </a:r>
          </a:p>
          <a:p>
            <a:pPr lvl="3"/>
            <a:r>
              <a:rPr lang="en-CA" dirty="0"/>
              <a:t>Triple beat issues are limited to 200MHz range for class C</a:t>
            </a:r>
          </a:p>
          <a:p>
            <a:pPr lvl="1"/>
            <a:r>
              <a:rPr lang="en-CA" dirty="0" smtClean="0"/>
              <a:t>Provided </a:t>
            </a:r>
            <a:r>
              <a:rPr lang="en-CA" dirty="0"/>
              <a:t>all of the above is agreed: </a:t>
            </a:r>
          </a:p>
          <a:p>
            <a:pPr lvl="2"/>
            <a:r>
              <a:rPr lang="en-CA" dirty="0" smtClean="0"/>
              <a:t>Band </a:t>
            </a:r>
            <a:r>
              <a:rPr lang="en-CA" dirty="0"/>
              <a:t>protection should be guaranteed if distance to DL bands is &gt; intra-band total BW</a:t>
            </a:r>
          </a:p>
          <a:p>
            <a:pPr lvl="2"/>
            <a:r>
              <a:rPr lang="en-CA" dirty="0"/>
              <a:t>Only cross band issue related to ACLR1/2 of contiguous intra-band and IMDs of non-contiguous intra-band part should be verified</a:t>
            </a:r>
          </a:p>
          <a:p>
            <a:pPr lvl="2"/>
            <a:r>
              <a:rPr lang="en-CA" dirty="0"/>
              <a:t>A TR must be used to introduce such cases, could be part of UL CA basket</a:t>
            </a:r>
          </a:p>
          <a:p>
            <a:pPr lvl="1"/>
            <a:r>
              <a:rPr lang="en-CA" dirty="0" smtClean="0"/>
              <a:t>Check  </a:t>
            </a:r>
            <a:r>
              <a:rPr lang="en-CA" dirty="0"/>
              <a:t>if restrictions for contiguous intra-band cases </a:t>
            </a:r>
            <a:r>
              <a:rPr lang="en-CA" dirty="0" smtClean="0"/>
              <a:t>allocation can </a:t>
            </a:r>
            <a:r>
              <a:rPr lang="en-CA" dirty="0"/>
              <a:t>reduce the extend of the problem </a:t>
            </a:r>
          </a:p>
        </p:txBody>
      </p:sp>
    </p:spTree>
    <p:extLst>
      <p:ext uri="{BB962C8B-B14F-4D97-AF65-F5344CB8AC3E}">
        <p14:creationId xmlns:p14="http://schemas.microsoft.com/office/powerpoint/2010/main" val="310765483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0" ma:contentTypeDescription="Create a new document." ma:contentTypeScope="" ma:versionID="393421504b390e75c13e1df3eeeba9ad">
  <xsd:schema xmlns:xsd="http://www.w3.org/2001/XMLSchema" xmlns:xs="http://www.w3.org/2001/XMLSchema" xmlns:p="http://schemas.microsoft.com/office/2006/metadata/properties" xmlns:ns3="6f846979-0e6f-42ff-8b87-e1893efeda99" targetNamespace="http://schemas.microsoft.com/office/2006/metadata/properties" ma:root="true" ma:fieldsID="e5c1c0fc1bab5f01085b46c370843bbe" ns3:_="">
    <xsd:import namespace="6f846979-0e6f-42ff-8b87-e1893efeda99"/>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Location" ma:index="13" nillable="true" ma:displayNam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DFF7558-FF60-429D-8AA9-D2D16FD4CAE2}">
  <ds:schemaRefs>
    <ds:schemaRef ds:uri="http://schemas.microsoft.com/sharepoint/v3/contenttype/forms"/>
  </ds:schemaRefs>
</ds:datastoreItem>
</file>

<file path=customXml/itemProps2.xml><?xml version="1.0" encoding="utf-8"?>
<ds:datastoreItem xmlns:ds="http://schemas.openxmlformats.org/officeDocument/2006/customXml" ds:itemID="{32D86B90-44A4-4D14-B93E-0D265AB056AF}">
  <ds:schemaRefs>
    <ds:schemaRef ds:uri="http://www.w3.org/XML/1998/namespace"/>
    <ds:schemaRef ds:uri="http://schemas.microsoft.com/office/2006/metadata/properties"/>
    <ds:schemaRef ds:uri="http://schemas.openxmlformats.org/package/2006/metadata/core-properties"/>
    <ds:schemaRef ds:uri="http://purl.org/dc/terms/"/>
    <ds:schemaRef ds:uri="http://purl.org/dc/dcmitype/"/>
    <ds:schemaRef ds:uri="http://schemas.microsoft.com/office/2006/documentManagement/types"/>
    <ds:schemaRef ds:uri="http://schemas.microsoft.com/office/infopath/2007/PartnerControls"/>
    <ds:schemaRef ds:uri="6f846979-0e6f-42ff-8b87-e1893efeda99"/>
    <ds:schemaRef ds:uri="http://purl.org/dc/elements/1.1/"/>
  </ds:schemaRefs>
</ds:datastoreItem>
</file>

<file path=customXml/itemProps3.xml><?xml version="1.0" encoding="utf-8"?>
<ds:datastoreItem xmlns:ds="http://schemas.openxmlformats.org/officeDocument/2006/customXml" ds:itemID="{CE96A4C6-9032-4E5E-BE6E-A04CC0260A1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3242</TotalTime>
  <Words>1859</Words>
  <Application>Microsoft Office PowerPoint</Application>
  <PresentationFormat>Custom</PresentationFormat>
  <Paragraphs>240</Paragraphs>
  <Slides>11</Slides>
  <Notes>0</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Office Theme</vt:lpstr>
      <vt:lpstr>Way forward on introduction of NR intra-band UL CA as UL configuration in an inter-band combination</vt:lpstr>
      <vt:lpstr>Scope</vt:lpstr>
      <vt:lpstr>Background on intra-band UL CA types in an inter-band combination:</vt:lpstr>
      <vt:lpstr>Background: Illustration of issues for type 1 and type 2/3 cases</vt:lpstr>
      <vt:lpstr>Background: current LTE cases</vt:lpstr>
      <vt:lpstr>Background: current NR CA and ENDC cases </vt:lpstr>
      <vt:lpstr>Background: LTE versus NR, what’s new</vt:lpstr>
      <vt:lpstr>Background: some “realistic” examples</vt:lpstr>
      <vt:lpstr>WF: Options on how to introduce intra-band UL CA configuration in an inter-band combination</vt:lpstr>
      <vt:lpstr>WF: MSD calculations for intra-band UL CA configuration in an inter-band combination</vt:lpstr>
      <vt:lpstr>References of related CRs introducing such cases:</vt:lpstr>
    </vt:vector>
  </TitlesOfParts>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new intra-band CA BW classes for NR-U</dc:title>
  <dc:creator>Apple</dc:creator>
  <cp:lastModifiedBy>Skyworks</cp:lastModifiedBy>
  <cp:revision>166</cp:revision>
  <dcterms:created xsi:type="dcterms:W3CDTF">2020-03-02T22:32:10Z</dcterms:created>
  <dcterms:modified xsi:type="dcterms:W3CDTF">2021-02-03T23:24:59Z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0x0101003AA7AC0C743A294CADF60F661720E3E6</vt:lpwstr>
  </property>
</Properties>
</file>