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65" r:id="rId5"/>
    <p:sldId id="266" r:id="rId6"/>
    <p:sldId id="26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5" autoAdjust="0"/>
    <p:restoredTop sz="94660"/>
  </p:normalViewPr>
  <p:slideViewPr>
    <p:cSldViewPr snapToGrid="0">
      <p:cViewPr varScale="1">
        <p:scale>
          <a:sx n="127" d="100"/>
          <a:sy n="127" d="100"/>
        </p:scale>
        <p:origin x="138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190888-5A7E-43E1-8E3C-05E8F4AB48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F18FB9-EDF2-4F72-915D-55B3A7F121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D1E987-987F-4B9E-8E6C-4D5C0CD101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7E652-CC36-44BE-8997-740B4262D6D3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7C7047-BEEB-426D-B748-E3545C2BAF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B523C8-94A0-4BCB-AAA2-8E7B97A678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18809-51D1-4221-B32F-DE6DDBBFA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7253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6EB31A-CC95-4484-865E-E2D3D07633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600145-BEDF-484E-8256-99718649B4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7363BC-FF6C-44A3-8F78-93C29134C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7E652-CC36-44BE-8997-740B4262D6D3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1EF0FE-86C9-48ED-B5D1-A8D0778A42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8147C2-5D96-4BA6-AB63-865455D1E3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18809-51D1-4221-B32F-DE6DDBBFA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429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A43D9B0-D87E-4400-827B-5CA0FCE73F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2E2AC0-B9B2-4259-A90E-CD6DA12BB3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864836-4837-47E6-9B8C-981A381F9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7E652-CC36-44BE-8997-740B4262D6D3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BF2480-6DBF-43FA-B4C4-441790699D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B8EFE3-E324-4F4B-AEB7-0A4880D6D1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18809-51D1-4221-B32F-DE6DDBBFA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371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BD3F5A-1FE9-46E9-B4F1-11EC83F4DB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C0EC71-47F8-4E6F-B100-16E5ACAFC6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98FA1B-29CC-44BE-AE63-11001722D2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7E652-CC36-44BE-8997-740B4262D6D3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B08C95-BC84-471B-B97F-4DFB880B98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C82EEC-B5CD-4CAB-99A7-F6E0274C5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18809-51D1-4221-B32F-DE6DDBBFA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999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47D86C-DB23-4898-A69A-AB2BF3AF0C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6D48A6-6EF5-43EC-B8EA-AFDD4D3D67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F71C8C-258F-410A-BBC7-7634737C5B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7E652-CC36-44BE-8997-740B4262D6D3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C07B30-3030-4131-A829-831220957D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0D6DEA-17BC-41F1-9525-F900C27EA5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18809-51D1-4221-B32F-DE6DDBBFA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0047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FCA0D7-7BFC-4B92-AC25-33BC56A5D1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1A264E-B4E1-462E-B044-DAAE4F37F1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37B142-1367-45CD-8723-87D0B969B7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FD1258-AD9A-42F5-8202-938630D93A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7E652-CC36-44BE-8997-740B4262D6D3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A26823-791F-469C-B1CA-F66C490D5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256975-BE7C-4028-BB7A-F7D37AB444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18809-51D1-4221-B32F-DE6DDBBFA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62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6DE21F-54D2-401F-B57F-1FA65F2416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229D25-065B-4FA9-839A-6B67F71BB0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A2DCC9-8B53-4B5A-8886-C6E30ABCCB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B324FE4-321C-4297-9B93-D71D7C8CB6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4453188-20BA-408A-9AA4-0E8383708E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EA15C19-CB1D-4BC2-BBF7-A3097BBD85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7E652-CC36-44BE-8997-740B4262D6D3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76A5D88-3311-414D-B249-5491D1E085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A7CAA46-F3CB-482A-93B0-5066A6211D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18809-51D1-4221-B32F-DE6DDBBFA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299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F810E8-196E-4DC2-B753-C9F12D211A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347611F-E38B-4341-A32D-3305B7796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7E652-CC36-44BE-8997-740B4262D6D3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AD0C0B6-BDD7-48FC-B9A6-654B1429D0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853B76-DBF2-4092-A9C9-BFF6EC3748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18809-51D1-4221-B32F-DE6DDBBFA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98400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725087C-708D-4604-A7E7-644BAF46FC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7E652-CC36-44BE-8997-740B4262D6D3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65FF53A-92ED-4812-BB21-68CCC16797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7BB8B2F-D65D-47A5-BA50-96751096AB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18809-51D1-4221-B32F-DE6DDBBFA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7001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D21249-D755-48D7-8D4A-4C9284BC5F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E69415-3C94-4E9B-AE9A-B5B67BFFB5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551D4D-69EE-4A78-B1AA-FB24A6BB80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B9447E-2CE8-456D-8237-3998612D99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7E652-CC36-44BE-8997-740B4262D6D3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3D26DC-4C48-4764-8BA7-034A91834E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CD19A6-F58D-491B-A7A4-E65905BE1C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18809-51D1-4221-B32F-DE6DDBBFA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827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077F22-C76A-494B-81E8-E106F72D7E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CB6D911-C252-4E5E-9AA3-2AE820F769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9A8E32-0525-47A6-8FC5-921AEE4D1C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7E6962-2F43-45E4-AB70-88F9618104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7E652-CC36-44BE-8997-740B4262D6D3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1CD961-D9E1-4562-8DAD-0A3A05AD1E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E45492-4E1C-4B37-BF19-44D074E0E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618809-51D1-4221-B32F-DE6DDBBFA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0876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8D743D1-B535-446F-A038-23EF3C2C64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50C537-F153-4F6E-9721-8E9377508F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9D9548-4045-4C34-8FA5-44BD4ABD35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97E652-CC36-44BE-8997-740B4262D6D3}" type="datetimeFigureOut">
              <a:rPr lang="en-US" smtClean="0"/>
              <a:t>1/30/2021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336233-F99E-4F13-8912-AF857B3C27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C395DE-628C-4418-86D7-A791F59A9D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618809-51D1-4221-B32F-DE6DDBBFA7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134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8151B6-088C-4DFA-B7BD-359F41AF519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WF on the introduction </a:t>
            </a:r>
            <a:r>
              <a:rPr lang="en-US" sz="4400"/>
              <a:t>of band n67</a:t>
            </a:r>
            <a:r>
              <a:rPr lang="en-GB" sz="4400"/>
              <a:t> </a:t>
            </a:r>
            <a:r>
              <a:rPr lang="sv-SE" sz="4400" dirty="0"/>
              <a:t> </a:t>
            </a:r>
            <a:r>
              <a:rPr lang="en-GB" sz="4400" dirty="0"/>
              <a:t> 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7F21B9-3A98-4AA3-AE11-3A0D4D9D49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494362"/>
            <a:ext cx="9144000" cy="763438"/>
          </a:xfrm>
        </p:spPr>
        <p:txBody>
          <a:bodyPr/>
          <a:lstStyle/>
          <a:p>
            <a:r>
              <a:rPr lang="en-US" dirty="0"/>
              <a:t>Ericsson</a:t>
            </a: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B47559D5-75F5-4F95-A553-D91C445C206C}"/>
              </a:ext>
            </a:extLst>
          </p:cNvPr>
          <p:cNvSpPr txBox="1">
            <a:spLocks/>
          </p:cNvSpPr>
          <p:nvPr/>
        </p:nvSpPr>
        <p:spPr>
          <a:xfrm>
            <a:off x="10239554" y="226234"/>
            <a:ext cx="1866182" cy="38192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R4-210xxxx</a:t>
            </a:r>
            <a:endParaRPr lang="en-US" dirty="0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B32D4D6E-6063-48DD-B119-82DA303CC39C}"/>
              </a:ext>
            </a:extLst>
          </p:cNvPr>
          <p:cNvSpPr txBox="1">
            <a:spLocks/>
          </p:cNvSpPr>
          <p:nvPr/>
        </p:nvSpPr>
        <p:spPr>
          <a:xfrm>
            <a:off x="86264" y="226234"/>
            <a:ext cx="3979654" cy="64503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1600" b="1" dirty="0"/>
              <a:t>3GPP TSG-RAN WG4 Meeting # 98-e </a:t>
            </a:r>
          </a:p>
          <a:p>
            <a:pPr algn="l"/>
            <a:r>
              <a:rPr lang="en-GB" sz="1600" b="1" dirty="0"/>
              <a:t>Electronic Meeting, </a:t>
            </a:r>
            <a:r>
              <a:rPr lang="en-GB" altLang="zh-CN" sz="1600" b="1" dirty="0"/>
              <a:t>25 Jan - 5 Feb., 2021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0447952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5A268E-46AF-4686-9E56-B3124A1C4C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Band n67 - System parameters agreement</a:t>
            </a:r>
            <a:endParaRPr lang="sv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B63E81-71E0-4EF1-A49C-60FD86E147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Band definition</a:t>
            </a:r>
          </a:p>
          <a:p>
            <a:endParaRPr lang="en-US" dirty="0"/>
          </a:p>
          <a:p>
            <a:r>
              <a:rPr lang="sv-SE" dirty="0"/>
              <a:t>Supported channel BWs</a:t>
            </a:r>
          </a:p>
          <a:p>
            <a:endParaRPr lang="sv-SE" dirty="0"/>
          </a:p>
          <a:p>
            <a:endParaRPr lang="sv-SE" dirty="0"/>
          </a:p>
          <a:p>
            <a:r>
              <a:rPr lang="sv-SE" dirty="0"/>
              <a:t>Channel arrangement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E55E8003-DE65-488C-8478-13F93ABDB7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7272792"/>
              </p:ext>
            </p:extLst>
          </p:nvPr>
        </p:nvGraphicFramePr>
        <p:xfrm>
          <a:off x="3836303" y="1690688"/>
          <a:ext cx="4912360" cy="91360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58495">
                  <a:extLst>
                    <a:ext uri="{9D8B030D-6E8A-4147-A177-3AD203B41FA5}">
                      <a16:colId xmlns:a16="http://schemas.microsoft.com/office/drawing/2014/main" val="2991570086"/>
                    </a:ext>
                  </a:extLst>
                </a:gridCol>
                <a:gridCol w="1655445">
                  <a:extLst>
                    <a:ext uri="{9D8B030D-6E8A-4147-A177-3AD203B41FA5}">
                      <a16:colId xmlns:a16="http://schemas.microsoft.com/office/drawing/2014/main" val="2086670214"/>
                    </a:ext>
                  </a:extLst>
                </a:gridCol>
                <a:gridCol w="1781810">
                  <a:extLst>
                    <a:ext uri="{9D8B030D-6E8A-4147-A177-3AD203B41FA5}">
                      <a16:colId xmlns:a16="http://schemas.microsoft.com/office/drawing/2014/main" val="2614326656"/>
                    </a:ext>
                  </a:extLst>
                </a:gridCol>
                <a:gridCol w="816610">
                  <a:extLst>
                    <a:ext uri="{9D8B030D-6E8A-4147-A177-3AD203B41FA5}">
                      <a16:colId xmlns:a16="http://schemas.microsoft.com/office/drawing/2014/main" val="1196305268"/>
                    </a:ext>
                  </a:extLst>
                </a:gridCol>
              </a:tblGrid>
              <a:tr h="62520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00" dirty="0">
                          <a:effectLst/>
                        </a:rPr>
                        <a:t>NR operating band</a:t>
                      </a:r>
                      <a:endParaRPr lang="sv-SE" sz="1000" b="1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00" dirty="0">
                          <a:effectLst/>
                        </a:rPr>
                        <a:t>Uplink (UL) operating band</a:t>
                      </a:r>
                      <a:br>
                        <a:rPr lang="x-none" sz="1000" dirty="0">
                          <a:effectLst/>
                        </a:rPr>
                      </a:br>
                      <a:r>
                        <a:rPr lang="x-none" sz="1000" dirty="0">
                          <a:effectLst/>
                        </a:rPr>
                        <a:t>BS receive / UE transmit</a:t>
                      </a:r>
                      <a:endParaRPr lang="sv-SE" sz="10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00" dirty="0">
                          <a:effectLst/>
                        </a:rPr>
                        <a:t>F</a:t>
                      </a:r>
                      <a:r>
                        <a:rPr lang="x-none" sz="1000" baseline="-25000" dirty="0">
                          <a:effectLst/>
                        </a:rPr>
                        <a:t>UL,low</a:t>
                      </a:r>
                      <a:r>
                        <a:rPr lang="x-none" sz="1000" dirty="0">
                          <a:effectLst/>
                        </a:rPr>
                        <a:t>   –  F</a:t>
                      </a:r>
                      <a:r>
                        <a:rPr lang="x-none" sz="1000" baseline="-25000" dirty="0">
                          <a:effectLst/>
                        </a:rPr>
                        <a:t>UL,high</a:t>
                      </a:r>
                      <a:endParaRPr lang="sv-SE" sz="1000" b="1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00" dirty="0">
                          <a:effectLst/>
                        </a:rPr>
                        <a:t>Downlink (DL) operating band</a:t>
                      </a:r>
                      <a:br>
                        <a:rPr lang="x-none" sz="1000" dirty="0">
                          <a:effectLst/>
                        </a:rPr>
                      </a:br>
                      <a:r>
                        <a:rPr lang="x-none" sz="1000" dirty="0">
                          <a:effectLst/>
                        </a:rPr>
                        <a:t>BS transmit / UE receive</a:t>
                      </a:r>
                      <a:endParaRPr lang="sv-SE" sz="10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00" dirty="0">
                          <a:effectLst/>
                        </a:rPr>
                        <a:t>F</a:t>
                      </a:r>
                      <a:r>
                        <a:rPr lang="x-none" sz="1000" baseline="-25000" dirty="0">
                          <a:effectLst/>
                        </a:rPr>
                        <a:t>DL,low</a:t>
                      </a:r>
                      <a:r>
                        <a:rPr lang="x-none" sz="1000" dirty="0">
                          <a:effectLst/>
                        </a:rPr>
                        <a:t>   –  F</a:t>
                      </a:r>
                      <a:r>
                        <a:rPr lang="x-none" sz="1000" baseline="-25000" dirty="0">
                          <a:effectLst/>
                        </a:rPr>
                        <a:t>DL,high</a:t>
                      </a:r>
                      <a:endParaRPr lang="sv-SE" sz="1000" b="1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00">
                          <a:effectLst/>
                        </a:rPr>
                        <a:t>Duplex mode</a:t>
                      </a:r>
                      <a:endParaRPr lang="sv-SE" sz="1000" b="1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97201478"/>
                  </a:ext>
                </a:extLst>
              </a:tr>
              <a:tr h="28839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00">
                          <a:effectLst/>
                        </a:rPr>
                        <a:t>n67</a:t>
                      </a:r>
                      <a:endParaRPr lang="sv-SE" sz="10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00" dirty="0">
                          <a:effectLst/>
                        </a:rPr>
                        <a:t>N/A</a:t>
                      </a:r>
                      <a:endParaRPr lang="sv-SE" sz="10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738-758MHz</a:t>
                      </a:r>
                      <a:endParaRPr lang="sv-SE" sz="10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00" dirty="0">
                          <a:effectLst/>
                        </a:rPr>
                        <a:t>SDL</a:t>
                      </a:r>
                      <a:endParaRPr lang="sv-SE" sz="10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7016257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4E02EFA8-48E9-4EB7-85E4-CD0E3E2F39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7433942"/>
              </p:ext>
            </p:extLst>
          </p:nvPr>
        </p:nvGraphicFramePr>
        <p:xfrm>
          <a:off x="2743200" y="3336903"/>
          <a:ext cx="6705600" cy="91360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75637">
                  <a:extLst>
                    <a:ext uri="{9D8B030D-6E8A-4147-A177-3AD203B41FA5}">
                      <a16:colId xmlns:a16="http://schemas.microsoft.com/office/drawing/2014/main" val="3849454813"/>
                    </a:ext>
                  </a:extLst>
                </a:gridCol>
                <a:gridCol w="436493">
                  <a:extLst>
                    <a:ext uri="{9D8B030D-6E8A-4147-A177-3AD203B41FA5}">
                      <a16:colId xmlns:a16="http://schemas.microsoft.com/office/drawing/2014/main" val="3176147414"/>
                    </a:ext>
                  </a:extLst>
                </a:gridCol>
                <a:gridCol w="436493">
                  <a:extLst>
                    <a:ext uri="{9D8B030D-6E8A-4147-A177-3AD203B41FA5}">
                      <a16:colId xmlns:a16="http://schemas.microsoft.com/office/drawing/2014/main" val="4253021596"/>
                    </a:ext>
                  </a:extLst>
                </a:gridCol>
                <a:gridCol w="436493">
                  <a:extLst>
                    <a:ext uri="{9D8B030D-6E8A-4147-A177-3AD203B41FA5}">
                      <a16:colId xmlns:a16="http://schemas.microsoft.com/office/drawing/2014/main" val="3507679321"/>
                    </a:ext>
                  </a:extLst>
                </a:gridCol>
                <a:gridCol w="436493">
                  <a:extLst>
                    <a:ext uri="{9D8B030D-6E8A-4147-A177-3AD203B41FA5}">
                      <a16:colId xmlns:a16="http://schemas.microsoft.com/office/drawing/2014/main" val="2180012780"/>
                    </a:ext>
                  </a:extLst>
                </a:gridCol>
                <a:gridCol w="436493">
                  <a:extLst>
                    <a:ext uri="{9D8B030D-6E8A-4147-A177-3AD203B41FA5}">
                      <a16:colId xmlns:a16="http://schemas.microsoft.com/office/drawing/2014/main" val="3218737954"/>
                    </a:ext>
                  </a:extLst>
                </a:gridCol>
                <a:gridCol w="436493">
                  <a:extLst>
                    <a:ext uri="{9D8B030D-6E8A-4147-A177-3AD203B41FA5}">
                      <a16:colId xmlns:a16="http://schemas.microsoft.com/office/drawing/2014/main" val="814635742"/>
                    </a:ext>
                  </a:extLst>
                </a:gridCol>
                <a:gridCol w="436493">
                  <a:extLst>
                    <a:ext uri="{9D8B030D-6E8A-4147-A177-3AD203B41FA5}">
                      <a16:colId xmlns:a16="http://schemas.microsoft.com/office/drawing/2014/main" val="2926947073"/>
                    </a:ext>
                  </a:extLst>
                </a:gridCol>
                <a:gridCol w="436493">
                  <a:extLst>
                    <a:ext uri="{9D8B030D-6E8A-4147-A177-3AD203B41FA5}">
                      <a16:colId xmlns:a16="http://schemas.microsoft.com/office/drawing/2014/main" val="3913697414"/>
                    </a:ext>
                  </a:extLst>
                </a:gridCol>
                <a:gridCol w="436493">
                  <a:extLst>
                    <a:ext uri="{9D8B030D-6E8A-4147-A177-3AD203B41FA5}">
                      <a16:colId xmlns:a16="http://schemas.microsoft.com/office/drawing/2014/main" val="3723707887"/>
                    </a:ext>
                  </a:extLst>
                </a:gridCol>
                <a:gridCol w="436493">
                  <a:extLst>
                    <a:ext uri="{9D8B030D-6E8A-4147-A177-3AD203B41FA5}">
                      <a16:colId xmlns:a16="http://schemas.microsoft.com/office/drawing/2014/main" val="1781436364"/>
                    </a:ext>
                  </a:extLst>
                </a:gridCol>
                <a:gridCol w="436493">
                  <a:extLst>
                    <a:ext uri="{9D8B030D-6E8A-4147-A177-3AD203B41FA5}">
                      <a16:colId xmlns:a16="http://schemas.microsoft.com/office/drawing/2014/main" val="3822215472"/>
                    </a:ext>
                  </a:extLst>
                </a:gridCol>
                <a:gridCol w="436493">
                  <a:extLst>
                    <a:ext uri="{9D8B030D-6E8A-4147-A177-3AD203B41FA5}">
                      <a16:colId xmlns:a16="http://schemas.microsoft.com/office/drawing/2014/main" val="4137103143"/>
                    </a:ext>
                  </a:extLst>
                </a:gridCol>
                <a:gridCol w="436493">
                  <a:extLst>
                    <a:ext uri="{9D8B030D-6E8A-4147-A177-3AD203B41FA5}">
                      <a16:colId xmlns:a16="http://schemas.microsoft.com/office/drawing/2014/main" val="472503049"/>
                    </a:ext>
                  </a:extLst>
                </a:gridCol>
                <a:gridCol w="455554">
                  <a:extLst>
                    <a:ext uri="{9D8B030D-6E8A-4147-A177-3AD203B41FA5}">
                      <a16:colId xmlns:a16="http://schemas.microsoft.com/office/drawing/2014/main" val="2818664743"/>
                    </a:ext>
                  </a:extLst>
                </a:gridCol>
              </a:tblGrid>
              <a:tr h="152268">
                <a:tc gridSpan="1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 dirty="0">
                          <a:effectLst/>
                        </a:rPr>
                        <a:t>NR band / SCS / BS channel bandwidth</a:t>
                      </a:r>
                      <a:endParaRPr lang="sv-SE" sz="900" b="1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7907938"/>
                  </a:ext>
                </a:extLst>
              </a:tr>
              <a:tr h="30453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 dirty="0">
                          <a:effectLst/>
                        </a:rPr>
                        <a:t>NR Band</a:t>
                      </a:r>
                      <a:endParaRPr lang="sv-SE" sz="900" b="1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 dirty="0">
                          <a:effectLst/>
                        </a:rPr>
                        <a:t>SCS</a:t>
                      </a:r>
                      <a:endParaRPr lang="sv-SE" sz="9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 dirty="0">
                          <a:effectLst/>
                        </a:rPr>
                        <a:t>kHz</a:t>
                      </a:r>
                      <a:endParaRPr lang="sv-SE" sz="900" b="1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 dirty="0">
                          <a:effectLst/>
                        </a:rPr>
                        <a:t>5 MHz</a:t>
                      </a:r>
                      <a:endParaRPr lang="sv-SE" sz="900" b="1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 dirty="0">
                          <a:effectLst/>
                        </a:rPr>
                        <a:t>10 MHz</a:t>
                      </a:r>
                      <a:endParaRPr lang="sv-SE" sz="900" b="1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15 MHz</a:t>
                      </a:r>
                      <a:endParaRPr lang="sv-SE" sz="900" b="1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20 MHz</a:t>
                      </a:r>
                      <a:endParaRPr lang="sv-SE" sz="900" b="1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25 MHz</a:t>
                      </a:r>
                      <a:endParaRPr lang="sv-SE" sz="900" b="1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30 MHz</a:t>
                      </a:r>
                      <a:endParaRPr lang="sv-SE" sz="900" b="1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40 MHz</a:t>
                      </a:r>
                      <a:endParaRPr lang="sv-SE" sz="900" b="1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50 MHz</a:t>
                      </a:r>
                      <a:endParaRPr lang="sv-SE" sz="900" b="1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60 MHz</a:t>
                      </a:r>
                      <a:endParaRPr lang="sv-SE" sz="900" b="1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70 MHz</a:t>
                      </a:r>
                      <a:endParaRPr lang="sv-SE" sz="900" b="1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80 MHz</a:t>
                      </a:r>
                      <a:endParaRPr lang="sv-SE" sz="900" b="1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90 MHz</a:t>
                      </a:r>
                      <a:endParaRPr lang="sv-SE" sz="900" b="1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100 MHz</a:t>
                      </a:r>
                      <a:endParaRPr lang="sv-SE" sz="900" b="1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33245202"/>
                  </a:ext>
                </a:extLst>
              </a:tr>
              <a:tr h="15226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 </a:t>
                      </a:r>
                      <a:endParaRPr lang="sv-SE" sz="9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15</a:t>
                      </a:r>
                      <a:endParaRPr lang="sv-SE" sz="9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Yes</a:t>
                      </a:r>
                      <a:endParaRPr lang="sv-SE" sz="9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 dirty="0">
                          <a:effectLst/>
                        </a:rPr>
                        <a:t>Yes</a:t>
                      </a:r>
                      <a:endParaRPr lang="sv-SE" sz="9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 dirty="0">
                          <a:effectLst/>
                        </a:rPr>
                        <a:t>Yes</a:t>
                      </a:r>
                      <a:endParaRPr lang="sv-SE" sz="9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 dirty="0">
                          <a:effectLst/>
                        </a:rPr>
                        <a:t>Yes</a:t>
                      </a:r>
                      <a:endParaRPr lang="sv-SE" sz="9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 dirty="0">
                          <a:effectLst/>
                        </a:rPr>
                        <a:t> </a:t>
                      </a:r>
                      <a:endParaRPr lang="sv-SE" sz="9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 </a:t>
                      </a:r>
                      <a:endParaRPr lang="sv-SE" sz="9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 </a:t>
                      </a:r>
                      <a:endParaRPr lang="sv-SE" sz="9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 </a:t>
                      </a:r>
                      <a:endParaRPr lang="sv-SE" sz="9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 </a:t>
                      </a:r>
                      <a:endParaRPr lang="sv-SE" sz="9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 </a:t>
                      </a:r>
                      <a:endParaRPr lang="sv-SE" sz="9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 </a:t>
                      </a:r>
                      <a:endParaRPr lang="sv-SE" sz="9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 </a:t>
                      </a:r>
                      <a:endParaRPr lang="sv-SE" sz="9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 </a:t>
                      </a:r>
                      <a:endParaRPr lang="sv-SE" sz="9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00150103"/>
                  </a:ext>
                </a:extLst>
              </a:tr>
              <a:tr h="15226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n67</a:t>
                      </a:r>
                      <a:endParaRPr lang="sv-SE" sz="9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30</a:t>
                      </a:r>
                      <a:endParaRPr lang="sv-SE" sz="9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 </a:t>
                      </a:r>
                      <a:endParaRPr lang="sv-SE" sz="9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Yes</a:t>
                      </a:r>
                      <a:endParaRPr lang="sv-SE" sz="9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Yes</a:t>
                      </a:r>
                      <a:endParaRPr lang="sv-SE" sz="9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Yes</a:t>
                      </a:r>
                      <a:endParaRPr lang="sv-SE" sz="9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 dirty="0">
                          <a:effectLst/>
                        </a:rPr>
                        <a:t> </a:t>
                      </a:r>
                      <a:endParaRPr lang="sv-SE" sz="9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 dirty="0">
                          <a:effectLst/>
                        </a:rPr>
                        <a:t> </a:t>
                      </a:r>
                      <a:endParaRPr lang="sv-SE" sz="9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 dirty="0">
                          <a:effectLst/>
                        </a:rPr>
                        <a:t> </a:t>
                      </a:r>
                      <a:endParaRPr lang="sv-SE" sz="9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 dirty="0">
                          <a:effectLst/>
                        </a:rPr>
                        <a:t> </a:t>
                      </a:r>
                      <a:endParaRPr lang="sv-SE" sz="9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 </a:t>
                      </a:r>
                      <a:endParaRPr lang="sv-SE" sz="9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 </a:t>
                      </a:r>
                      <a:endParaRPr lang="sv-SE" sz="9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 </a:t>
                      </a:r>
                      <a:endParaRPr lang="sv-SE" sz="9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 </a:t>
                      </a:r>
                      <a:endParaRPr lang="sv-SE" sz="9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 </a:t>
                      </a:r>
                      <a:endParaRPr lang="sv-SE" sz="9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60007067"/>
                  </a:ext>
                </a:extLst>
              </a:tr>
              <a:tr h="15226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 </a:t>
                      </a:r>
                      <a:endParaRPr lang="sv-SE" sz="9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60</a:t>
                      </a:r>
                      <a:endParaRPr lang="sv-SE" sz="9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 </a:t>
                      </a:r>
                      <a:endParaRPr lang="sv-SE" sz="9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 </a:t>
                      </a:r>
                      <a:endParaRPr lang="sv-SE" sz="9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 </a:t>
                      </a:r>
                      <a:endParaRPr lang="sv-SE" sz="9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 </a:t>
                      </a:r>
                      <a:endParaRPr lang="sv-SE" sz="9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 </a:t>
                      </a:r>
                      <a:endParaRPr lang="sv-SE" sz="9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 </a:t>
                      </a:r>
                      <a:endParaRPr lang="sv-SE" sz="9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 </a:t>
                      </a:r>
                      <a:endParaRPr lang="sv-SE" sz="9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 dirty="0">
                          <a:effectLst/>
                        </a:rPr>
                        <a:t> </a:t>
                      </a:r>
                      <a:endParaRPr lang="sv-SE" sz="9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 dirty="0">
                          <a:effectLst/>
                        </a:rPr>
                        <a:t> </a:t>
                      </a:r>
                      <a:endParaRPr lang="sv-SE" sz="9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 dirty="0">
                          <a:effectLst/>
                        </a:rPr>
                        <a:t> </a:t>
                      </a:r>
                      <a:endParaRPr lang="sv-SE" sz="9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 dirty="0">
                          <a:effectLst/>
                        </a:rPr>
                        <a:t> </a:t>
                      </a:r>
                      <a:endParaRPr lang="sv-SE" sz="9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 dirty="0">
                          <a:effectLst/>
                        </a:rPr>
                        <a:t> </a:t>
                      </a:r>
                      <a:endParaRPr lang="sv-SE" sz="9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 dirty="0">
                          <a:effectLst/>
                        </a:rPr>
                        <a:t> </a:t>
                      </a:r>
                      <a:endParaRPr lang="sv-SE" sz="9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69018660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CAD646ED-9A39-4CE6-B85B-C18A6ED3A6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9283067"/>
              </p:ext>
            </p:extLst>
          </p:nvPr>
        </p:nvGraphicFramePr>
        <p:xfrm>
          <a:off x="2743200" y="4913426"/>
          <a:ext cx="5169535" cy="74678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88670">
                  <a:extLst>
                    <a:ext uri="{9D8B030D-6E8A-4147-A177-3AD203B41FA5}">
                      <a16:colId xmlns:a16="http://schemas.microsoft.com/office/drawing/2014/main" val="3526549303"/>
                    </a:ext>
                  </a:extLst>
                </a:gridCol>
                <a:gridCol w="727710">
                  <a:extLst>
                    <a:ext uri="{9D8B030D-6E8A-4147-A177-3AD203B41FA5}">
                      <a16:colId xmlns:a16="http://schemas.microsoft.com/office/drawing/2014/main" val="1529205228"/>
                    </a:ext>
                  </a:extLst>
                </a:gridCol>
                <a:gridCol w="1826260">
                  <a:extLst>
                    <a:ext uri="{9D8B030D-6E8A-4147-A177-3AD203B41FA5}">
                      <a16:colId xmlns:a16="http://schemas.microsoft.com/office/drawing/2014/main" val="2301099114"/>
                    </a:ext>
                  </a:extLst>
                </a:gridCol>
                <a:gridCol w="1826895">
                  <a:extLst>
                    <a:ext uri="{9D8B030D-6E8A-4147-A177-3AD203B41FA5}">
                      <a16:colId xmlns:a16="http://schemas.microsoft.com/office/drawing/2014/main" val="307644517"/>
                    </a:ext>
                  </a:extLst>
                </a:gridCol>
              </a:tblGrid>
              <a:tr h="53339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00" dirty="0">
                          <a:effectLst/>
                        </a:rPr>
                        <a:t>NR operating band</a:t>
                      </a:r>
                      <a:endParaRPr lang="sv-SE" sz="1000" b="1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00" dirty="0">
                          <a:effectLst/>
                        </a:rPr>
                        <a:t>ΔF</a:t>
                      </a:r>
                      <a:r>
                        <a:rPr lang="x-none" sz="1000" baseline="-25000" dirty="0">
                          <a:effectLst/>
                        </a:rPr>
                        <a:t>Raster</a:t>
                      </a:r>
                      <a:endParaRPr lang="sv-SE" sz="10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00" dirty="0">
                          <a:effectLst/>
                        </a:rPr>
                        <a:t>(kHz)</a:t>
                      </a:r>
                      <a:r>
                        <a:rPr lang="x-none" sz="1000" baseline="-25000" dirty="0">
                          <a:effectLst/>
                        </a:rPr>
                        <a:t> </a:t>
                      </a:r>
                      <a:endParaRPr lang="sv-SE" sz="1000" b="1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00" dirty="0">
                          <a:effectLst/>
                        </a:rPr>
                        <a:t>Uplink</a:t>
                      </a:r>
                      <a:endParaRPr lang="sv-SE" sz="10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00" dirty="0">
                          <a:effectLst/>
                        </a:rPr>
                        <a:t>Range of N</a:t>
                      </a:r>
                      <a:r>
                        <a:rPr lang="x-none" sz="1000" baseline="-25000" dirty="0">
                          <a:effectLst/>
                        </a:rPr>
                        <a:t>REF</a:t>
                      </a:r>
                      <a:endParaRPr lang="sv-SE" sz="10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00" dirty="0">
                          <a:effectLst/>
                        </a:rPr>
                        <a:t>(First – &lt;Step size&gt; – Last)</a:t>
                      </a:r>
                      <a:endParaRPr lang="sv-SE" sz="1000" b="1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00" dirty="0">
                          <a:effectLst/>
                        </a:rPr>
                        <a:t>Downlink</a:t>
                      </a:r>
                      <a:endParaRPr lang="sv-SE" sz="10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00" dirty="0">
                          <a:effectLst/>
                        </a:rPr>
                        <a:t>Range of N</a:t>
                      </a:r>
                      <a:r>
                        <a:rPr lang="x-none" sz="1000" baseline="-25000" dirty="0">
                          <a:effectLst/>
                        </a:rPr>
                        <a:t>REF</a:t>
                      </a:r>
                      <a:endParaRPr lang="sv-SE" sz="10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00" dirty="0">
                          <a:effectLst/>
                        </a:rPr>
                        <a:t>(First – &lt;Step size&gt; – Last)</a:t>
                      </a:r>
                      <a:endParaRPr lang="sv-SE" sz="1000" b="1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66989674"/>
                  </a:ext>
                </a:extLst>
              </a:tr>
              <a:tr h="21339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00">
                          <a:effectLst/>
                        </a:rPr>
                        <a:t>n67</a:t>
                      </a:r>
                      <a:endParaRPr lang="sv-SE" sz="10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00">
                          <a:effectLst/>
                        </a:rPr>
                        <a:t>100</a:t>
                      </a:r>
                      <a:endParaRPr lang="sv-SE" sz="10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00" dirty="0">
                          <a:effectLst/>
                        </a:rPr>
                        <a:t>-</a:t>
                      </a:r>
                      <a:endParaRPr lang="sv-SE" sz="10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00" dirty="0">
                          <a:effectLst/>
                        </a:rPr>
                        <a:t>147600– &lt;20&gt; – 151600</a:t>
                      </a:r>
                      <a:endParaRPr lang="sv-SE" sz="10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31308577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8520EE8D-FC0C-4D6D-9FED-54A6F8F9EE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3806363"/>
              </p:ext>
            </p:extLst>
          </p:nvPr>
        </p:nvGraphicFramePr>
        <p:xfrm>
          <a:off x="2743200" y="5863540"/>
          <a:ext cx="5169536" cy="5674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12064">
                  <a:extLst>
                    <a:ext uri="{9D8B030D-6E8A-4147-A177-3AD203B41FA5}">
                      <a16:colId xmlns:a16="http://schemas.microsoft.com/office/drawing/2014/main" val="51330719"/>
                    </a:ext>
                  </a:extLst>
                </a:gridCol>
                <a:gridCol w="957453">
                  <a:extLst>
                    <a:ext uri="{9D8B030D-6E8A-4147-A177-3AD203B41FA5}">
                      <a16:colId xmlns:a16="http://schemas.microsoft.com/office/drawing/2014/main" val="2979159801"/>
                    </a:ext>
                  </a:extLst>
                </a:gridCol>
                <a:gridCol w="1340434">
                  <a:extLst>
                    <a:ext uri="{9D8B030D-6E8A-4147-A177-3AD203B41FA5}">
                      <a16:colId xmlns:a16="http://schemas.microsoft.com/office/drawing/2014/main" val="2738550061"/>
                    </a:ext>
                  </a:extLst>
                </a:gridCol>
                <a:gridCol w="1659585">
                  <a:extLst>
                    <a:ext uri="{9D8B030D-6E8A-4147-A177-3AD203B41FA5}">
                      <a16:colId xmlns:a16="http://schemas.microsoft.com/office/drawing/2014/main" val="1823709507"/>
                    </a:ext>
                  </a:extLst>
                </a:gridCol>
              </a:tblGrid>
              <a:tr h="3783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00">
                          <a:effectLst/>
                        </a:rPr>
                        <a:t>NR operating band</a:t>
                      </a:r>
                      <a:endParaRPr lang="sv-SE" sz="1000" b="1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00">
                          <a:effectLst/>
                        </a:rPr>
                        <a:t>SS Block SCS</a:t>
                      </a:r>
                      <a:endParaRPr lang="sv-SE" sz="1000" b="1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00">
                          <a:effectLst/>
                        </a:rPr>
                        <a:t>SS Block pattern</a:t>
                      </a:r>
                      <a:r>
                        <a:rPr lang="x-none" sz="1000" baseline="30000">
                          <a:effectLst/>
                        </a:rPr>
                        <a:t>1</a:t>
                      </a:r>
                      <a:endParaRPr lang="sv-SE" sz="1000" b="1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00">
                          <a:effectLst/>
                        </a:rPr>
                        <a:t>Range of GSCN</a:t>
                      </a:r>
                      <a:endParaRPr lang="sv-SE" sz="100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00">
                          <a:effectLst/>
                        </a:rPr>
                        <a:t>(First – &lt;Step size&gt; – Last)</a:t>
                      </a:r>
                      <a:endParaRPr lang="sv-SE" sz="1000" b="1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25224952"/>
                  </a:ext>
                </a:extLst>
              </a:tr>
              <a:tr h="189163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00">
                          <a:effectLst/>
                        </a:rPr>
                        <a:t>n67</a:t>
                      </a:r>
                      <a:endParaRPr lang="sv-SE" sz="10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00">
                          <a:effectLst/>
                        </a:rPr>
                        <a:t>15 kHz</a:t>
                      </a:r>
                      <a:endParaRPr lang="sv-SE" sz="10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Case A</a:t>
                      </a:r>
                      <a:endParaRPr lang="sv-SE" sz="10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000" dirty="0">
                          <a:effectLst/>
                        </a:rPr>
                        <a:t>1850 – &lt;1&gt; – 1888</a:t>
                      </a:r>
                      <a:endParaRPr lang="sv-SE" sz="10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379038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99472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6F624B-4DD9-4EC3-BEFC-2D170525BD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Band n67 – BS Tx requirements agreement</a:t>
            </a:r>
            <a:endParaRPr lang="sv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C56079-73EE-47C9-95A9-901F0D1539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OBUE</a:t>
            </a:r>
          </a:p>
          <a:p>
            <a:pPr lvl="1"/>
            <a:r>
              <a:rPr lang="en-GB" dirty="0"/>
              <a:t>n67 shall be added to the list of bands for Wide Area cat B option 1 limits for bands below 1GHz, in clause 6.6.4.2.2</a:t>
            </a:r>
            <a:endParaRPr lang="en-US" dirty="0"/>
          </a:p>
          <a:p>
            <a:r>
              <a:rPr lang="en-US" dirty="0"/>
              <a:t>Spurious</a:t>
            </a:r>
          </a:p>
          <a:p>
            <a:pPr lvl="1"/>
            <a:r>
              <a:rPr lang="en-GB" dirty="0"/>
              <a:t>Spurious: Band n67 shall be added to the coexistence spurious emissions limits, table 6.6.5.2.3-1.</a:t>
            </a:r>
            <a:endParaRPr lang="sv-SE" dirty="0"/>
          </a:p>
          <a:p>
            <a:pPr lvl="1"/>
            <a:endParaRPr lang="sv-SE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448D8DCD-3310-404B-82BA-9BF6B6B738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0978433"/>
              </p:ext>
            </p:extLst>
          </p:nvPr>
        </p:nvGraphicFramePr>
        <p:xfrm>
          <a:off x="2689934" y="4191084"/>
          <a:ext cx="8561033" cy="2457896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065822">
                  <a:extLst>
                    <a:ext uri="{9D8B030D-6E8A-4147-A177-3AD203B41FA5}">
                      <a16:colId xmlns:a16="http://schemas.microsoft.com/office/drawing/2014/main" val="2327081962"/>
                    </a:ext>
                  </a:extLst>
                </a:gridCol>
                <a:gridCol w="1065822">
                  <a:extLst>
                    <a:ext uri="{9D8B030D-6E8A-4147-A177-3AD203B41FA5}">
                      <a16:colId xmlns:a16="http://schemas.microsoft.com/office/drawing/2014/main" val="422727482"/>
                    </a:ext>
                  </a:extLst>
                </a:gridCol>
                <a:gridCol w="887871">
                  <a:extLst>
                    <a:ext uri="{9D8B030D-6E8A-4147-A177-3AD203B41FA5}">
                      <a16:colId xmlns:a16="http://schemas.microsoft.com/office/drawing/2014/main" val="3967668975"/>
                    </a:ext>
                  </a:extLst>
                </a:gridCol>
                <a:gridCol w="2770759">
                  <a:extLst>
                    <a:ext uri="{9D8B030D-6E8A-4147-A177-3AD203B41FA5}">
                      <a16:colId xmlns:a16="http://schemas.microsoft.com/office/drawing/2014/main" val="3269987894"/>
                    </a:ext>
                  </a:extLst>
                </a:gridCol>
                <a:gridCol w="2770759">
                  <a:extLst>
                    <a:ext uri="{9D8B030D-6E8A-4147-A177-3AD203B41FA5}">
                      <a16:colId xmlns:a16="http://schemas.microsoft.com/office/drawing/2014/main" val="18105093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900">
                          <a:effectLst/>
                        </a:rPr>
                        <a:t>System type for NR to co-exist with</a:t>
                      </a:r>
                      <a:endParaRPr lang="sv-SE" sz="9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900">
                          <a:effectLst/>
                        </a:rPr>
                        <a:t>Frequency range for co-existence requirement</a:t>
                      </a:r>
                      <a:endParaRPr lang="sv-SE" sz="9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900">
                          <a:effectLst/>
                        </a:rPr>
                        <a:t>Basic limits</a:t>
                      </a:r>
                      <a:endParaRPr lang="sv-SE" sz="9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900">
                          <a:effectLst/>
                        </a:rPr>
                        <a:t>Measurement bandwidth</a:t>
                      </a:r>
                      <a:endParaRPr lang="sv-SE" sz="9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900">
                          <a:effectLst/>
                        </a:rPr>
                        <a:t>Note</a:t>
                      </a:r>
                      <a:endParaRPr lang="sv-SE" sz="9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85253415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900">
                          <a:effectLst/>
                        </a:rPr>
                        <a:t>E-UTRA Band 28 or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900">
                          <a:effectLst/>
                        </a:rPr>
                        <a:t>NR Band n28</a:t>
                      </a:r>
                      <a:endParaRPr lang="sv-SE" sz="9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900">
                          <a:effectLst/>
                        </a:rPr>
                        <a:t>758 – 803 MHz</a:t>
                      </a:r>
                      <a:endParaRPr lang="sv-SE" sz="9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900">
                          <a:effectLst/>
                        </a:rPr>
                        <a:t>-52 dBm</a:t>
                      </a:r>
                      <a:endParaRPr lang="sv-SE" sz="9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900">
                          <a:effectLst/>
                        </a:rPr>
                        <a:t>1 MHz</a:t>
                      </a:r>
                      <a:endParaRPr lang="sv-SE" sz="9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900" dirty="0">
                          <a:effectLst/>
                        </a:rPr>
                        <a:t>This requirement does not apply to BS operating in band n20</a:t>
                      </a:r>
                      <a:r>
                        <a:rPr lang="sv-SE" sz="900" dirty="0">
                          <a:effectLst/>
                          <a:highlight>
                            <a:srgbClr val="FFFF00"/>
                          </a:highlight>
                        </a:rPr>
                        <a:t>, n67</a:t>
                      </a:r>
                      <a:r>
                        <a:rPr lang="sv-SE" sz="900" dirty="0">
                          <a:effectLst/>
                        </a:rPr>
                        <a:t> or n28.</a:t>
                      </a:r>
                      <a:endParaRPr lang="sv-SE" sz="9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4545562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900">
                          <a:effectLst/>
                        </a:rPr>
                        <a:t>703 – 748 MHz</a:t>
                      </a:r>
                      <a:endParaRPr lang="sv-SE" sz="9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900">
                          <a:effectLst/>
                        </a:rPr>
                        <a:t>-49 dBm</a:t>
                      </a:r>
                      <a:endParaRPr lang="sv-SE" sz="9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900">
                          <a:effectLst/>
                        </a:rPr>
                        <a:t>1 MHz</a:t>
                      </a:r>
                      <a:endParaRPr lang="sv-SE" sz="9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900">
                          <a:effectLst/>
                        </a:rPr>
                        <a:t>This requirement does not apply to BS operating in band n28, since it is already covered by the requirement in clause 6.6.5.2.2. </a:t>
                      </a:r>
                    </a:p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900">
                          <a:effectLst/>
                          <a:highlight>
                            <a:srgbClr val="FFFF00"/>
                          </a:highlight>
                        </a:rPr>
                        <a:t>For BS operating in band n67, it applies for 703 MHz to 736 MHz.</a:t>
                      </a:r>
                      <a:endParaRPr lang="sv-SE" sz="9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577307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900" dirty="0">
                          <a:effectLst/>
                        </a:rPr>
                        <a:t>E-UTRA Band 67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900" dirty="0">
                          <a:solidFill>
                            <a:srgbClr val="FF0000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or NR band n67</a:t>
                      </a:r>
                      <a:endParaRPr lang="sv-SE" sz="900" b="1" dirty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900">
                          <a:effectLst/>
                        </a:rPr>
                        <a:t>738 – 758 MHz</a:t>
                      </a:r>
                      <a:endParaRPr lang="sv-SE" sz="9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900">
                          <a:effectLst/>
                        </a:rPr>
                        <a:t>-52 dBm</a:t>
                      </a:r>
                      <a:endParaRPr lang="sv-SE" sz="9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900">
                          <a:effectLst/>
                        </a:rPr>
                        <a:t>1 MHz</a:t>
                      </a:r>
                      <a:endParaRPr lang="sv-SE" sz="900" b="1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900" dirty="0">
                          <a:effectLst/>
                        </a:rPr>
                        <a:t>This requirement does not apply to BS operating in Band n28 or </a:t>
                      </a:r>
                      <a:r>
                        <a:rPr lang="sv-SE" sz="900" dirty="0">
                          <a:effectLst/>
                          <a:highlight>
                            <a:srgbClr val="FFFF00"/>
                          </a:highlight>
                        </a:rPr>
                        <a:t>n67</a:t>
                      </a:r>
                      <a:r>
                        <a:rPr lang="sv-SE" sz="900" dirty="0">
                          <a:effectLst/>
                        </a:rPr>
                        <a:t>.</a:t>
                      </a:r>
                      <a:endParaRPr lang="sv-SE" sz="9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5537172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900">
                          <a:effectLst/>
                        </a:rPr>
                        <a:t>NR Band n83</a:t>
                      </a:r>
                      <a:endParaRPr lang="sv-SE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900">
                          <a:effectLst/>
                        </a:rPr>
                        <a:t>703 – 748 MHz</a:t>
                      </a:r>
                      <a:endParaRPr lang="sv-SE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900">
                          <a:effectLst/>
                        </a:rPr>
                        <a:t>-49 dBm</a:t>
                      </a:r>
                      <a:endParaRPr lang="sv-SE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900">
                          <a:effectLst/>
                        </a:rPr>
                        <a:t>1 MHz</a:t>
                      </a:r>
                      <a:endParaRPr lang="sv-SE" sz="9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900" dirty="0">
                          <a:effectLst/>
                        </a:rPr>
                        <a:t>This requirement does not apply to BS operating in band n28, since it is already covered by the requirement in clause 6.6.5.2.2. 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900" dirty="0">
                          <a:effectLst/>
                          <a:highlight>
                            <a:srgbClr val="FFFF00"/>
                          </a:highlight>
                        </a:rPr>
                        <a:t>For BS operating in Band n67, it applies for 703 MHz to 736 MHz.</a:t>
                      </a:r>
                      <a:r>
                        <a:rPr lang="sv-SE" sz="900" dirty="0">
                          <a:effectLst/>
                        </a:rPr>
                        <a:t> </a:t>
                      </a:r>
                      <a:endParaRPr lang="sv-SE" sz="9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948756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34445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6F624B-4DD9-4EC3-BEFC-2D170525BD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Band n67 – BS Rx requirements agreement</a:t>
            </a:r>
            <a:endParaRPr lang="sv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C56079-73EE-47C9-95A9-901F0D1539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No impact on Rx requirements when introducing band n67.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882135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6F624B-4DD9-4EC3-BEFC-2D170525BD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Band n67 – UE Tx requirements agreement</a:t>
            </a:r>
            <a:endParaRPr lang="sv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C56079-73EE-47C9-95A9-901F0D1539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No impact on Tx requirements when introducing band n67.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182518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6F624B-4DD9-4EC3-BEFC-2D170525BD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Band n67 – UE Rx requirements agreement</a:t>
            </a:r>
            <a:endParaRPr lang="sv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C56079-73EE-47C9-95A9-901F0D1539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REFSENS</a:t>
            </a:r>
            <a:endParaRPr lang="sv-SE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3D0BD032-0240-484E-B08B-26EB3CC799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5319346"/>
              </p:ext>
            </p:extLst>
          </p:nvPr>
        </p:nvGraphicFramePr>
        <p:xfrm>
          <a:off x="1155595" y="2347110"/>
          <a:ext cx="8026190" cy="11152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23562">
                  <a:extLst>
                    <a:ext uri="{9D8B030D-6E8A-4147-A177-3AD203B41FA5}">
                      <a16:colId xmlns:a16="http://schemas.microsoft.com/office/drawing/2014/main" val="4134140554"/>
                    </a:ext>
                  </a:extLst>
                </a:gridCol>
                <a:gridCol w="472834">
                  <a:extLst>
                    <a:ext uri="{9D8B030D-6E8A-4147-A177-3AD203B41FA5}">
                      <a16:colId xmlns:a16="http://schemas.microsoft.com/office/drawing/2014/main" val="2878937769"/>
                    </a:ext>
                  </a:extLst>
                </a:gridCol>
                <a:gridCol w="506323">
                  <a:extLst>
                    <a:ext uri="{9D8B030D-6E8A-4147-A177-3AD203B41FA5}">
                      <a16:colId xmlns:a16="http://schemas.microsoft.com/office/drawing/2014/main" val="3161994234"/>
                    </a:ext>
                  </a:extLst>
                </a:gridCol>
                <a:gridCol w="439345">
                  <a:extLst>
                    <a:ext uri="{9D8B030D-6E8A-4147-A177-3AD203B41FA5}">
                      <a16:colId xmlns:a16="http://schemas.microsoft.com/office/drawing/2014/main" val="518157084"/>
                    </a:ext>
                  </a:extLst>
                </a:gridCol>
                <a:gridCol w="472834">
                  <a:extLst>
                    <a:ext uri="{9D8B030D-6E8A-4147-A177-3AD203B41FA5}">
                      <a16:colId xmlns:a16="http://schemas.microsoft.com/office/drawing/2014/main" val="394707015"/>
                    </a:ext>
                  </a:extLst>
                </a:gridCol>
                <a:gridCol w="472834">
                  <a:extLst>
                    <a:ext uri="{9D8B030D-6E8A-4147-A177-3AD203B41FA5}">
                      <a16:colId xmlns:a16="http://schemas.microsoft.com/office/drawing/2014/main" val="3777316471"/>
                    </a:ext>
                  </a:extLst>
                </a:gridCol>
                <a:gridCol w="472834">
                  <a:extLst>
                    <a:ext uri="{9D8B030D-6E8A-4147-A177-3AD203B41FA5}">
                      <a16:colId xmlns:a16="http://schemas.microsoft.com/office/drawing/2014/main" val="3314356218"/>
                    </a:ext>
                  </a:extLst>
                </a:gridCol>
                <a:gridCol w="472834">
                  <a:extLst>
                    <a:ext uri="{9D8B030D-6E8A-4147-A177-3AD203B41FA5}">
                      <a16:colId xmlns:a16="http://schemas.microsoft.com/office/drawing/2014/main" val="75779250"/>
                    </a:ext>
                  </a:extLst>
                </a:gridCol>
                <a:gridCol w="472834">
                  <a:extLst>
                    <a:ext uri="{9D8B030D-6E8A-4147-A177-3AD203B41FA5}">
                      <a16:colId xmlns:a16="http://schemas.microsoft.com/office/drawing/2014/main" val="3759563996"/>
                    </a:ext>
                  </a:extLst>
                </a:gridCol>
                <a:gridCol w="472834">
                  <a:extLst>
                    <a:ext uri="{9D8B030D-6E8A-4147-A177-3AD203B41FA5}">
                      <a16:colId xmlns:a16="http://schemas.microsoft.com/office/drawing/2014/main" val="4039446"/>
                    </a:ext>
                  </a:extLst>
                </a:gridCol>
                <a:gridCol w="472834">
                  <a:extLst>
                    <a:ext uri="{9D8B030D-6E8A-4147-A177-3AD203B41FA5}">
                      <a16:colId xmlns:a16="http://schemas.microsoft.com/office/drawing/2014/main" val="1309296253"/>
                    </a:ext>
                  </a:extLst>
                </a:gridCol>
                <a:gridCol w="472834">
                  <a:extLst>
                    <a:ext uri="{9D8B030D-6E8A-4147-A177-3AD203B41FA5}">
                      <a16:colId xmlns:a16="http://schemas.microsoft.com/office/drawing/2014/main" val="646872516"/>
                    </a:ext>
                  </a:extLst>
                </a:gridCol>
                <a:gridCol w="472834">
                  <a:extLst>
                    <a:ext uri="{9D8B030D-6E8A-4147-A177-3AD203B41FA5}">
                      <a16:colId xmlns:a16="http://schemas.microsoft.com/office/drawing/2014/main" val="3099804743"/>
                    </a:ext>
                  </a:extLst>
                </a:gridCol>
                <a:gridCol w="472834">
                  <a:extLst>
                    <a:ext uri="{9D8B030D-6E8A-4147-A177-3AD203B41FA5}">
                      <a16:colId xmlns:a16="http://schemas.microsoft.com/office/drawing/2014/main" val="1010153093"/>
                    </a:ext>
                  </a:extLst>
                </a:gridCol>
                <a:gridCol w="493482">
                  <a:extLst>
                    <a:ext uri="{9D8B030D-6E8A-4147-A177-3AD203B41FA5}">
                      <a16:colId xmlns:a16="http://schemas.microsoft.com/office/drawing/2014/main" val="4109970162"/>
                    </a:ext>
                  </a:extLst>
                </a:gridCol>
                <a:gridCol w="762304">
                  <a:extLst>
                    <a:ext uri="{9D8B030D-6E8A-4147-A177-3AD203B41FA5}">
                      <a16:colId xmlns:a16="http://schemas.microsoft.com/office/drawing/2014/main" val="1726819602"/>
                    </a:ext>
                  </a:extLst>
                </a:gridCol>
              </a:tblGrid>
              <a:tr h="199068">
                <a:tc gridSpan="1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 dirty="0">
                          <a:effectLst/>
                        </a:rPr>
                        <a:t>Operating band / SCS / Channel bandwidth / Duplex-mode</a:t>
                      </a:r>
                      <a:endParaRPr lang="sv-SE" sz="900" b="1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sv-SE" sz="900" b="1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67943118"/>
                  </a:ext>
                </a:extLst>
              </a:tr>
              <a:tr h="51802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 dirty="0">
                          <a:effectLst/>
                        </a:rPr>
                        <a:t>NR Band</a:t>
                      </a:r>
                      <a:endParaRPr lang="sv-SE" sz="900" b="1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 dirty="0">
                          <a:effectLst/>
                        </a:rPr>
                        <a:t>SCS</a:t>
                      </a:r>
                      <a:endParaRPr lang="sv-SE" sz="9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 dirty="0">
                          <a:effectLst/>
                        </a:rPr>
                        <a:t>kHz</a:t>
                      </a:r>
                      <a:endParaRPr lang="sv-SE" sz="900" b="1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 dirty="0">
                          <a:effectLst/>
                        </a:rPr>
                        <a:t>5 MHz</a:t>
                      </a:r>
                      <a:endParaRPr lang="en-US" sz="9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(dBm)</a:t>
                      </a:r>
                      <a:endParaRPr lang="sv-SE" sz="900" b="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 dirty="0">
                          <a:effectLst/>
                        </a:rPr>
                        <a:t>10 MHz</a:t>
                      </a:r>
                      <a:r>
                        <a:rPr lang="en-US" sz="900" dirty="0">
                          <a:effectLst/>
                        </a:rPr>
                        <a:t> </a:t>
                      </a:r>
                      <a:r>
                        <a:rPr lang="en-US" sz="800" b="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(dBm)</a:t>
                      </a:r>
                      <a:endParaRPr lang="sv-SE" sz="900" b="1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 dirty="0">
                          <a:effectLst/>
                        </a:rPr>
                        <a:t>15 MHz</a:t>
                      </a:r>
                      <a:endParaRPr lang="en-US" sz="9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(dBm)</a:t>
                      </a:r>
                      <a:endParaRPr lang="sv-SE" sz="900" b="1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 dirty="0">
                          <a:effectLst/>
                        </a:rPr>
                        <a:t>20 MHz</a:t>
                      </a:r>
                      <a:endParaRPr lang="en-US" sz="9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(dBm)</a:t>
                      </a:r>
                      <a:endParaRPr lang="sv-SE" sz="800" b="1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 dirty="0">
                          <a:effectLst/>
                        </a:rPr>
                        <a:t>25 MHz</a:t>
                      </a:r>
                      <a:endParaRPr lang="en-US" sz="9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(dBm)</a:t>
                      </a:r>
                      <a:endParaRPr lang="sv-SE" sz="900" b="1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 dirty="0">
                          <a:effectLst/>
                        </a:rPr>
                        <a:t>30 MHz</a:t>
                      </a:r>
                      <a:endParaRPr lang="en-US" sz="9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(dBm)</a:t>
                      </a:r>
                      <a:endParaRPr lang="sv-SE" sz="900" b="1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 dirty="0">
                          <a:effectLst/>
                        </a:rPr>
                        <a:t>40 MHz</a:t>
                      </a:r>
                      <a:endParaRPr lang="en-US" sz="9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(dBm)</a:t>
                      </a:r>
                      <a:endParaRPr lang="sv-SE" sz="800" b="1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 dirty="0">
                          <a:effectLst/>
                        </a:rPr>
                        <a:t>50 MHz</a:t>
                      </a:r>
                      <a:endParaRPr lang="en-US" sz="9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(dBm)</a:t>
                      </a:r>
                      <a:endParaRPr lang="sv-SE" sz="800" b="1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 dirty="0">
                          <a:effectLst/>
                        </a:rPr>
                        <a:t>60 MHz</a:t>
                      </a:r>
                      <a:endParaRPr lang="en-US" sz="9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(dBm)</a:t>
                      </a:r>
                      <a:endParaRPr lang="sv-SE" sz="800" b="1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 dirty="0">
                          <a:effectLst/>
                        </a:rPr>
                        <a:t>70 MHz</a:t>
                      </a:r>
                      <a:endParaRPr lang="en-US" sz="9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(dBm)</a:t>
                      </a:r>
                      <a:endParaRPr lang="sv-SE" sz="800" b="1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 dirty="0">
                          <a:effectLst/>
                        </a:rPr>
                        <a:t>80 MHz</a:t>
                      </a:r>
                      <a:endParaRPr lang="en-US" sz="9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(dBm)</a:t>
                      </a:r>
                      <a:endParaRPr lang="sv-SE" sz="800" b="1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 dirty="0">
                          <a:effectLst/>
                        </a:rPr>
                        <a:t>90 MHz</a:t>
                      </a:r>
                      <a:endParaRPr lang="en-US" sz="9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(dBm)</a:t>
                      </a:r>
                      <a:endParaRPr lang="sv-SE" sz="800" b="1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 dirty="0">
                          <a:effectLst/>
                        </a:rPr>
                        <a:t>100 MHz</a:t>
                      </a:r>
                      <a:endParaRPr lang="en-US" sz="9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(dBm)</a:t>
                      </a:r>
                      <a:endParaRPr lang="sv-SE" sz="800" b="1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800" dirty="0">
                          <a:effectLst/>
                        </a:rPr>
                        <a:t>Duplex Mode</a:t>
                      </a:r>
                      <a:endParaRPr lang="sv-SE" sz="800" b="1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2289" marR="62289" marT="0" marB="0" anchor="ctr"/>
                </a:tc>
                <a:extLst>
                  <a:ext uri="{0D108BD9-81ED-4DB2-BD59-A6C34878D82A}">
                    <a16:rowId xmlns:a16="http://schemas.microsoft.com/office/drawing/2014/main" val="2453668850"/>
                  </a:ext>
                </a:extLst>
              </a:tr>
              <a:tr h="199068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 dirty="0">
                          <a:effectLst/>
                        </a:rPr>
                        <a:t> n67</a:t>
                      </a:r>
                      <a:endParaRPr lang="sv-SE" sz="9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15</a:t>
                      </a:r>
                      <a:endParaRPr lang="sv-SE" sz="9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 dirty="0">
                          <a:effectLst/>
                        </a:rPr>
                        <a:t>-100.0</a:t>
                      </a:r>
                      <a:endParaRPr lang="sv-SE" sz="9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2289" marR="6228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 dirty="0">
                          <a:effectLst/>
                        </a:rPr>
                        <a:t>-96.8</a:t>
                      </a:r>
                      <a:endParaRPr lang="sv-SE" sz="9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2289" marR="6228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 dirty="0">
                          <a:effectLst/>
                        </a:rPr>
                        <a:t>-95.0</a:t>
                      </a:r>
                      <a:endParaRPr lang="sv-SE" sz="9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2289" marR="6228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 dirty="0">
                          <a:effectLst/>
                        </a:rPr>
                        <a:t>-93.8</a:t>
                      </a:r>
                      <a:endParaRPr lang="sv-SE" sz="9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2289" marR="6228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 dirty="0">
                          <a:effectLst/>
                        </a:rPr>
                        <a:t> </a:t>
                      </a:r>
                      <a:endParaRPr lang="sv-SE" sz="9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 </a:t>
                      </a:r>
                      <a:endParaRPr lang="sv-SE" sz="9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 </a:t>
                      </a:r>
                      <a:endParaRPr lang="sv-SE" sz="9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 </a:t>
                      </a:r>
                      <a:endParaRPr lang="sv-SE" sz="9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 dirty="0">
                          <a:effectLst/>
                        </a:rPr>
                        <a:t> </a:t>
                      </a:r>
                      <a:endParaRPr lang="sv-SE" sz="9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 </a:t>
                      </a:r>
                      <a:endParaRPr lang="sv-SE" sz="9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 </a:t>
                      </a:r>
                      <a:endParaRPr lang="sv-SE" sz="9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 </a:t>
                      </a:r>
                      <a:endParaRPr lang="sv-SE" sz="9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 dirty="0">
                          <a:effectLst/>
                        </a:rPr>
                        <a:t> </a:t>
                      </a:r>
                      <a:endParaRPr lang="sv-SE" sz="9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800" dirty="0">
                          <a:effectLst/>
                        </a:rPr>
                        <a:t>SDL</a:t>
                      </a:r>
                      <a:endParaRPr lang="sv-SE" sz="8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2289" marR="62289" marT="0" marB="0" anchor="ctr"/>
                </a:tc>
                <a:extLst>
                  <a:ext uri="{0D108BD9-81ED-4DB2-BD59-A6C34878D82A}">
                    <a16:rowId xmlns:a16="http://schemas.microsoft.com/office/drawing/2014/main" val="4018370213"/>
                  </a:ext>
                </a:extLst>
              </a:tr>
              <a:tr h="199068"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sv-SE" sz="9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30</a:t>
                      </a:r>
                      <a:endParaRPr lang="sv-SE" sz="9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 </a:t>
                      </a:r>
                      <a:endParaRPr lang="sv-SE" sz="9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2289" marR="6228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-97.1</a:t>
                      </a:r>
                      <a:endParaRPr lang="sv-SE" sz="9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2289" marR="6228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 dirty="0">
                          <a:effectLst/>
                        </a:rPr>
                        <a:t>-95.1</a:t>
                      </a:r>
                      <a:endParaRPr lang="sv-SE" sz="9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2289" marR="6228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 dirty="0">
                          <a:effectLst/>
                        </a:rPr>
                        <a:t>-94.0</a:t>
                      </a:r>
                      <a:endParaRPr lang="sv-SE" sz="9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2289" marR="62289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 dirty="0">
                          <a:effectLst/>
                        </a:rPr>
                        <a:t> </a:t>
                      </a:r>
                      <a:endParaRPr lang="sv-SE" sz="9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 dirty="0">
                          <a:effectLst/>
                        </a:rPr>
                        <a:t> </a:t>
                      </a:r>
                      <a:endParaRPr lang="sv-SE" sz="9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 dirty="0">
                          <a:effectLst/>
                        </a:rPr>
                        <a:t> </a:t>
                      </a:r>
                      <a:endParaRPr lang="sv-SE" sz="9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 dirty="0">
                          <a:effectLst/>
                        </a:rPr>
                        <a:t> </a:t>
                      </a:r>
                      <a:endParaRPr lang="sv-SE" sz="9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 </a:t>
                      </a:r>
                      <a:endParaRPr lang="sv-SE" sz="9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 </a:t>
                      </a:r>
                      <a:endParaRPr lang="sv-SE" sz="9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 </a:t>
                      </a:r>
                      <a:endParaRPr lang="sv-SE" sz="9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 </a:t>
                      </a:r>
                      <a:endParaRPr lang="sv-SE" sz="9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 dirty="0">
                          <a:effectLst/>
                        </a:rPr>
                        <a:t> </a:t>
                      </a:r>
                      <a:endParaRPr lang="sv-SE" sz="9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3494451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6E6B24AC-5DBA-4AD1-879D-A60665CDD8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5633056"/>
              </p:ext>
            </p:extLst>
          </p:nvPr>
        </p:nvGraphicFramePr>
        <p:xfrm>
          <a:off x="1149298" y="3799319"/>
          <a:ext cx="8026190" cy="111523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23562">
                  <a:extLst>
                    <a:ext uri="{9D8B030D-6E8A-4147-A177-3AD203B41FA5}">
                      <a16:colId xmlns:a16="http://schemas.microsoft.com/office/drawing/2014/main" val="4134140554"/>
                    </a:ext>
                  </a:extLst>
                </a:gridCol>
                <a:gridCol w="472834">
                  <a:extLst>
                    <a:ext uri="{9D8B030D-6E8A-4147-A177-3AD203B41FA5}">
                      <a16:colId xmlns:a16="http://schemas.microsoft.com/office/drawing/2014/main" val="2878937769"/>
                    </a:ext>
                  </a:extLst>
                </a:gridCol>
                <a:gridCol w="506323">
                  <a:extLst>
                    <a:ext uri="{9D8B030D-6E8A-4147-A177-3AD203B41FA5}">
                      <a16:colId xmlns:a16="http://schemas.microsoft.com/office/drawing/2014/main" val="3161994234"/>
                    </a:ext>
                  </a:extLst>
                </a:gridCol>
                <a:gridCol w="439345">
                  <a:extLst>
                    <a:ext uri="{9D8B030D-6E8A-4147-A177-3AD203B41FA5}">
                      <a16:colId xmlns:a16="http://schemas.microsoft.com/office/drawing/2014/main" val="518157084"/>
                    </a:ext>
                  </a:extLst>
                </a:gridCol>
                <a:gridCol w="472834">
                  <a:extLst>
                    <a:ext uri="{9D8B030D-6E8A-4147-A177-3AD203B41FA5}">
                      <a16:colId xmlns:a16="http://schemas.microsoft.com/office/drawing/2014/main" val="394707015"/>
                    </a:ext>
                  </a:extLst>
                </a:gridCol>
                <a:gridCol w="472834">
                  <a:extLst>
                    <a:ext uri="{9D8B030D-6E8A-4147-A177-3AD203B41FA5}">
                      <a16:colId xmlns:a16="http://schemas.microsoft.com/office/drawing/2014/main" val="3777316471"/>
                    </a:ext>
                  </a:extLst>
                </a:gridCol>
                <a:gridCol w="472834">
                  <a:extLst>
                    <a:ext uri="{9D8B030D-6E8A-4147-A177-3AD203B41FA5}">
                      <a16:colId xmlns:a16="http://schemas.microsoft.com/office/drawing/2014/main" val="3314356218"/>
                    </a:ext>
                  </a:extLst>
                </a:gridCol>
                <a:gridCol w="472834">
                  <a:extLst>
                    <a:ext uri="{9D8B030D-6E8A-4147-A177-3AD203B41FA5}">
                      <a16:colId xmlns:a16="http://schemas.microsoft.com/office/drawing/2014/main" val="75779250"/>
                    </a:ext>
                  </a:extLst>
                </a:gridCol>
                <a:gridCol w="472834">
                  <a:extLst>
                    <a:ext uri="{9D8B030D-6E8A-4147-A177-3AD203B41FA5}">
                      <a16:colId xmlns:a16="http://schemas.microsoft.com/office/drawing/2014/main" val="3759563996"/>
                    </a:ext>
                  </a:extLst>
                </a:gridCol>
                <a:gridCol w="472834">
                  <a:extLst>
                    <a:ext uri="{9D8B030D-6E8A-4147-A177-3AD203B41FA5}">
                      <a16:colId xmlns:a16="http://schemas.microsoft.com/office/drawing/2014/main" val="4039446"/>
                    </a:ext>
                  </a:extLst>
                </a:gridCol>
                <a:gridCol w="472834">
                  <a:extLst>
                    <a:ext uri="{9D8B030D-6E8A-4147-A177-3AD203B41FA5}">
                      <a16:colId xmlns:a16="http://schemas.microsoft.com/office/drawing/2014/main" val="1309296253"/>
                    </a:ext>
                  </a:extLst>
                </a:gridCol>
                <a:gridCol w="472834">
                  <a:extLst>
                    <a:ext uri="{9D8B030D-6E8A-4147-A177-3AD203B41FA5}">
                      <a16:colId xmlns:a16="http://schemas.microsoft.com/office/drawing/2014/main" val="646872516"/>
                    </a:ext>
                  </a:extLst>
                </a:gridCol>
                <a:gridCol w="472834">
                  <a:extLst>
                    <a:ext uri="{9D8B030D-6E8A-4147-A177-3AD203B41FA5}">
                      <a16:colId xmlns:a16="http://schemas.microsoft.com/office/drawing/2014/main" val="3099804743"/>
                    </a:ext>
                  </a:extLst>
                </a:gridCol>
                <a:gridCol w="472834">
                  <a:extLst>
                    <a:ext uri="{9D8B030D-6E8A-4147-A177-3AD203B41FA5}">
                      <a16:colId xmlns:a16="http://schemas.microsoft.com/office/drawing/2014/main" val="1010153093"/>
                    </a:ext>
                  </a:extLst>
                </a:gridCol>
                <a:gridCol w="493482">
                  <a:extLst>
                    <a:ext uri="{9D8B030D-6E8A-4147-A177-3AD203B41FA5}">
                      <a16:colId xmlns:a16="http://schemas.microsoft.com/office/drawing/2014/main" val="4109970162"/>
                    </a:ext>
                  </a:extLst>
                </a:gridCol>
                <a:gridCol w="762304">
                  <a:extLst>
                    <a:ext uri="{9D8B030D-6E8A-4147-A177-3AD203B41FA5}">
                      <a16:colId xmlns:a16="http://schemas.microsoft.com/office/drawing/2014/main" val="1726819602"/>
                    </a:ext>
                  </a:extLst>
                </a:gridCol>
              </a:tblGrid>
              <a:tr h="199068">
                <a:tc gridSpan="15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 dirty="0">
                          <a:effectLst/>
                        </a:rPr>
                        <a:t>Operating band / SCS / Channel bandwidth / Duplex-mode</a:t>
                      </a:r>
                      <a:endParaRPr lang="sv-SE" sz="900" b="1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sv-SE" sz="900" b="1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67943118"/>
                  </a:ext>
                </a:extLst>
              </a:tr>
              <a:tr h="51802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 dirty="0">
                          <a:effectLst/>
                        </a:rPr>
                        <a:t>NR Band</a:t>
                      </a:r>
                      <a:endParaRPr lang="sv-SE" sz="900" b="1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 dirty="0">
                          <a:effectLst/>
                        </a:rPr>
                        <a:t>SCS</a:t>
                      </a:r>
                      <a:endParaRPr lang="sv-SE" sz="9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 dirty="0">
                          <a:effectLst/>
                        </a:rPr>
                        <a:t>kHz</a:t>
                      </a:r>
                      <a:endParaRPr lang="sv-SE" sz="900" b="1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 dirty="0">
                          <a:effectLst/>
                        </a:rPr>
                        <a:t>5 MHz</a:t>
                      </a:r>
                      <a:endParaRPr lang="en-US" sz="9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(dBm)</a:t>
                      </a:r>
                      <a:endParaRPr lang="sv-SE" sz="900" b="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 dirty="0">
                          <a:effectLst/>
                        </a:rPr>
                        <a:t>10 MHz</a:t>
                      </a:r>
                      <a:r>
                        <a:rPr lang="en-US" sz="900" dirty="0">
                          <a:effectLst/>
                        </a:rPr>
                        <a:t> </a:t>
                      </a:r>
                      <a:r>
                        <a:rPr lang="en-US" sz="800" b="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(dBm)</a:t>
                      </a:r>
                      <a:endParaRPr lang="sv-SE" sz="900" b="1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 dirty="0">
                          <a:effectLst/>
                        </a:rPr>
                        <a:t>15 MHz</a:t>
                      </a:r>
                      <a:endParaRPr lang="en-US" sz="9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(dBm)</a:t>
                      </a:r>
                      <a:endParaRPr lang="sv-SE" sz="900" b="1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 dirty="0">
                          <a:effectLst/>
                        </a:rPr>
                        <a:t>20 MHz</a:t>
                      </a:r>
                      <a:endParaRPr lang="en-US" sz="9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(dBm)</a:t>
                      </a:r>
                      <a:endParaRPr lang="sv-SE" sz="800" b="1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 dirty="0">
                          <a:effectLst/>
                        </a:rPr>
                        <a:t>25 MHz</a:t>
                      </a:r>
                      <a:endParaRPr lang="en-US" sz="9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(dBm)</a:t>
                      </a:r>
                      <a:endParaRPr lang="sv-SE" sz="900" b="1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 dirty="0">
                          <a:effectLst/>
                        </a:rPr>
                        <a:t>30 MHz</a:t>
                      </a:r>
                      <a:endParaRPr lang="en-US" sz="9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(dBm)</a:t>
                      </a:r>
                      <a:endParaRPr lang="sv-SE" sz="900" b="1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 dirty="0">
                          <a:effectLst/>
                        </a:rPr>
                        <a:t>40 MHz</a:t>
                      </a:r>
                      <a:endParaRPr lang="en-US" sz="9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(dBm)</a:t>
                      </a:r>
                      <a:endParaRPr lang="sv-SE" sz="800" b="1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 dirty="0">
                          <a:effectLst/>
                        </a:rPr>
                        <a:t>50 MHz</a:t>
                      </a:r>
                      <a:endParaRPr lang="en-US" sz="9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(dBm)</a:t>
                      </a:r>
                      <a:endParaRPr lang="sv-SE" sz="800" b="1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 dirty="0">
                          <a:effectLst/>
                        </a:rPr>
                        <a:t>60 MHz</a:t>
                      </a:r>
                      <a:endParaRPr lang="en-US" sz="9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(dBm)</a:t>
                      </a:r>
                      <a:endParaRPr lang="sv-SE" sz="800" b="1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 dirty="0">
                          <a:effectLst/>
                        </a:rPr>
                        <a:t>70 MHz</a:t>
                      </a:r>
                      <a:endParaRPr lang="en-US" sz="9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(dBm)</a:t>
                      </a:r>
                      <a:endParaRPr lang="sv-SE" sz="800" b="1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 dirty="0">
                          <a:effectLst/>
                        </a:rPr>
                        <a:t>80 MHz</a:t>
                      </a:r>
                      <a:endParaRPr lang="en-US" sz="9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(dBm)</a:t>
                      </a:r>
                      <a:endParaRPr lang="sv-SE" sz="800" b="1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 dirty="0">
                          <a:effectLst/>
                        </a:rPr>
                        <a:t>90 MHz</a:t>
                      </a:r>
                      <a:endParaRPr lang="en-US" sz="9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(dBm)</a:t>
                      </a:r>
                      <a:endParaRPr lang="sv-SE" sz="800" b="1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 dirty="0">
                          <a:effectLst/>
                        </a:rPr>
                        <a:t>100 MHz</a:t>
                      </a:r>
                      <a:endParaRPr lang="en-US" sz="900" dirty="0">
                        <a:effectLst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(dBm)</a:t>
                      </a:r>
                      <a:endParaRPr lang="sv-SE" sz="800" b="1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800" dirty="0">
                          <a:effectLst/>
                        </a:rPr>
                        <a:t>Duplex Mode</a:t>
                      </a:r>
                      <a:endParaRPr lang="sv-SE" sz="800" b="1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2289" marR="62289" marT="0" marB="0" anchor="ctr"/>
                </a:tc>
                <a:extLst>
                  <a:ext uri="{0D108BD9-81ED-4DB2-BD59-A6C34878D82A}">
                    <a16:rowId xmlns:a16="http://schemas.microsoft.com/office/drawing/2014/main" val="2453668850"/>
                  </a:ext>
                </a:extLst>
              </a:tr>
              <a:tr h="199068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 dirty="0">
                          <a:effectLst/>
                        </a:rPr>
                        <a:t> n67</a:t>
                      </a:r>
                      <a:endParaRPr lang="sv-SE" sz="9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15</a:t>
                      </a:r>
                      <a:endParaRPr lang="sv-SE" sz="9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15</a:t>
                      </a:r>
                      <a:endParaRPr lang="sv-SE" sz="8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25</a:t>
                      </a:r>
                      <a:endParaRPr lang="sv-SE" sz="8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25</a:t>
                      </a:r>
                      <a:r>
                        <a:rPr lang="x-none" sz="800" baseline="30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</a:t>
                      </a:r>
                      <a:endParaRPr lang="sv-SE" sz="8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25</a:t>
                      </a:r>
                      <a:r>
                        <a:rPr lang="x-none" sz="800" baseline="30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</a:t>
                      </a:r>
                      <a:endParaRPr lang="sv-SE" sz="8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 dirty="0">
                          <a:effectLst/>
                        </a:rPr>
                        <a:t> </a:t>
                      </a:r>
                      <a:endParaRPr lang="sv-SE" sz="9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 </a:t>
                      </a:r>
                      <a:endParaRPr lang="sv-SE" sz="9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 </a:t>
                      </a:r>
                      <a:endParaRPr lang="sv-SE" sz="9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 </a:t>
                      </a:r>
                      <a:endParaRPr lang="sv-SE" sz="9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 dirty="0">
                          <a:effectLst/>
                        </a:rPr>
                        <a:t> </a:t>
                      </a:r>
                      <a:endParaRPr lang="sv-SE" sz="9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 </a:t>
                      </a:r>
                      <a:endParaRPr lang="sv-SE" sz="9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 </a:t>
                      </a:r>
                      <a:endParaRPr lang="sv-SE" sz="9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 </a:t>
                      </a:r>
                      <a:endParaRPr lang="sv-SE" sz="9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 dirty="0">
                          <a:effectLst/>
                        </a:rPr>
                        <a:t> </a:t>
                      </a:r>
                      <a:endParaRPr lang="sv-SE" sz="9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800" dirty="0">
                          <a:effectLst/>
                        </a:rPr>
                        <a:t>SDL</a:t>
                      </a:r>
                      <a:endParaRPr lang="sv-SE" sz="8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2289" marR="62289" marT="0" marB="0" anchor="ctr"/>
                </a:tc>
                <a:extLst>
                  <a:ext uri="{0D108BD9-81ED-4DB2-BD59-A6C34878D82A}">
                    <a16:rowId xmlns:a16="http://schemas.microsoft.com/office/drawing/2014/main" val="4018370213"/>
                  </a:ext>
                </a:extLst>
              </a:tr>
              <a:tr h="199068">
                <a:tc v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sv-SE" sz="9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30</a:t>
                      </a:r>
                      <a:endParaRPr lang="sv-SE" sz="9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30</a:t>
                      </a:r>
                      <a:endParaRPr lang="sv-SE" sz="8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sv-SE" sz="8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x-none" sz="800" baseline="300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</a:t>
                      </a:r>
                      <a:endParaRPr lang="sv-SE" sz="8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x-none" sz="800" baseline="300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</a:t>
                      </a:r>
                      <a:endParaRPr lang="sv-SE" sz="8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 dirty="0">
                          <a:effectLst/>
                        </a:rPr>
                        <a:t> </a:t>
                      </a:r>
                      <a:endParaRPr lang="sv-SE" sz="9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 dirty="0">
                          <a:effectLst/>
                        </a:rPr>
                        <a:t> </a:t>
                      </a:r>
                      <a:endParaRPr lang="sv-SE" sz="9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 dirty="0">
                          <a:effectLst/>
                        </a:rPr>
                        <a:t> </a:t>
                      </a:r>
                      <a:endParaRPr lang="sv-SE" sz="9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 dirty="0">
                          <a:effectLst/>
                        </a:rPr>
                        <a:t> </a:t>
                      </a:r>
                      <a:endParaRPr lang="sv-SE" sz="9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 </a:t>
                      </a:r>
                      <a:endParaRPr lang="sv-SE" sz="9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 </a:t>
                      </a:r>
                      <a:endParaRPr lang="sv-SE" sz="9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 </a:t>
                      </a:r>
                      <a:endParaRPr lang="sv-SE" sz="9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>
                          <a:effectLst/>
                        </a:rPr>
                        <a:t> </a:t>
                      </a:r>
                      <a:endParaRPr lang="sv-SE" sz="9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900" dirty="0">
                          <a:effectLst/>
                        </a:rPr>
                        <a:t> </a:t>
                      </a:r>
                      <a:endParaRPr lang="sv-SE" sz="9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34944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71076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2840</TotalTime>
  <Words>751</Words>
  <Application>Microsoft Office PowerPoint</Application>
  <PresentationFormat>Widescreen</PresentationFormat>
  <Paragraphs>265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WF on the introduction of band n67   </vt:lpstr>
      <vt:lpstr>Band n67 - System parameters agreement</vt:lpstr>
      <vt:lpstr>Band n67 – BS Tx requirements agreement</vt:lpstr>
      <vt:lpstr>Band n67 – BS Rx requirements agreement</vt:lpstr>
      <vt:lpstr>Band n67 – UE Tx requirements agreement</vt:lpstr>
      <vt:lpstr>Band n67 – UE Rx requirements agreement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SI IMT parameters</dc:title>
  <dc:creator>Dominique Everaere</dc:creator>
  <cp:lastModifiedBy>D. Everaere</cp:lastModifiedBy>
  <cp:revision>156</cp:revision>
  <dcterms:created xsi:type="dcterms:W3CDTF">2021-01-26T18:25:35Z</dcterms:created>
  <dcterms:modified xsi:type="dcterms:W3CDTF">2021-01-31T16:07:34Z</dcterms:modified>
</cp:coreProperties>
</file>