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00185-E94A-45FB-BC8F-7F4DD699A8F3}" type="datetimeFigureOut">
              <a:rPr lang="en-US" smtClean="0"/>
              <a:t>2/4/21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8E749-83D5-42A9-A870-8AC6D6748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2/4/21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412" y="2574235"/>
            <a:ext cx="10363200" cy="1467318"/>
          </a:xfrm>
        </p:spPr>
        <p:txBody>
          <a:bodyPr>
            <a:normAutofit/>
          </a:bodyPr>
          <a:lstStyle/>
          <a:p>
            <a:r>
              <a:rPr lang="en-US" sz="4400" dirty="0"/>
              <a:t>WF on replacement of </a:t>
            </a:r>
            <a:r>
              <a:rPr lang="en-US" sz="4400" dirty="0" err="1"/>
              <a:t>measCycleSCell</a:t>
            </a:r>
            <a:r>
              <a:rPr lang="en-US" sz="4400" dirty="0"/>
              <a:t> in core requirements for Direct </a:t>
            </a:r>
            <a:r>
              <a:rPr lang="en-US" sz="4400" dirty="0" err="1"/>
              <a:t>SCell</a:t>
            </a:r>
            <a:r>
              <a:rPr lang="en-US" sz="4400" dirty="0"/>
              <a:t> activation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8255" y="4545333"/>
            <a:ext cx="9144000" cy="1655762"/>
          </a:xfrm>
        </p:spPr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#98-e                             	            		 							  R4-2103552 </a:t>
            </a:r>
          </a:p>
          <a:p>
            <a:r>
              <a:rPr lang="en-GB" b="1" dirty="0"/>
              <a:t>Electronic Meeting, 2</a:t>
            </a:r>
            <a:r>
              <a:rPr lang="en-US" altLang="zh-CN" b="1" dirty="0"/>
              <a:t>5</a:t>
            </a:r>
            <a:r>
              <a:rPr lang="en-US" altLang="zh-CN" b="1" baseline="30000" dirty="0"/>
              <a:t>th</a:t>
            </a:r>
            <a:r>
              <a:rPr lang="en-GB" b="1" dirty="0"/>
              <a:t> Jan. – 5</a:t>
            </a:r>
            <a:r>
              <a:rPr lang="en-GB" b="1" baseline="30000" dirty="0"/>
              <a:t>th</a:t>
            </a:r>
            <a:r>
              <a:rPr lang="en-GB" b="1" dirty="0"/>
              <a:t> Feb. 2021</a:t>
            </a:r>
            <a:endParaRPr lang="en-US" dirty="0"/>
          </a:p>
          <a:p>
            <a:endParaRPr lang="zh-CN" altLang="zh-CN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093587-1C64-3C45-B77B-4719B41C017D}"/>
              </a:ext>
            </a:extLst>
          </p:cNvPr>
          <p:cNvSpPr txBox="1"/>
          <p:nvPr/>
        </p:nvSpPr>
        <p:spPr>
          <a:xfrm>
            <a:off x="11361683" y="7041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9038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 existing direct </a:t>
            </a:r>
            <a:r>
              <a:rPr lang="en-US" dirty="0" err="1"/>
              <a:t>SCell</a:t>
            </a:r>
            <a:r>
              <a:rPr lang="en-US" dirty="0"/>
              <a:t> activation requirement, </a:t>
            </a:r>
            <a:r>
              <a:rPr lang="en-GB" i="1" dirty="0" err="1"/>
              <a:t>T</a:t>
            </a:r>
            <a:r>
              <a:rPr lang="en-GB" i="1" baseline="-25000" dirty="0" err="1"/>
              <a:t>activation_time</a:t>
            </a:r>
            <a:r>
              <a:rPr lang="en-GB" dirty="0"/>
              <a:t> </a:t>
            </a:r>
            <a:r>
              <a:rPr lang="en-US" dirty="0"/>
              <a:t>refers to that defined in legacy </a:t>
            </a:r>
            <a:r>
              <a:rPr lang="en-US" dirty="0" err="1"/>
              <a:t>SCell</a:t>
            </a:r>
            <a:r>
              <a:rPr lang="en-US" dirty="0"/>
              <a:t> activation requirement.</a:t>
            </a:r>
          </a:p>
          <a:p>
            <a:endParaRPr lang="en-US" dirty="0"/>
          </a:p>
          <a:p>
            <a:r>
              <a:rPr lang="en-US" dirty="0"/>
              <a:t>In legacy </a:t>
            </a:r>
            <a:r>
              <a:rPr lang="en-US" dirty="0" err="1"/>
              <a:t>SCell</a:t>
            </a:r>
            <a:r>
              <a:rPr lang="en-US" dirty="0"/>
              <a:t> activation requirement, </a:t>
            </a:r>
            <a:r>
              <a:rPr lang="en-US" dirty="0" err="1"/>
              <a:t>measCycleSCell</a:t>
            </a:r>
            <a:r>
              <a:rPr lang="en-US" dirty="0"/>
              <a:t> is used to differentiate whether the target cell has been measured recently:</a:t>
            </a:r>
          </a:p>
          <a:p>
            <a:pPr lvl="1">
              <a:buFont typeface="Wingdings" pitchFamily="2" charset="2"/>
              <a:buChar char="§"/>
            </a:pPr>
            <a:r>
              <a:rPr lang="en-GB" dirty="0"/>
              <a:t>If the </a:t>
            </a:r>
            <a:r>
              <a:rPr lang="en-GB" dirty="0" err="1"/>
              <a:t>SCell</a:t>
            </a:r>
            <a:r>
              <a:rPr lang="en-GB" dirty="0"/>
              <a:t> is known and belongs to FR1,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is:</a:t>
            </a:r>
            <a:endParaRPr lang="en-CN" dirty="0"/>
          </a:p>
          <a:p>
            <a:pPr lvl="2"/>
            <a:r>
              <a:rPr lang="en-GB" dirty="0" err="1"/>
              <a:t>T</a:t>
            </a:r>
            <a:r>
              <a:rPr lang="en-GB" baseline="-25000" dirty="0" err="1"/>
              <a:t>FirstSSB</a:t>
            </a:r>
            <a:r>
              <a:rPr lang="en-GB" dirty="0"/>
              <a:t>+ 5ms, if the </a:t>
            </a:r>
            <a:r>
              <a:rPr lang="en-GB" dirty="0" err="1"/>
              <a:t>SCell</a:t>
            </a:r>
            <a:r>
              <a:rPr lang="en-GB" dirty="0"/>
              <a:t> measurement cycle is equal to or smaller than 160ms.</a:t>
            </a:r>
            <a:endParaRPr lang="en-CN" dirty="0"/>
          </a:p>
          <a:p>
            <a:pPr lvl="2"/>
            <a:r>
              <a:rPr lang="en-GB" dirty="0" err="1"/>
              <a:t>T</a:t>
            </a:r>
            <a:r>
              <a:rPr lang="en-GB" baseline="-25000" dirty="0" err="1"/>
              <a:t>FirstSSB_MAX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rs</a:t>
            </a:r>
            <a:r>
              <a:rPr lang="en-GB" dirty="0"/>
              <a:t> + 5ms, if the </a:t>
            </a:r>
            <a:r>
              <a:rPr lang="en-GB" dirty="0" err="1"/>
              <a:t>SCell</a:t>
            </a:r>
            <a:r>
              <a:rPr lang="en-GB" dirty="0"/>
              <a:t> measurement cycle is larger than 160ms.</a:t>
            </a:r>
            <a:endParaRPr lang="en-CN" dirty="0"/>
          </a:p>
          <a:p>
            <a:endParaRPr lang="en-US" dirty="0"/>
          </a:p>
          <a:p>
            <a:r>
              <a:rPr lang="en-US" dirty="0"/>
              <a:t>It was identified in R4-2100227 that </a:t>
            </a:r>
            <a:r>
              <a:rPr lang="en-US" dirty="0" err="1"/>
              <a:t>measCycleSCell</a:t>
            </a:r>
            <a:r>
              <a:rPr lang="en-US" dirty="0"/>
              <a:t> is no longer a suitable condition to differentiate activation delay requirements for direct </a:t>
            </a:r>
            <a:r>
              <a:rPr lang="en-US" dirty="0" err="1"/>
              <a:t>SCell</a:t>
            </a:r>
            <a:r>
              <a:rPr lang="en-US" dirty="0"/>
              <a:t> activation in FR1.</a:t>
            </a:r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/>
          </a:bodyPr>
          <a:lstStyle/>
          <a:p>
            <a:r>
              <a:rPr lang="en-US" dirty="0"/>
              <a:t>In direct </a:t>
            </a:r>
            <a:r>
              <a:rPr lang="en-US" dirty="0" err="1"/>
              <a:t>SCell</a:t>
            </a:r>
            <a:r>
              <a:rPr lang="en-US" dirty="0"/>
              <a:t> activation requirements, if </a:t>
            </a:r>
            <a:r>
              <a:rPr lang="en-GB" dirty="0" err="1"/>
              <a:t>SCell</a:t>
            </a:r>
            <a:r>
              <a:rPr lang="en-GB" dirty="0"/>
              <a:t> is known and belongs to FR1,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does NOT depend on whether </a:t>
            </a:r>
            <a:r>
              <a:rPr lang="en-US" dirty="0" err="1"/>
              <a:t>measCycleSCell</a:t>
            </a:r>
            <a:r>
              <a:rPr lang="en-US" dirty="0"/>
              <a:t> is larger than 160ms or not.</a:t>
            </a:r>
          </a:p>
          <a:p>
            <a:endParaRPr lang="en-US" dirty="0"/>
          </a:p>
          <a:p>
            <a:r>
              <a:rPr lang="en-US" dirty="0"/>
              <a:t>RAN4 will further how to replace </a:t>
            </a:r>
            <a:r>
              <a:rPr lang="en-US" dirty="0" err="1"/>
              <a:t>measCycleSCell</a:t>
            </a:r>
            <a:r>
              <a:rPr lang="en-US" dirty="0"/>
              <a:t> in corresponding conditions. </a:t>
            </a:r>
            <a:endParaRPr lang="en-GB" dirty="0"/>
          </a:p>
          <a:p>
            <a:endParaRPr lang="en-GB" dirty="0"/>
          </a:p>
          <a:p>
            <a:r>
              <a:rPr lang="en-GB" dirty="0"/>
              <a:t>The issue can be addressed in core requirements maintenance without any impact on test case design.</a:t>
            </a: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Candidate options to move forward:</a:t>
            </a:r>
          </a:p>
          <a:p>
            <a:pPr lvl="1"/>
            <a:r>
              <a:rPr lang="en-GB" dirty="0"/>
              <a:t>Option 1 (Apple): Replace condition on </a:t>
            </a:r>
            <a:r>
              <a:rPr lang="en-GB" dirty="0" err="1"/>
              <a:t>measCycleSCell</a:t>
            </a:r>
            <a:r>
              <a:rPr lang="en-GB" dirty="0"/>
              <a:t> with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defined as follows:</a:t>
            </a:r>
            <a:endParaRPr lang="en-CN" dirty="0"/>
          </a:p>
          <a:p>
            <a:pPr lvl="2"/>
            <a:r>
              <a:rPr lang="en-GB" dirty="0"/>
              <a:t>If no DRX is configured or DRX cycle&gt;320ms,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= Max(MGRP, SMTC period, DRX cycle) </a:t>
            </a:r>
            <a:r>
              <a:rPr lang="en-GB" dirty="0">
                <a:sym typeface="Symbol" pitchFamily="2" charset="2"/>
              </a:rPr>
              <a:t></a:t>
            </a:r>
            <a:r>
              <a:rPr lang="en-GB" dirty="0"/>
              <a:t> </a:t>
            </a:r>
            <a:r>
              <a:rPr lang="en-GB" dirty="0" err="1"/>
              <a:t>CSSF</a:t>
            </a:r>
            <a:r>
              <a:rPr lang="en-GB" baseline="-25000" dirty="0" err="1"/>
              <a:t>inter</a:t>
            </a:r>
            <a:endParaRPr lang="en-CN" dirty="0"/>
          </a:p>
          <a:p>
            <a:pPr lvl="2"/>
            <a:r>
              <a:rPr lang="en-GB" dirty="0"/>
              <a:t>Otherwise,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= 1.5 </a:t>
            </a:r>
            <a:r>
              <a:rPr lang="en-GB" dirty="0">
                <a:sym typeface="Symbol" pitchFamily="2" charset="2"/>
              </a:rPr>
              <a:t></a:t>
            </a:r>
            <a:r>
              <a:rPr lang="en-GB" dirty="0"/>
              <a:t> Max(MGRP, SMTC period, DRX cycle) </a:t>
            </a:r>
            <a:r>
              <a:rPr lang="en-GB" dirty="0">
                <a:sym typeface="Symbol" pitchFamily="2" charset="2"/>
              </a:rPr>
              <a:t></a:t>
            </a:r>
            <a:r>
              <a:rPr lang="en-GB" dirty="0"/>
              <a:t> </a:t>
            </a:r>
            <a:r>
              <a:rPr lang="en-GB" dirty="0" err="1"/>
              <a:t>CSSF</a:t>
            </a:r>
            <a:r>
              <a:rPr lang="en-GB" baseline="-25000" dirty="0" err="1"/>
              <a:t>inter</a:t>
            </a:r>
            <a:endParaRPr lang="en-CN" dirty="0"/>
          </a:p>
          <a:p>
            <a:pPr lvl="1"/>
            <a:r>
              <a:rPr lang="en-GB" dirty="0"/>
              <a:t>Option 2 (MediaTek): Replace condition on </a:t>
            </a:r>
            <a:r>
              <a:rPr lang="en-GB" dirty="0" err="1"/>
              <a:t>measCycleSCell</a:t>
            </a:r>
            <a:r>
              <a:rPr lang="en-GB" dirty="0"/>
              <a:t> with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defined as follows:</a:t>
            </a:r>
            <a:endParaRPr lang="en-CN" dirty="0"/>
          </a:p>
          <a:p>
            <a:pPr lvl="2"/>
            <a:r>
              <a:rPr lang="en-GB" dirty="0"/>
              <a:t>If no DRX is configured or DRX cycle&gt;320ms,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= Max(MGRP, SMTC period, DRX cycle) </a:t>
            </a:r>
            <a:endParaRPr lang="en-CN" dirty="0"/>
          </a:p>
          <a:p>
            <a:pPr lvl="2"/>
            <a:r>
              <a:rPr lang="en-GB" dirty="0"/>
              <a:t>Otherwise, </a:t>
            </a:r>
            <a:r>
              <a:rPr lang="en-GB" dirty="0" err="1"/>
              <a:t>T</a:t>
            </a:r>
            <a:r>
              <a:rPr lang="en-GB" baseline="-25000" dirty="0" err="1"/>
              <a:t>sample_interval</a:t>
            </a:r>
            <a:r>
              <a:rPr lang="en-GB" dirty="0"/>
              <a:t> = 1.5 </a:t>
            </a:r>
            <a:r>
              <a:rPr lang="en-GB" dirty="0">
                <a:sym typeface="Symbol" pitchFamily="2" charset="2"/>
              </a:rPr>
              <a:t></a:t>
            </a:r>
            <a:r>
              <a:rPr lang="en-GB" dirty="0"/>
              <a:t> Max(MGRP, SMTC period, DRX cycle) </a:t>
            </a:r>
            <a:endParaRPr lang="en-CN" dirty="0"/>
          </a:p>
          <a:p>
            <a:pPr lvl="1"/>
            <a:r>
              <a:rPr lang="en-GB" dirty="0"/>
              <a:t>Option 3 (Nokia, vivo, Huawei, Ericsson): Replace condition on </a:t>
            </a:r>
            <a:r>
              <a:rPr lang="en-GB" dirty="0" err="1"/>
              <a:t>measCycleSCell</a:t>
            </a:r>
            <a:r>
              <a:rPr lang="en-GB" dirty="0"/>
              <a:t>, but discuss further on with what to replace it.</a:t>
            </a:r>
          </a:p>
          <a:p>
            <a:pPr lvl="1"/>
            <a:r>
              <a:rPr lang="en-GB" dirty="0"/>
              <a:t>Option 4 (Apple): </a:t>
            </a:r>
          </a:p>
          <a:p>
            <a:pPr lvl="2"/>
            <a:r>
              <a:rPr lang="en-US" dirty="0" err="1"/>
              <a:t>T</a:t>
            </a:r>
            <a:r>
              <a:rPr lang="en-US" baseline="-25000" dirty="0" err="1"/>
              <a:t>FirstSSB</a:t>
            </a:r>
            <a:r>
              <a:rPr lang="en-US" dirty="0"/>
              <a:t>+ 5ms, if the </a:t>
            </a:r>
            <a:r>
              <a:rPr lang="en-US" dirty="0" err="1"/>
              <a:t>SCell</a:t>
            </a:r>
            <a:r>
              <a:rPr lang="en-US" dirty="0"/>
              <a:t> has been measured within measurement gap before activation and </a:t>
            </a:r>
            <a:r>
              <a:rPr lang="en-US" dirty="0" err="1"/>
              <a:t>T</a:t>
            </a:r>
            <a:r>
              <a:rPr lang="en-US" baseline="-25000" dirty="0" err="1"/>
              <a:t>SSB_measurement_period_inter</a:t>
            </a:r>
            <a:r>
              <a:rPr lang="en-US" dirty="0"/>
              <a:t>, as specified in Table 9.3.5-1, is equal to or smaller than 1280ms; or if the </a:t>
            </a:r>
            <a:r>
              <a:rPr lang="en-US" dirty="0" err="1"/>
              <a:t>SCell</a:t>
            </a:r>
            <a:r>
              <a:rPr lang="en-US" dirty="0"/>
              <a:t> has been measured without measurement gap before activation and T </a:t>
            </a:r>
            <a:r>
              <a:rPr lang="en-US" baseline="-25000" dirty="0" err="1"/>
              <a:t>SSB_measurement_period_intra</a:t>
            </a:r>
            <a:r>
              <a:rPr lang="en-US" dirty="0"/>
              <a:t>, as specified in Table 9.3.9-1, is equal to or smaller than 800ms.</a:t>
            </a:r>
          </a:p>
          <a:p>
            <a:pPr lvl="2"/>
            <a:r>
              <a:rPr lang="en-US" dirty="0" err="1"/>
              <a:t>T</a:t>
            </a:r>
            <a:r>
              <a:rPr lang="en-US" baseline="-25000" dirty="0" err="1"/>
              <a:t>FirstSSB_MAX</a:t>
            </a:r>
            <a:r>
              <a:rPr lang="en-US" dirty="0"/>
              <a:t> + </a:t>
            </a:r>
            <a:r>
              <a:rPr lang="en-US" dirty="0" err="1"/>
              <a:t>Trs</a:t>
            </a:r>
            <a:r>
              <a:rPr lang="en-US" dirty="0"/>
              <a:t> + 5ms, if the </a:t>
            </a:r>
            <a:r>
              <a:rPr lang="en-US" dirty="0" err="1"/>
              <a:t>SCell</a:t>
            </a:r>
            <a:r>
              <a:rPr lang="en-US" dirty="0"/>
              <a:t> has been measured within measurement gap before activation and </a:t>
            </a:r>
            <a:r>
              <a:rPr lang="en-US" dirty="0" err="1"/>
              <a:t>T</a:t>
            </a:r>
            <a:r>
              <a:rPr lang="en-US" baseline="-25000" dirty="0" err="1"/>
              <a:t>SSB_measurement_period_inter</a:t>
            </a:r>
            <a:r>
              <a:rPr lang="en-US" dirty="0"/>
              <a:t>, as specified in Table 9.3.5-1, is larger than 1280ms; or if the </a:t>
            </a:r>
            <a:r>
              <a:rPr lang="en-US" dirty="0" err="1"/>
              <a:t>SCell</a:t>
            </a:r>
            <a:r>
              <a:rPr lang="en-US" dirty="0"/>
              <a:t> has been measured without measurement gap before activation and T </a:t>
            </a:r>
            <a:r>
              <a:rPr lang="en-US" baseline="-25000" dirty="0" err="1"/>
              <a:t>SSB_measurement_period_intra</a:t>
            </a:r>
            <a:r>
              <a:rPr lang="en-US" dirty="0"/>
              <a:t>, as specified in Table 9.3.9-1, is larger than 800ms.</a:t>
            </a:r>
            <a:endParaRPr lang="en-CN" dirty="0"/>
          </a:p>
          <a:p>
            <a:pPr lvl="1"/>
            <a:endParaRPr lang="en-GB" dirty="0"/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5202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</TotalTime>
  <Words>529</Words>
  <Application>Microsoft Macintosh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WF on replacement of measCycleSCell in core requirements for Direct SCell activation</vt:lpstr>
      <vt:lpstr>Background</vt:lpstr>
      <vt:lpstr>Agreement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Qiming Li</cp:lastModifiedBy>
  <cp:revision>112</cp:revision>
  <dcterms:created xsi:type="dcterms:W3CDTF">2020-03-02T17:24:24Z</dcterms:created>
  <dcterms:modified xsi:type="dcterms:W3CDTF">2021-02-04T01:21:22Z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b84be9ea-fd03-4b04-8acc-bea1c31dcb4d</vt:lpwstr>
  </property>
  <property fmtid="{D5CDD505-2E9C-101B-9397-08002B2CF9AE}" pid="3" name="CTP_TimeStamp">
    <vt:lpwstr>2020-08-25 13:35:32Z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(2)EuEmWVq8gCkzCTT+ZT/33kvWxVckJU3fFjAkYIm1X8msX4cpIQdUdpCjl2Wt1hrb15oEMvD/
1Q5fNWFzydsfWCtaJIQ+pkKVzrEoqS2DhL3Y/RyTdHcUC7JxUcjKdkkPJI7BtxBfPL4fmn6o
Mf5XpzHGbZMfBewCldWZqhiNar+7EB2Y6BKemwqTrHuv8nJwjKvUYwYgzML7NmhHqcF55jnK
fovsAbZAUCkHeKoMGN</vt:lpwstr>
  </property>
  <property fmtid="{D5CDD505-2E9C-101B-9397-08002B2CF9AE}" pid="9" name="_2015_ms_pID_7253431">
    <vt:lpwstr>LtTHj1iwxdgJE/mWZI60F+yPWYrjueLDTmyvMwspZkmtzmgQV2Paim
PFNJ4LwmhVp79Lqy555bEdH8u5S7mEXTSRZTDFt57uGNZGNbgT7YHfxwAJ9K+NKf53Jg3MFX
kMt2dpHxlCps/uS+s3mbIlNwIzY6jOF4A101yT0bXY1gAqJWyuJ/CHm0f5doXvdmJccWvHu2
PwguEWoZW1jDYP17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1604629054</vt:lpwstr>
  </property>
</Properties>
</file>