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9" r:id="rId6"/>
    <p:sldId id="261" r:id="rId7"/>
    <p:sldId id="262" r:id="rId8"/>
    <p:sldId id="267" r:id="rId9"/>
  </p:sldIdLst>
  <p:sldSz cx="12192000" cy="6858000"/>
  <p:notesSz cx="6858000" cy="9144000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5395C-AC67-49A6-9939-B4B2043C5D45}" type="datetimeFigureOut">
              <a:rPr lang="zh-CN" altLang="en-US" smtClean="0"/>
              <a:t>2020/8/25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7E36-109B-4899-AA5A-8BC8899FF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7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1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ECAA-E935-40A5-82BE-DC268AE23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350ED-2DCB-4F36-99BA-7B3A5639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D62C-19E8-482E-A574-5AEE78E4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11D0-C527-4BD0-933C-35A97E7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D5C4-3269-4EFA-85B3-10BA6F38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9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BAE-219B-4D67-997E-DFB3BEA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8EDB6-D80E-42B6-9FE3-E2B1C940E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930D9-0E96-437A-9B73-2DBA9462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9C066-D324-440B-B7E4-E283B58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E01-98F3-422E-852C-AFD56615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5B3C1-0482-4751-9794-F8B32CD64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780CB-3FC4-4968-9F7F-962BE0F1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4DFEE-A7AD-4047-A8FB-52AECE2B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46D-3133-4F71-8D20-31BC96FD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943-B678-44F7-813A-4D1C311A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15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B9EE-3B69-482F-8D99-7C475FD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2BFA-9F7A-4BB5-AD59-2E32DAEC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9C8BF-134A-412D-8701-BC6B3966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63BBD-FF14-4ADB-8AA0-CC953F66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1ABB-00DE-42C4-B641-EBB9C2E9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3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9226-85AE-4D00-8BCC-4F1B085E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7FFC2-23B8-4F5A-BB79-65D842FB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432AE-1DEE-4B9E-8B25-F3F181D1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E676-CA27-4422-9129-DB07701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C0813-A503-4656-87E5-D38D6ED8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1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8EFD-9D10-45A7-8913-B5C278C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D8A5-28B7-4A79-81B2-B73B3EE66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5892A-B5A0-418F-B82D-20E0FA83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D7C85-10A6-4C11-A76D-890C9D22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9BC20-7B03-414C-A133-A6E1E94F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03CC-24AD-4C2F-9B48-17F0D831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19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B26-ECAC-4488-8104-C82E17868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72EB-8F3F-4AB2-9DD6-0627171C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288E2-32E0-400B-AF04-C055AE73A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8655-A52A-4AD1-806A-B4774438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3166E-B0FA-4279-831A-239333480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1422C-6B96-43C6-B6A9-7316E2B5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ACD78-48FA-4D96-8B61-5BFD0895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94B14E-13B2-4203-8AC5-BB8055DC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06ED-12A9-41C3-AF10-61C621BD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7B93B-4EB3-4354-A515-11A68496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7E9C9-8DD7-458A-A1A8-6819F417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2D0F3-31BE-454B-A238-17D468B7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01230-76E4-4A33-AE3E-03DA16E9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2D465-13DD-4B6B-8C74-3363ECC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3B31-3A1C-4CB2-A5B8-BEFDA8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50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FF7-0CAB-411E-8790-77850C60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7C27B-79CE-40D3-A876-D562C33B8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9F834-DD93-4DC8-925C-EB29718E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F5B9A-9EEE-4039-AEEA-84DC766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168AC-1DEB-4F88-8AE1-980D4452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0CEE6-222D-47B9-8D01-B3ACED65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2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5AC8-9955-4F13-82C1-EDC9C45B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BD4F1-B75F-410A-B2BE-80F896269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B0164-A123-4A31-8696-2EA937A1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F9E5-DFD2-466D-8D1A-B8D729A0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D818C-23B6-48FB-AFCB-1006AAE3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655A7-894C-40DD-A357-5C552695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EBDE2-0E72-4618-B4BE-6C71CD8D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0EDF2-29FB-4905-AFC7-CE3EC7D2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E2101-86A9-4191-87B9-AC4ADC21E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2020-08-25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816-61F3-40A8-BE90-496BC9B3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6E6C-6C86-447A-B93D-24FC1B57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41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the polarization mismatch objective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R4-201</a:t>
            </a:r>
            <a:r>
              <a:rPr lang="en-US" altLang="zh-CN" b="1" dirty="0"/>
              <a:t>2714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altLang="zh-CN" b="1" dirty="0"/>
              <a:t>13</a:t>
            </a:r>
            <a:r>
              <a:rPr lang="en-US" b="1" dirty="0"/>
              <a:t>.1.2</a:t>
            </a:r>
          </a:p>
        </p:txBody>
      </p:sp>
    </p:spTree>
    <p:extLst>
      <p:ext uri="{BB962C8B-B14F-4D97-AF65-F5344CB8AC3E}">
        <p14:creationId xmlns:p14="http://schemas.microsoft.com/office/powerpoint/2010/main" val="12331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2209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EIRP measurement enhancement</a:t>
            </a:r>
          </a:p>
          <a:p>
            <a:pPr lvl="1"/>
            <a:r>
              <a:rPr lang="en-US" dirty="0"/>
              <a:t>Methods identified in RAN4#93 meeting [1]</a:t>
            </a:r>
          </a:p>
          <a:p>
            <a:pPr lvl="2"/>
            <a:r>
              <a:rPr lang="en-US" dirty="0"/>
              <a:t>Method 0: No change to the measurement procedures in TR38.810</a:t>
            </a:r>
          </a:p>
          <a:p>
            <a:pPr lvl="2"/>
            <a:r>
              <a:rPr lang="en-US" dirty="0"/>
              <a:t>Method 1: “H&amp;V simultaneous operation with 2-port CSI-RS beam management by TE” [8] </a:t>
            </a:r>
          </a:p>
          <a:p>
            <a:pPr lvl="2"/>
            <a:r>
              <a:rPr lang="en-US" dirty="0"/>
              <a:t>Method 2: “Keep H&amp;V non-simultaneous operation by TE, but change test procedure to </a:t>
            </a:r>
            <a:r>
              <a:rPr lang="en-US" dirty="0" err="1"/>
              <a:t>Link_V</a:t>
            </a:r>
            <a:r>
              <a:rPr lang="en-US" dirty="0"/>
              <a:t> → </a:t>
            </a:r>
            <a:r>
              <a:rPr lang="en-US" dirty="0" err="1"/>
              <a:t>Link_H</a:t>
            </a:r>
            <a:r>
              <a:rPr lang="en-US" dirty="0"/>
              <a:t> → </a:t>
            </a:r>
            <a:r>
              <a:rPr lang="en-US" dirty="0" err="1"/>
              <a:t>UE_Beam_Lock</a:t>
            </a:r>
            <a:r>
              <a:rPr lang="en-US" dirty="0"/>
              <a:t> → </a:t>
            </a:r>
            <a:r>
              <a:rPr lang="en-US" dirty="0" err="1"/>
              <a:t>Measurement_V</a:t>
            </a:r>
            <a:r>
              <a:rPr lang="en-US" dirty="0"/>
              <a:t> → </a:t>
            </a:r>
            <a:r>
              <a:rPr lang="en-US" dirty="0" err="1"/>
              <a:t>Measurement_H</a:t>
            </a:r>
            <a:r>
              <a:rPr lang="en-US" dirty="0"/>
              <a:t>” [8]</a:t>
            </a:r>
          </a:p>
          <a:p>
            <a:pPr lvl="2"/>
            <a:r>
              <a:rPr lang="en-US" dirty="0"/>
              <a:t>Method 3: “H&amp;V non-simultaneous operation by TE with additional 45 </a:t>
            </a:r>
            <a:r>
              <a:rPr lang="en-US" dirty="0" err="1"/>
              <a:t>deg</a:t>
            </a:r>
            <a:r>
              <a:rPr lang="en-US" dirty="0"/>
              <a:t> link” [8]</a:t>
            </a:r>
          </a:p>
          <a:p>
            <a:pPr lvl="2"/>
            <a:r>
              <a:rPr lang="en-US" dirty="0"/>
              <a:t>Method 4: Different approach for calculating total EIRP [10]</a:t>
            </a:r>
          </a:p>
          <a:p>
            <a:pPr lvl="2"/>
            <a:r>
              <a:rPr lang="en-US" dirty="0"/>
              <a:t>Method 5: Polarization sweep of the DL signal [R4-1911503]</a:t>
            </a:r>
          </a:p>
          <a:p>
            <a:pPr lvl="2"/>
            <a:r>
              <a:rPr lang="en-US" dirty="0"/>
              <a:t>Method 6: The use of CP for the DL signal and UL signal measurement [R4-1911503]</a:t>
            </a:r>
          </a:p>
          <a:p>
            <a:pPr lvl="2"/>
            <a:r>
              <a:rPr lang="en-US" dirty="0"/>
              <a:t>Method 7: Test mode for certification purpose to force the UE to transmit on both polarizations</a:t>
            </a:r>
          </a:p>
          <a:p>
            <a:pPr lvl="2"/>
            <a:r>
              <a:rPr lang="en-US" dirty="0"/>
              <a:t>Method 8: The use of Elliptical Polarization for the DL [11]</a:t>
            </a:r>
          </a:p>
          <a:p>
            <a:pPr lvl="2"/>
            <a:r>
              <a:rPr lang="en-US" dirty="0"/>
              <a:t>Other methods are not precluded</a:t>
            </a:r>
          </a:p>
          <a:p>
            <a:pPr lvl="1"/>
            <a:r>
              <a:rPr lang="en-US" dirty="0"/>
              <a:t>Method identified in the informal email discussion and offline conference call meeting [2]</a:t>
            </a:r>
          </a:p>
          <a:p>
            <a:pPr lvl="2"/>
            <a:r>
              <a:rPr lang="en-US" dirty="0"/>
              <a:t>Method based on TPMI</a:t>
            </a:r>
          </a:p>
          <a:p>
            <a:pPr lvl="1"/>
            <a:r>
              <a:rPr lang="en-US" dirty="0"/>
              <a:t>New method proposed in RAN4#96e meeting [3]</a:t>
            </a:r>
          </a:p>
          <a:p>
            <a:pPr lvl="2"/>
            <a:r>
              <a:rPr lang="en-US" dirty="0"/>
              <a:t>Method by using power up command to trigger TX diversity</a:t>
            </a:r>
          </a:p>
          <a:p>
            <a:r>
              <a:rPr lang="en-US" altLang="zh-CN" dirty="0"/>
              <a:t>Enhancement on demodulation of UL by test equipment (e.g. </a:t>
            </a:r>
            <a:r>
              <a:rPr lang="en-US" dirty="0"/>
              <a:t>EVM measurement)</a:t>
            </a:r>
          </a:p>
          <a:p>
            <a:pPr lvl="1"/>
            <a:r>
              <a:rPr lang="en-US" dirty="0"/>
              <a:t>Whether FR2 test equipment topology shall be enhanced by adopting dual polarization coherent receivers [1][2][3]</a:t>
            </a:r>
          </a:p>
          <a:p>
            <a:endParaRPr lang="en-US" dirty="0"/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6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altLang="zh-CN" dirty="0"/>
              <a:t>WF on EIRP measurement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RAN4 identifies that there is conflict between the core requirement and EIRP measurement procedure in terms of </a:t>
            </a:r>
            <a:r>
              <a:rPr lang="en-US" altLang="zh-CN" dirty="0"/>
              <a:t>enabling </a:t>
            </a:r>
            <a:r>
              <a:rPr lang="en-US" dirty="0"/>
              <a:t>polarization gain, which is to be addressed by EIRP measurement enhancement </a:t>
            </a:r>
          </a:p>
          <a:p>
            <a:r>
              <a:rPr lang="en-US" dirty="0"/>
              <a:t>Focus on following techniques to enhance EIRP measurement: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1: TPMI side condition method</a:t>
            </a:r>
          </a:p>
          <a:p>
            <a:pPr lvl="1"/>
            <a:r>
              <a:rPr lang="en-US" dirty="0"/>
              <a:t>Option 2: DL polarization scan method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The DL polarization scan method is taken as a starting point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Companies are encouraged to contribute in future meetings with test setup descriptions, impact on test time, preliminary MU, and the method’s feasibility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Option 3: test mode to trigger TX diversity</a:t>
            </a:r>
          </a:p>
          <a:p>
            <a:pPr lvl="1"/>
            <a:r>
              <a:rPr lang="en-US" altLang="zh-CN" strike="sngStrike" dirty="0">
                <a:solidFill>
                  <a:srgbClr val="FF0000"/>
                </a:solidFill>
              </a:rPr>
              <a:t>Further check the</a:t>
            </a:r>
            <a:r>
              <a:rPr lang="en-US" altLang="zh-CN" dirty="0">
                <a:solidFill>
                  <a:srgbClr val="FF0000"/>
                </a:solidFill>
              </a:rPr>
              <a:t> FFS on </a:t>
            </a:r>
            <a:r>
              <a:rPr lang="en-US" altLang="zh-CN" dirty="0"/>
              <a:t>feasibility of power up command to trigger TX diversity</a:t>
            </a:r>
            <a:endParaRPr lang="en-US" dirty="0"/>
          </a:p>
          <a:p>
            <a:pPr lvl="1"/>
            <a:r>
              <a:rPr lang="en-US" dirty="0"/>
              <a:t>FFS on feasibility of 2-port CSI-RS method as an extra enhancement</a:t>
            </a:r>
          </a:p>
          <a:p>
            <a:r>
              <a:rPr lang="en-US" dirty="0">
                <a:solidFill>
                  <a:srgbClr val="FF0000"/>
                </a:solidFill>
              </a:rPr>
              <a:t>Whether TPMI side conditions are feasible to introduce to the test setup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TPMI side conditions are applicable only to Rel-16 UEs which support 2TX TPMI [1,1]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Companies interested in enabling or further studying the TPMI solution are encouraged to provide a corresponding proposal to RAN Plenary to extend the scope of the SI to include this new objective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33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FD22-2627-4F1D-8F95-FDCAF35A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461"/>
            <a:ext cx="10515600" cy="768484"/>
          </a:xfrm>
        </p:spPr>
        <p:txBody>
          <a:bodyPr/>
          <a:lstStyle/>
          <a:p>
            <a:r>
              <a:rPr lang="en-US" dirty="0"/>
              <a:t>WF on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6BF9B-B205-49AD-BBEE-193235C5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404"/>
            <a:ext cx="10515600" cy="5612860"/>
          </a:xfrm>
        </p:spPr>
        <p:txBody>
          <a:bodyPr>
            <a:normAutofit/>
          </a:bodyPr>
          <a:lstStyle/>
          <a:p>
            <a:r>
              <a:rPr lang="en-US" altLang="zh-CN" dirty="0"/>
              <a:t>Whether FR2 test equipment topology shall be enhanced by adopting dual polarization coherent receivers</a:t>
            </a:r>
            <a:endParaRPr lang="en-US" dirty="0"/>
          </a:p>
          <a:p>
            <a:pPr lvl="1"/>
            <a:r>
              <a:rPr lang="en-US" dirty="0"/>
              <a:t>The dual polarization coherent receiver topology is taken as a starting point</a:t>
            </a:r>
          </a:p>
          <a:p>
            <a:pPr lvl="1"/>
            <a:r>
              <a:rPr lang="en-US" dirty="0"/>
              <a:t>Companies are encouraged to contribute in future meetings with test setup descriptions, impact on test time, preliminary MU, and the method’s feasibility</a:t>
            </a:r>
          </a:p>
        </p:txBody>
      </p:sp>
      <p:sp>
        <p:nvSpPr>
          <p:cNvPr id="6" name="RS_Classification_Standard"/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1820"/>
              </p:ext>
            </p:extLst>
          </p:nvPr>
        </p:nvGraphicFramePr>
        <p:xfrm>
          <a:off x="472224" y="1341477"/>
          <a:ext cx="11247552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R4-1916177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WF on FR2 test methodology enhancement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Apple, CAICT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R4-2009959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FR2 test method enhancement informal email discussion summary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Apple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R4-2012561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Email discussion summary for [96e][330] FR2_enhTestMethods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/>
                        <a:t>Moderator(Apple)</a:t>
                      </a:r>
                      <a:endParaRPr lang="ko-KR" altLang="en-US" sz="2400" dirty="0"/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0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8" ma:contentTypeDescription="Create a new document." ma:contentTypeScope="" ma:versionID="69247899993dc4b46d4cafad13e8d63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afb0aedd957356c03778c3e1d59d7427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ECB558-3F6B-453B-B5D3-F3390B8606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F601CC-B708-4DC7-A351-B5513767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E51A43-9C1C-40B5-B010-ADC2D6E7A2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572</Words>
  <Application>Microsoft Macintosh PowerPoint</Application>
  <PresentationFormat>Widescreen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等线</vt:lpstr>
      <vt:lpstr>等线 Light</vt:lpstr>
      <vt:lpstr>맑은 고딕</vt:lpstr>
      <vt:lpstr>ＭＳ Ｐゴシック</vt:lpstr>
      <vt:lpstr>宋体</vt:lpstr>
      <vt:lpstr>Arial</vt:lpstr>
      <vt:lpstr>Calibri</vt:lpstr>
      <vt:lpstr>Calibri Light</vt:lpstr>
      <vt:lpstr>Office Theme</vt:lpstr>
      <vt:lpstr>WF on the polarization mismatch objective</vt:lpstr>
      <vt:lpstr>Background</vt:lpstr>
      <vt:lpstr>WF on EIRP measurement</vt:lpstr>
      <vt:lpstr>WF on UL demodulation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R15 MTC</dc:title>
  <dc:creator>Chunhui Zhang</dc:creator>
  <cp:keywords>CTPClassification=CTP_NT</cp:keywords>
  <cp:lastModifiedBy>Toliy Ioffe</cp:lastModifiedBy>
  <cp:revision>189</cp:revision>
  <dcterms:created xsi:type="dcterms:W3CDTF">2018-11-12T22:28:56Z</dcterms:created>
  <dcterms:modified xsi:type="dcterms:W3CDTF">2020-08-25T16:08:57Z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1554891878</vt:lpwstr>
  </property>
  <property fmtid="{D5CDD505-2E9C-101B-9397-08002B2CF9AE}" pid="6" name="ContentTypeId">
    <vt:lpwstr>0x0101003AA7AC0C743A294CADF60F661720E3E6</vt:lpwstr>
  </property>
  <property fmtid="{D5CDD505-2E9C-101B-9397-08002B2CF9AE}" pid="7" name="TitusGUID">
    <vt:lpwstr>e9cf23f3-4995-421f-9db7-c1bfd982c217</vt:lpwstr>
  </property>
  <property fmtid="{D5CDD505-2E9C-101B-9397-08002B2CF9AE}" pid="8" name="CTP_TimeStamp">
    <vt:lpwstr>2019-08-30 08:02:26Z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_2015_ms_pID_725343">
    <vt:lpwstr>(2)uxtdklYEI/yOVi3jXmHInqfktpOuzoHwNspEi3uKdif/8jXjKt2fDrBH3TBJZrGMDd6yetYA
w+osxGSUkAX4A8MxPDP7g5aLm0aU/EgeVOPFFXq7K2C3oU7+jjRJpS48aqQ2dfoLhS+tL63z
vVj7yZn2Qi174/l5qv7AIlzrO3+pqB5tKp3n3EeENPbrTJOg5aTRc5mSH42wiZPhvpiPaIk3
TOeWq23kceBbJsE7Rn</vt:lpwstr>
  </property>
  <property fmtid="{D5CDD505-2E9C-101B-9397-08002B2CF9AE}" pid="14" name="_2015_ms_pID_7253431">
    <vt:lpwstr>OyssJOPUbRj62enKcLj0vUpNxDH0z+WJGcuaSVqCZ7X4hpp0TrItT6
hZLPsjp99oC0d3IvxWvmGuKLNOFN4dJMACC+CQFCFSSK1Lii6OmiER0AlYWsMCzzWwfJJD02
AxaPPpfUtauL6uYMUwqy4LfFRWU3G4zFMJ5Ky6ls8r+1yxZUBZgaRPj2KONlUpFqp4qCSnMB
SffWXiZBqbC15wid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</Properties>
</file>