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66" r:id="rId5"/>
    <p:sldId id="259" r:id="rId6"/>
    <p:sldId id="261" r:id="rId7"/>
    <p:sldId id="262" r:id="rId8"/>
    <p:sldId id="267" r:id="rId9"/>
  </p:sldIdLst>
  <p:sldSz cx="12192000" cy="6858000"/>
  <p:notesSz cx="6858000" cy="9144000"/>
  <p:custDataLst>
    <p:tags r:id="rId11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unhui Zhang" initials="C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61" autoAdjust="0"/>
    <p:restoredTop sz="94660"/>
  </p:normalViewPr>
  <p:slideViewPr>
    <p:cSldViewPr snapToGrid="0">
      <p:cViewPr varScale="1">
        <p:scale>
          <a:sx n="89" d="100"/>
          <a:sy n="89" d="100"/>
        </p:scale>
        <p:origin x="715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5395C-AC67-49A6-9939-B4B2043C5D45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E7E36-109B-4899-AA5A-8BC8899FFA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5799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5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190120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67ECAA-E935-40A5-82BE-DC268AE23B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D9350ED-2DCB-4F36-99BA-7B3A56394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327D62C-19E8-482E-A574-5AEE78E44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4D311D0-C527-4BD0-933C-35A97E78E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701D5C4-3269-4EFA-85B3-10BA6F387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4983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D24BAE-219B-4D67-997E-DFB3BEA27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3A8EDB6-D80E-42B6-9FE3-E2B1C940E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A1930D9-0E96-437A-9B73-2DBA94627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F49C066-D324-440B-B7E4-E283B58F0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6CA2E01-98F3-422E-852C-AFD56615C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549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155B3C1-0482-4751-9794-F8B32CD64D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31780CB-3FC4-4968-9F7F-962BE0F12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424DFEE-A7AD-4047-A8FB-52AECE2B2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AE2746D-3133-4F71-8D20-31BC96FDA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C10E943-B678-44F7-813A-4D1C311A6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815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66DB9EE-3B69-482F-8D99-7C475FD76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7512BFA-9F7A-4BB5-AD59-2E32DAEC7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09C8BF-134A-412D-8701-BC6B39669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9D63BBD-FF14-4ADB-8AA0-CC953F663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8861ABB-00DE-42C4-B641-EBB9C2E90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7328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7B9226-85AE-4D00-8BCC-4F1B085E6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567FFC2-23B8-4F5A-BB79-65D842FB9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60432AE-1DEE-4B9E-8B25-F3F181D10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968E676-CA27-4422-9129-DB0770102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49C0813-A503-4656-87E5-D38D6ED88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211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AC8EFD-9D10-45A7-8913-B5C278C82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C53D8A5-28B7-4A79-81B2-B73B3EE66F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C35892A-B5A0-418F-B82D-20E0FA83BA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F3D7C85-10A6-4C11-A76D-890C9D229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0C9BC20-7B03-414C-A133-A6E1E94FA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BC503CC-24AD-4C2F-9B48-17F0D8316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8194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C10B26-ECAC-4488-8104-C82E17868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49C72EB-8F3F-4AB2-9DD6-0627171C2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3A288E2-32E0-400B-AF04-C055AE73A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57F8655-A52A-4AD1-806A-B477443896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673166E-B0FA-4279-831A-2393334803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681422C-6B96-43C6-B6A9-7316E2B5D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2020-08-24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FECACD78-48FA-4D96-8B61-5BFD08950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794B14E-13B2-4203-8AC5-BB8055DCB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0385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3706ED-12A9-41C3-AF10-61C621BDD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9C7B93B-4EB3-4354-A515-11A684968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2020-08-24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C07E9C9-8DD7-458A-A1A8-6819F417E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F92D0F3-31BE-454B-A238-17D468B7D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5578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B901230-76E4-4A33-AE3E-03DA16E9C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2020-08-24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12F2D465-13DD-4B6B-8C74-3363ECC01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8483B31-3A1C-4CB2-A5B8-BEFDA8659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1502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1C1FF7-0CAB-411E-8790-77850C60E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187C27B-79CE-40D3-A876-D562C33B8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049F834-DD93-4DC8-925C-EB29718E8B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62F5B9A-9EEE-4039-AEEA-84DC7667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8B168AC-1DEB-4F88-8AE1-980D44529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FE0CEE6-222D-47B9-8D01-B3ACED654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928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FA5AC8-9955-4F13-82C1-EDC9C45B0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00BD4F1-B75F-410A-B2BE-80F8962691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18B0164-A123-4A31-8696-2EA937A1A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3ECF9E5-DFD2-466D-8D1A-B8D729A01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1DD818C-23B6-48FB-AFCB-1006AAE31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79655A7-894C-40DD-A357-5C5526959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7043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4EEBDE2-0E72-4618-B4BE-6C71CD8DA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810EDF2-29FB-4905-AFC7-CE3EC7D2C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1CE2101-86A9-4191-87B9-AC4ADC21EF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89CE5-41B7-443F-8071-C930C07E04F1}" type="datetimeFigureOut">
              <a:rPr lang="sv-SE" smtClean="0"/>
              <a:t>2020-08-24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75F1816-61F3-40A8-BE90-496BC9B3D4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9FE6E6C-6C86-447A-B93D-24FC1B57FC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441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US" altLang="ko-KR" b="1" dirty="0"/>
              <a:t>WF on the polarization mismatch objective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Samsung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7" y="218661"/>
            <a:ext cx="1520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R4-201</a:t>
            </a:r>
            <a:r>
              <a:rPr lang="en-US" altLang="zh-CN" b="1" dirty="0" smtClean="0"/>
              <a:t>2714</a:t>
            </a:r>
            <a:endParaRPr lang="en-US" b="1" dirty="0"/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07504" y="188639"/>
            <a:ext cx="35758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#96-e</a:t>
            </a:r>
          </a:p>
          <a:p>
            <a:r>
              <a:rPr lang="en-GB" altLang="ko-KR" b="1" dirty="0"/>
              <a:t>Online Meeting, Aug 2020</a:t>
            </a:r>
            <a:endParaRPr lang="en-GB" b="1" dirty="0"/>
          </a:p>
          <a:p>
            <a:r>
              <a:rPr lang="en-GB" b="1" dirty="0"/>
              <a:t>Agenda: </a:t>
            </a:r>
            <a:r>
              <a:rPr lang="en-US" altLang="zh-CN" b="1" dirty="0" smtClean="0"/>
              <a:t>13</a:t>
            </a:r>
            <a:r>
              <a:rPr lang="en-US" b="1" dirty="0" smtClean="0"/>
              <a:t>.1.2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3313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BEFD22-2627-4F1D-8F95-FDCAF35A6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596BF9B-B205-49AD-BBEE-193235C5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2209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dirty="0" smtClean="0"/>
              <a:t>EIRP measurement enhancement</a:t>
            </a:r>
          </a:p>
          <a:p>
            <a:pPr lvl="1"/>
            <a:r>
              <a:rPr lang="en-US" dirty="0" smtClean="0"/>
              <a:t>Methods identified in RAN4#93 meeting [1]</a:t>
            </a:r>
          </a:p>
          <a:p>
            <a:pPr lvl="2"/>
            <a:r>
              <a:rPr lang="en-US" dirty="0"/>
              <a:t>Method 0: No change to the measurement procedures in TR38.810</a:t>
            </a:r>
          </a:p>
          <a:p>
            <a:pPr lvl="2"/>
            <a:r>
              <a:rPr lang="en-US" dirty="0"/>
              <a:t>Method 1: “H&amp;V simultaneous operation with 2-port CSI-RS beam management by TE” [8] </a:t>
            </a:r>
          </a:p>
          <a:p>
            <a:pPr lvl="2"/>
            <a:r>
              <a:rPr lang="en-US" dirty="0"/>
              <a:t>Method 2: “Keep H&amp;V non-simultaneous operation by TE, but change test procedure to </a:t>
            </a:r>
            <a:r>
              <a:rPr lang="en-US" dirty="0" err="1"/>
              <a:t>Link_V</a:t>
            </a:r>
            <a:r>
              <a:rPr lang="en-US" dirty="0"/>
              <a:t> → </a:t>
            </a:r>
            <a:r>
              <a:rPr lang="en-US" dirty="0" err="1"/>
              <a:t>Link_H</a:t>
            </a:r>
            <a:r>
              <a:rPr lang="en-US" dirty="0"/>
              <a:t> → </a:t>
            </a:r>
            <a:r>
              <a:rPr lang="en-US" dirty="0" err="1"/>
              <a:t>UE_Beam_Lock</a:t>
            </a:r>
            <a:r>
              <a:rPr lang="en-US" dirty="0"/>
              <a:t> → </a:t>
            </a:r>
            <a:r>
              <a:rPr lang="en-US" dirty="0" err="1"/>
              <a:t>Measurement_V</a:t>
            </a:r>
            <a:r>
              <a:rPr lang="en-US" dirty="0"/>
              <a:t> → </a:t>
            </a:r>
            <a:r>
              <a:rPr lang="en-US" dirty="0" err="1"/>
              <a:t>Measurement_H</a:t>
            </a:r>
            <a:r>
              <a:rPr lang="en-US" dirty="0"/>
              <a:t>” [8]</a:t>
            </a:r>
          </a:p>
          <a:p>
            <a:pPr lvl="2"/>
            <a:r>
              <a:rPr lang="en-US" dirty="0"/>
              <a:t>Method 3: “H&amp;V non-simultaneous operation by TE with additional 45 </a:t>
            </a:r>
            <a:r>
              <a:rPr lang="en-US" dirty="0" err="1"/>
              <a:t>deg</a:t>
            </a:r>
            <a:r>
              <a:rPr lang="en-US" dirty="0"/>
              <a:t> link” [8]</a:t>
            </a:r>
          </a:p>
          <a:p>
            <a:pPr lvl="2"/>
            <a:r>
              <a:rPr lang="en-US" dirty="0"/>
              <a:t>Method 4: Different approach for calculating total EIRP [10]</a:t>
            </a:r>
          </a:p>
          <a:p>
            <a:pPr lvl="2"/>
            <a:r>
              <a:rPr lang="en-US" dirty="0"/>
              <a:t>Method 5: Polarization sweep of the DL signal [R4-1911503]</a:t>
            </a:r>
          </a:p>
          <a:p>
            <a:pPr lvl="2"/>
            <a:r>
              <a:rPr lang="en-US" dirty="0"/>
              <a:t>Method 6: The use of CP for the DL signal and UL signal measurement [R4-1911503]</a:t>
            </a:r>
          </a:p>
          <a:p>
            <a:pPr lvl="2"/>
            <a:r>
              <a:rPr lang="en-US" dirty="0"/>
              <a:t>Method 7: Test mode for certification purpose to force the UE to transmit on both polarizations</a:t>
            </a:r>
          </a:p>
          <a:p>
            <a:pPr lvl="2"/>
            <a:r>
              <a:rPr lang="en-US" dirty="0"/>
              <a:t>Method 8: The use of Elliptical Polarization for the DL [11]</a:t>
            </a:r>
          </a:p>
          <a:p>
            <a:pPr lvl="2"/>
            <a:r>
              <a:rPr lang="en-US" dirty="0"/>
              <a:t>Other methods are not </a:t>
            </a:r>
            <a:r>
              <a:rPr lang="en-US" dirty="0" smtClean="0"/>
              <a:t>precluded</a:t>
            </a:r>
          </a:p>
          <a:p>
            <a:pPr lvl="1"/>
            <a:r>
              <a:rPr lang="en-US" dirty="0" smtClean="0"/>
              <a:t>Method identified in the informal email discussion and offline conference call meeting [2]</a:t>
            </a:r>
          </a:p>
          <a:p>
            <a:pPr lvl="2"/>
            <a:r>
              <a:rPr lang="en-US" dirty="0" smtClean="0"/>
              <a:t>Method based on TPMI</a:t>
            </a:r>
          </a:p>
          <a:p>
            <a:pPr lvl="1"/>
            <a:r>
              <a:rPr lang="en-US" dirty="0" smtClean="0"/>
              <a:t>New method proposed in RAN4#96e meeting [3]</a:t>
            </a:r>
          </a:p>
          <a:p>
            <a:pPr lvl="2"/>
            <a:r>
              <a:rPr lang="en-US" dirty="0" smtClean="0"/>
              <a:t>Method by using power </a:t>
            </a:r>
            <a:r>
              <a:rPr lang="en-US" dirty="0"/>
              <a:t>up command to trigger TX diversity</a:t>
            </a:r>
          </a:p>
          <a:p>
            <a:r>
              <a:rPr lang="en-US" altLang="zh-CN" dirty="0" smtClean="0"/>
              <a:t>Enhancement on demodulation </a:t>
            </a:r>
            <a:r>
              <a:rPr lang="en-US" altLang="zh-CN" dirty="0"/>
              <a:t>of UL by test </a:t>
            </a:r>
            <a:r>
              <a:rPr lang="en-US" altLang="zh-CN" dirty="0" smtClean="0"/>
              <a:t>equipment (e.g. </a:t>
            </a:r>
            <a:r>
              <a:rPr lang="en-US" dirty="0" smtClean="0"/>
              <a:t>EVM measurement)</a:t>
            </a:r>
          </a:p>
          <a:p>
            <a:pPr lvl="1"/>
            <a:r>
              <a:rPr lang="en-US" dirty="0"/>
              <a:t>Whether FR2 test equipment topology shall be enhanced by adopting dual polarization coherent </a:t>
            </a:r>
            <a:r>
              <a:rPr lang="en-US" dirty="0" smtClean="0"/>
              <a:t>receivers [1][2][3]</a:t>
            </a:r>
          </a:p>
          <a:p>
            <a:endParaRPr lang="en-US" dirty="0"/>
          </a:p>
        </p:txBody>
      </p:sp>
      <p:sp>
        <p:nvSpPr>
          <p:cNvPr id="6" name="RS_Classification_Standard"/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9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96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BEFD22-2627-4F1D-8F95-FDCAF35A6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461"/>
            <a:ext cx="10515600" cy="768484"/>
          </a:xfrm>
        </p:spPr>
        <p:txBody>
          <a:bodyPr/>
          <a:lstStyle/>
          <a:p>
            <a:r>
              <a:rPr lang="en-US" altLang="zh-CN" dirty="0"/>
              <a:t>WF on EIRP </a:t>
            </a:r>
            <a:r>
              <a:rPr lang="en-US" altLang="zh-CN" dirty="0" smtClean="0"/>
              <a:t>measurement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596BF9B-B205-49AD-BBEE-193235C5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1404"/>
            <a:ext cx="10515600" cy="5612860"/>
          </a:xfrm>
        </p:spPr>
        <p:txBody>
          <a:bodyPr>
            <a:normAutofit/>
          </a:bodyPr>
          <a:lstStyle/>
          <a:p>
            <a:r>
              <a:rPr lang="en-US" dirty="0" smtClean="0"/>
              <a:t>RAN4 identifies that there is conflict between the core requirement and EIRP measurement procedure in terms of </a:t>
            </a:r>
            <a:r>
              <a:rPr lang="en-US" altLang="zh-CN" dirty="0" smtClean="0"/>
              <a:t>enabling </a:t>
            </a:r>
            <a:r>
              <a:rPr lang="en-US" dirty="0" smtClean="0"/>
              <a:t>polarization </a:t>
            </a:r>
            <a:r>
              <a:rPr lang="en-US" dirty="0" smtClean="0"/>
              <a:t>gain, which is to be addressed by EIRP measurement enhancement </a:t>
            </a:r>
          </a:p>
          <a:p>
            <a:r>
              <a:rPr lang="en-US" dirty="0" smtClean="0"/>
              <a:t>Focus on following techniques to enhance EIRP measurement:</a:t>
            </a:r>
          </a:p>
          <a:p>
            <a:pPr lvl="1"/>
            <a:r>
              <a:rPr lang="en-US" dirty="0" smtClean="0"/>
              <a:t>Option 1: TPMI side condition method</a:t>
            </a:r>
          </a:p>
          <a:p>
            <a:pPr lvl="1"/>
            <a:r>
              <a:rPr lang="en-US" dirty="0" smtClean="0"/>
              <a:t>Option 2: DL polarization scan method</a:t>
            </a:r>
          </a:p>
          <a:p>
            <a:pPr lvl="1"/>
            <a:r>
              <a:rPr lang="en-US" dirty="0" smtClean="0"/>
              <a:t>Option 3: test mode to trigger TX diversity</a:t>
            </a:r>
          </a:p>
          <a:p>
            <a:r>
              <a:rPr lang="en-US" dirty="0" smtClean="0"/>
              <a:t>FFS on feasibility of 2-port CSI-RS method as an extra enhancement</a:t>
            </a:r>
            <a:endParaRPr lang="en-US" dirty="0"/>
          </a:p>
        </p:txBody>
      </p:sp>
      <p:sp>
        <p:nvSpPr>
          <p:cNvPr id="6" name="RS_Classification_Standard"/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9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133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BEFD22-2627-4F1D-8F95-FDCAF35A6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461"/>
            <a:ext cx="10515600" cy="768484"/>
          </a:xfrm>
        </p:spPr>
        <p:txBody>
          <a:bodyPr/>
          <a:lstStyle/>
          <a:p>
            <a:r>
              <a:rPr lang="en-US" dirty="0" smtClean="0"/>
              <a:t>WF on UL demodulation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596BF9B-B205-49AD-BBEE-193235C5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1404"/>
            <a:ext cx="10515600" cy="5612860"/>
          </a:xfrm>
        </p:spPr>
        <p:txBody>
          <a:bodyPr>
            <a:normAutofit/>
          </a:bodyPr>
          <a:lstStyle/>
          <a:p>
            <a:r>
              <a:rPr lang="en-US" altLang="zh-CN" dirty="0"/>
              <a:t>Whether FR2 test equipment topology shall be enhanced by adopting dual polarization coherent receivers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dual polarization coherent receiver topology is taken as a starting </a:t>
            </a:r>
            <a:r>
              <a:rPr lang="en-US" dirty="0" smtClean="0"/>
              <a:t>point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ompanies </a:t>
            </a:r>
            <a:r>
              <a:rPr lang="en-US" dirty="0"/>
              <a:t>are encouraged to </a:t>
            </a:r>
            <a:r>
              <a:rPr lang="en-US" dirty="0" smtClean="0"/>
              <a:t>contribute </a:t>
            </a:r>
            <a:r>
              <a:rPr lang="en-US" dirty="0"/>
              <a:t>in </a:t>
            </a:r>
            <a:r>
              <a:rPr lang="en-US" dirty="0" smtClean="0"/>
              <a:t>future meetings </a:t>
            </a:r>
            <a:r>
              <a:rPr lang="en-US" dirty="0"/>
              <a:t>with test setup descriptions, impact on test time, preliminary MU, and the method’s </a:t>
            </a:r>
            <a:r>
              <a:rPr lang="en-US" dirty="0" smtClean="0"/>
              <a:t>feasibility</a:t>
            </a:r>
            <a:endParaRPr lang="en-US" dirty="0"/>
          </a:p>
        </p:txBody>
      </p:sp>
      <p:sp>
        <p:nvSpPr>
          <p:cNvPr id="6" name="RS_Classification_Standard"/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9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112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901820"/>
              </p:ext>
            </p:extLst>
          </p:nvPr>
        </p:nvGraphicFramePr>
        <p:xfrm>
          <a:off x="472224" y="1341477"/>
          <a:ext cx="11247552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4326">
                  <a:extLst>
                    <a:ext uri="{9D8B030D-6E8A-4147-A177-3AD203B41FA5}">
                      <a16:colId xmlns:a16="http://schemas.microsoft.com/office/drawing/2014/main" xmlns="" val="2152485044"/>
                    </a:ext>
                  </a:extLst>
                </a:gridCol>
                <a:gridCol w="1979874">
                  <a:extLst>
                    <a:ext uri="{9D8B030D-6E8A-4147-A177-3AD203B41FA5}">
                      <a16:colId xmlns:a16="http://schemas.microsoft.com/office/drawing/2014/main" xmlns="" val="3677271991"/>
                    </a:ext>
                  </a:extLst>
                </a:gridCol>
                <a:gridCol w="6074797">
                  <a:extLst>
                    <a:ext uri="{9D8B030D-6E8A-4147-A177-3AD203B41FA5}">
                      <a16:colId xmlns:a16="http://schemas.microsoft.com/office/drawing/2014/main" xmlns="" val="1072862838"/>
                    </a:ext>
                  </a:extLst>
                </a:gridCol>
                <a:gridCol w="2448555">
                  <a:extLst>
                    <a:ext uri="{9D8B030D-6E8A-4147-A177-3AD203B41FA5}">
                      <a16:colId xmlns:a16="http://schemas.microsoft.com/office/drawing/2014/main" xmlns="" val="38740232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[1]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2400" dirty="0" smtClean="0"/>
                        <a:t>R4-1916177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WF on FR2 test methodology enhancement 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dirty="0" smtClean="0"/>
                        <a:t>Apple, CAICT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909950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[2]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R4-2009959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FR2 test method enhancement informal email discussion summary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Apple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939438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[3]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R4-2012561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Email discussion summary for [96e][330] FR2_enhTestMethods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dirty="0" smtClean="0"/>
                        <a:t>Moderator(Apple)</a:t>
                      </a:r>
                      <a:endParaRPr lang="ko-KR" altLang="en-US" sz="2400" dirty="0" smtClean="0"/>
                    </a:p>
                    <a:p>
                      <a:pPr latinLnBrk="1"/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97335668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838200" y="229442"/>
            <a:ext cx="10515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>
                <a:solidFill>
                  <a:prstClr val="black"/>
                </a:solidFill>
              </a:rPr>
              <a:t>References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30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_RESETFORMATTING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8" ma:contentTypeDescription="Create a new document." ma:contentTypeScope="" ma:versionID="69247899993dc4b46d4cafad13e8d63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afb0aedd957356c03778c3e1d59d7427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E51A43-9C1C-40B5-B010-ADC2D6E7A2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ECB558-3F6B-453B-B5D3-F3390B86062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3F601CC-B708-4DC7-A351-B551376709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437</Words>
  <Application>Microsoft Office PowerPoint</Application>
  <PresentationFormat>宽屏</PresentationFormat>
  <Paragraphs>50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맑은 고딕</vt:lpstr>
      <vt:lpstr>ＭＳ Ｐゴシック</vt:lpstr>
      <vt:lpstr>等线</vt:lpstr>
      <vt:lpstr>等线 Light</vt:lpstr>
      <vt:lpstr>宋体</vt:lpstr>
      <vt:lpstr>Arial</vt:lpstr>
      <vt:lpstr>Calibri</vt:lpstr>
      <vt:lpstr>Calibri Light</vt:lpstr>
      <vt:lpstr>Office Theme</vt:lpstr>
      <vt:lpstr>WF on the polarization mismatch objective</vt:lpstr>
      <vt:lpstr>Background</vt:lpstr>
      <vt:lpstr>WF on EIRP measurement</vt:lpstr>
      <vt:lpstr>WF on UL demodulation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for R15 MTC</dc:title>
  <dc:creator>Chunhui Zhang</dc:creator>
  <cp:keywords>CTPClassification=CTP_NT</cp:keywords>
  <cp:lastModifiedBy>Bozhi Li/RF Performance Standard Research Lab /SRC-Beijing/Staff Engineer/Samsung Electronics</cp:lastModifiedBy>
  <cp:revision>185</cp:revision>
  <dcterms:created xsi:type="dcterms:W3CDTF">2018-11-12T22:28:56Z</dcterms:created>
  <dcterms:modified xsi:type="dcterms:W3CDTF">2020-08-24T01:28:11Z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1554891878</vt:lpwstr>
  </property>
  <property fmtid="{D5CDD505-2E9C-101B-9397-08002B2CF9AE}" pid="6" name="ContentTypeId">
    <vt:lpwstr>0x0101003AA7AC0C743A294CADF60F661720E3E6</vt:lpwstr>
  </property>
  <property fmtid="{D5CDD505-2E9C-101B-9397-08002B2CF9AE}" pid="7" name="TitusGUID">
    <vt:lpwstr>e9cf23f3-4995-421f-9db7-c1bfd982c217</vt:lpwstr>
  </property>
  <property fmtid="{D5CDD505-2E9C-101B-9397-08002B2CF9AE}" pid="8" name="CTP_TimeStamp">
    <vt:lpwstr>2019-08-30 08:02:26Z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  <property fmtid="{D5CDD505-2E9C-101B-9397-08002B2CF9AE}" pid="13" name="_2015_ms_pID_725343">
    <vt:lpwstr>(2)uxtdklYEI/yOVi3jXmHInqfktpOuzoHwNspEi3uKdif/8jXjKt2fDrBH3TBJZrGMDd6yetYA
w+osxGSUkAX4A8MxPDP7g5aLm0aU/EgeVOPFFXq7K2C3oU7+jjRJpS48aqQ2dfoLhS+tL63z
vVj7yZn2Qi174/l5qv7AIlzrO3+pqB5tKp3n3EeENPbrTJOg5aTRc5mSH42wiZPhvpiPaIk3
TOeWq23kceBbJsE7Rn</vt:lpwstr>
  </property>
  <property fmtid="{D5CDD505-2E9C-101B-9397-08002B2CF9AE}" pid="14" name="_2015_ms_pID_7253431">
    <vt:lpwstr>OyssJOPUbRj62enKcLj0vUpNxDH0z+WJGcuaSVqCZ7X4hpp0TrItT6
hZLPsjp99oC0d3IvxWvmGuKLNOFN4dJMACC+CQFCFSSK1Lii6OmiER0AlYWsMCzzWwfJJD02
AxaPPpfUtauL6uYMUwqy4LfFRWU3G4zFMJ5Ky6ls8r+1yxZUBZgaRPj2KONlUpFqp4qCSnMB
SffWXiZBqbC15wid</vt:lpwstr>
  </property>
  <property fmtid="{D5CDD505-2E9C-101B-9397-08002B2CF9AE}" pid="15" name="RS_Classification">
    <vt:lpwstr>UNRESTRICTED</vt:lpwstr>
  </property>
  <property fmtid="{D5CDD505-2E9C-101B-9397-08002B2CF9AE}" pid="16" name="RS_ClassificationID">
    <vt:i4>0</vt:i4>
  </property>
</Properties>
</file>