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5">
  <p:sldMasterIdLst>
    <p:sldMasterId id="2147483648" r:id="rId1"/>
  </p:sldMasterIdLst>
  <p:notesMasterIdLst>
    <p:notesMasterId r:id="rId7"/>
  </p:notesMasterIdLst>
  <p:sldIdLst>
    <p:sldId id="280" r:id="rId2"/>
    <p:sldId id="282" r:id="rId3"/>
    <p:sldId id="285" r:id="rId4"/>
    <p:sldId id="288" r:id="rId5"/>
    <p:sldId id="28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EEF3"/>
    <a:srgbClr val="DAEE7B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4" autoAdjust="0"/>
    <p:restoredTop sz="90157" autoAdjust="0"/>
  </p:normalViewPr>
  <p:slideViewPr>
    <p:cSldViewPr snapToGrid="0">
      <p:cViewPr varScale="1">
        <p:scale>
          <a:sx n="76" d="100"/>
          <a:sy n="76" d="100"/>
        </p:scale>
        <p:origin x="-88" y="-4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5D01E2-2095-48A3-B9B4-79A54BB34598}" type="datetimeFigureOut">
              <a:rPr lang="en-US" smtClean="0"/>
              <a:t>8/26/2020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52189-F625-4389-8581-FC4FE6283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203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52189-F625-4389-8581-FC4FE6283C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4240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74DF5F-7967-42E2-8FEF-35C7828E384E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238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DEB26-4FB6-411A-BA88-17BDF16451CD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7432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7D009-0294-45D9-B401-0AB92FED3F40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597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2CD7F-CD55-4427-A811-8E63084DB7C2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680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4A4B6-D4CE-4EE6-826F-7E0750C08AC8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7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86EF0C-8D7F-4AC3-B4FD-AA45171EEB83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20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F0BF7-6617-4CDD-AD5E-3387B48DB2FF}" type="datetime1">
              <a:rPr lang="en-US" smtClean="0"/>
              <a:t>8/26/2020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874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D477D-FB1A-4083-9445-1D226CBB05FE}" type="datetime1">
              <a:rPr lang="en-US" smtClean="0"/>
              <a:t>8/26/2020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751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BFDEE-A74F-41B9-B3DA-FE611F37F79C}" type="datetime1">
              <a:rPr lang="en-US" smtClean="0"/>
              <a:t>8/26/2020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038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30567-F64F-4B75-9C08-EA507EA8D28E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007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0BEEC-660B-4175-BB24-E09FC9B1EDAE}" type="datetime1">
              <a:rPr lang="en-US" smtClean="0"/>
              <a:t>8/26/2020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82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F8899-3495-4D3A-A620-490C49D905C0}" type="datetime1">
              <a:rPr lang="en-US" smtClean="0"/>
              <a:t>8/26/2020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D926F-61E7-4178-9856-62CA148A80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13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3gpp.org/ftp/tsg_ran/WG4_Radio/TSGR4_96_e/Docs/R4-2010802.zip" TargetMode="External"/><Relationship Id="rId2" Type="http://schemas.openxmlformats.org/officeDocument/2006/relationships/hyperlink" Target="http://www.3gpp.org/ftp/tsg_ran/WG4_Radio/TSGR4_96_e/Docs/R4-2009962.zi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6313" y="1122363"/>
            <a:ext cx="11386457" cy="2387600"/>
          </a:xfrm>
        </p:spPr>
        <p:txBody>
          <a:bodyPr>
            <a:normAutofit/>
          </a:bodyPr>
          <a:lstStyle/>
          <a:p>
            <a:r>
              <a:rPr lang="en-US" sz="4000" dirty="0"/>
              <a:t>WF on the inter-band CA within FR2 objective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0369" y="4800599"/>
            <a:ext cx="9144000" cy="1369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Anritsu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937103" y="218661"/>
            <a:ext cx="2019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R4-201</a:t>
            </a:r>
            <a:r>
              <a:rPr lang="en-US" altLang="ja-JP" sz="2800" b="1" dirty="0" smtClean="0"/>
              <a:t>271</a:t>
            </a:r>
            <a:r>
              <a:rPr lang="en-US" sz="2800" b="1" dirty="0" smtClean="0"/>
              <a:t>5</a:t>
            </a:r>
            <a:endParaRPr lang="en-US" sz="2800" b="1" dirty="0"/>
          </a:p>
        </p:txBody>
      </p:sp>
      <p:sp>
        <p:nvSpPr>
          <p:cNvPr id="5" name="テキスト ボックス 3"/>
          <p:cNvSpPr txBox="1"/>
          <p:nvPr/>
        </p:nvSpPr>
        <p:spPr>
          <a:xfrm>
            <a:off x="107502" y="180688"/>
            <a:ext cx="55520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Meeting #</a:t>
            </a:r>
            <a:r>
              <a:rPr lang="en-US" b="1" dirty="0" smtClean="0"/>
              <a:t>96-e</a:t>
            </a:r>
            <a:endParaRPr lang="en-US" b="1" dirty="0"/>
          </a:p>
          <a:p>
            <a:r>
              <a:rPr lang="en-US" b="1" dirty="0"/>
              <a:t>Online, </a:t>
            </a:r>
            <a:r>
              <a:rPr lang="en-US" altLang="ja-JP" b="1" dirty="0" smtClean="0"/>
              <a:t>17</a:t>
            </a:r>
            <a:r>
              <a:rPr lang="en-US" altLang="ja-JP" b="1" baseline="30000" dirty="0" smtClean="0"/>
              <a:t>th</a:t>
            </a:r>
            <a:r>
              <a:rPr lang="en-US" altLang="ja-JP" b="1" dirty="0" smtClean="0"/>
              <a:t> – 28</a:t>
            </a:r>
            <a:r>
              <a:rPr lang="en-US" altLang="ja-JP" b="1" baseline="30000" dirty="0" smtClean="0"/>
              <a:t>th</a:t>
            </a:r>
            <a:r>
              <a:rPr lang="en-US" altLang="ja-JP" b="1" dirty="0" smtClean="0"/>
              <a:t> Aug </a:t>
            </a:r>
            <a:r>
              <a:rPr lang="en-US" altLang="ja-JP" b="1" dirty="0"/>
              <a:t>2020</a:t>
            </a:r>
            <a:endParaRPr lang="en-US" dirty="0"/>
          </a:p>
          <a:p>
            <a:r>
              <a:rPr lang="en-US" b="1" dirty="0"/>
              <a:t>Agenda: </a:t>
            </a:r>
            <a:r>
              <a:rPr lang="en-US" altLang="ja-JP" b="1" dirty="0" smtClean="0"/>
              <a:t>13.1.3</a:t>
            </a:r>
            <a:endParaRPr lang="en-US" b="1" dirty="0"/>
          </a:p>
          <a:p>
            <a:r>
              <a:rPr lang="en-US" b="1" dirty="0"/>
              <a:t>E-mail title: </a:t>
            </a:r>
            <a:r>
              <a:rPr lang="en-US" altLang="ja-JP" b="1" dirty="0"/>
              <a:t>[</a:t>
            </a:r>
            <a:r>
              <a:rPr lang="en-US" altLang="ja-JP" b="1" dirty="0" smtClean="0"/>
              <a:t>96e][330</a:t>
            </a:r>
            <a:r>
              <a:rPr lang="en-US" altLang="ja-JP" b="1" dirty="0"/>
              <a:t>] FR2_enhTestMethods</a:t>
            </a:r>
            <a:endParaRPr lang="en-US" b="1" dirty="0"/>
          </a:p>
          <a:p>
            <a:r>
              <a:rPr lang="en-US" altLang="ja-JP" b="1" dirty="0"/>
              <a:t>Sub-topic: </a:t>
            </a:r>
            <a:r>
              <a:rPr lang="en-US" altLang="ja-JP" b="1" dirty="0" smtClean="0"/>
              <a:t>3-1</a:t>
            </a:r>
            <a:endParaRPr lang="en-US" b="1" dirty="0"/>
          </a:p>
          <a:p>
            <a:r>
              <a:rPr lang="en-US" b="1" dirty="0"/>
              <a:t>WI: FR2_enhTestMethods</a:t>
            </a:r>
          </a:p>
        </p:txBody>
      </p:sp>
    </p:spTree>
    <p:extLst>
      <p:ext uri="{BB962C8B-B14F-4D97-AF65-F5344CB8AC3E}">
        <p14:creationId xmlns:p14="http://schemas.microsoft.com/office/powerpoint/2010/main" val="207210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altLang="ja-JP" sz="3600" b="1" dirty="0"/>
              <a:t>Outcome of the 1st round discussion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441" y="4768482"/>
            <a:ext cx="10515600" cy="170033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altLang="ja-JP" sz="2400" dirty="0" smtClean="0"/>
              <a:t>Two contributions on the test methodology for DL inter-band CA in FR2 were submitted and a necessity of the offset feed antennas for FR2 test system were discussed in the 1st round.</a:t>
            </a:r>
          </a:p>
          <a:p>
            <a:pPr marL="0" indent="0">
              <a:buNone/>
            </a:pPr>
            <a:r>
              <a:rPr lang="en-US" altLang="ja-JP" sz="2400" dirty="0"/>
              <a:t>4 companies out of 5 were supportive to the further study </a:t>
            </a:r>
            <a:r>
              <a:rPr lang="en-US" altLang="ja-JP" sz="2400" dirty="0" smtClean="0"/>
              <a:t>of the influence by the offset antenna to </a:t>
            </a:r>
            <a:r>
              <a:rPr lang="en-US" altLang="ja-JP" sz="2400" dirty="0"/>
              <a:t>determine </a:t>
            </a:r>
            <a:r>
              <a:rPr lang="en-US" altLang="ja-JP" sz="2400" dirty="0" smtClean="0"/>
              <a:t>a </a:t>
            </a:r>
            <a:r>
              <a:rPr lang="en-US" altLang="ja-JP" sz="2400" dirty="0"/>
              <a:t>feasibility </a:t>
            </a:r>
            <a:r>
              <a:rPr lang="en-US" altLang="ja-JP" sz="2400" dirty="0" smtClean="0"/>
              <a:t>of this test method.</a:t>
            </a:r>
            <a:endParaRPr lang="en-US" altLang="ja-JP" sz="2400" dirty="0"/>
          </a:p>
          <a:p>
            <a:pPr marL="0" lvl="0" indent="0">
              <a:buNone/>
            </a:pPr>
            <a:endParaRPr lang="en-US" altLang="ja-JP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5889920"/>
              </p:ext>
            </p:extLst>
          </p:nvPr>
        </p:nvGraphicFramePr>
        <p:xfrm>
          <a:off x="937304" y="998226"/>
          <a:ext cx="10201751" cy="3622216"/>
        </p:xfrm>
        <a:graphic>
          <a:graphicData uri="http://schemas.openxmlformats.org/drawingml/2006/table">
            <a:tbl>
              <a:tblPr firstRow="1" firstCol="1" bandRow="1"/>
              <a:tblGrid>
                <a:gridCol w="1718123"/>
                <a:gridCol w="1508389"/>
                <a:gridCol w="6975239"/>
              </a:tblGrid>
              <a:tr h="482776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游明朝"/>
                        </a:rPr>
                        <a:t>T-doc number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>
                          <a:effectLst/>
                          <a:latin typeface="Times New Roman"/>
                          <a:ea typeface="游明朝"/>
                        </a:rPr>
                        <a:t>Company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b="1" dirty="0">
                          <a:effectLst/>
                          <a:latin typeface="Times New Roman"/>
                          <a:ea typeface="游明朝"/>
                        </a:rPr>
                        <a:t>Proposals / Observations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3702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none" dirty="0">
                          <a:solidFill>
                            <a:schemeClr val="tx1"/>
                          </a:solidFill>
                          <a:effectLst/>
                          <a:latin typeface="Arial"/>
                          <a:ea typeface="游明朝"/>
                          <a:hlinkClick r:id="rId2"/>
                        </a:rPr>
                        <a:t>R4-2009962</a:t>
                      </a:r>
                      <a:endParaRPr lang="ja-JP" sz="1400" u="none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Apple Inc.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Views on test methodology for inter-band CA within FR2</a:t>
                      </a:r>
                      <a:endParaRPr lang="ja-JP" sz="140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1: Further study is needed to determine whether non-colocated test antennas for DL inter-band CA verification is feasible from the perspective of ∆PSD at the UE after spatial filtering.</a:t>
                      </a:r>
                      <a:endParaRPr lang="ja-JP" sz="140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10223"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u="sng" dirty="0">
                          <a:solidFill>
                            <a:srgbClr val="0000FF"/>
                          </a:solidFill>
                          <a:effectLst/>
                          <a:latin typeface="Arial"/>
                          <a:ea typeface="游明朝"/>
                          <a:hlinkClick r:id="rId3"/>
                        </a:rPr>
                        <a:t>R4-2010802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Rohde &amp; Schwarz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Discussion on open issues of inter-band CA testability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Observation 1: Providing DL signals from the same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AoA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 inter-band CA in FR2 with 2 bands is feasible for the Rel-16 frequency bands, without exceeding the MU for single carrier/intra-band CA.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Observation []: Imbalance can be larger for a single antenna test system, than estimated in [7].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1: RAN4 agrees that the testing of Rel-16 inter-band CA using a single antenna from 1AoA is feasible.</a:t>
                      </a:r>
                      <a:endParaRPr lang="ja-JP" sz="1400" dirty="0">
                        <a:effectLst/>
                        <a:latin typeface="Times New Roman"/>
                        <a:ea typeface="游明朝"/>
                      </a:endParaRPr>
                    </a:p>
                    <a:p>
                      <a:pPr fontAlgn="base" hangingPunct="0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游明朝"/>
                        </a:rPr>
                        <a:t>Proposal 2: RAN4 discusses above questions to clarify the testing implications for inter-band CA with power imbalance.</a:t>
                      </a:r>
                      <a:endParaRPr lang="ja-JP" sz="1400" dirty="0">
                        <a:effectLst/>
                        <a:latin typeface="Times New Roman"/>
                        <a:ea typeface="SimSu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963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/>
              <a:t>Way </a:t>
            </a:r>
            <a:r>
              <a:rPr lang="en-US" sz="3600" b="1" dirty="0" smtClean="0"/>
              <a:t>forward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7"/>
            <a:ext cx="10777151" cy="506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>
                <a:solidFill>
                  <a:srgbClr val="00B0F0"/>
                </a:solidFill>
              </a:rPr>
              <a:t>- </a:t>
            </a:r>
            <a:r>
              <a:rPr lang="en-US" altLang="ja-JP" sz="2400" dirty="0" smtClean="0">
                <a:solidFill>
                  <a:srgbClr val="00B0F0"/>
                </a:solidFill>
              </a:rPr>
              <a:t>RAN4 </a:t>
            </a:r>
            <a:r>
              <a:rPr lang="en-US" altLang="ja-JP" sz="2400" dirty="0">
                <a:solidFill>
                  <a:srgbClr val="00B0F0"/>
                </a:solidFill>
              </a:rPr>
              <a:t>agrees that the testing of Rel-16 inter-band CA using a single antenna from 1AoA is feasible</a:t>
            </a:r>
            <a:r>
              <a:rPr lang="en-US" altLang="ja-JP" sz="2400" dirty="0" smtClean="0">
                <a:solidFill>
                  <a:srgbClr val="00B0F0"/>
                </a:solidFill>
              </a:rPr>
              <a:t>. (</a:t>
            </a:r>
            <a:r>
              <a:rPr lang="en-US" altLang="ja-JP" sz="2400" dirty="0">
                <a:solidFill>
                  <a:srgbClr val="00B0F0"/>
                </a:solidFill>
              </a:rPr>
              <a:t>Proposal 1 from [3</a:t>
            </a:r>
            <a:r>
              <a:rPr lang="en-US" altLang="ja-JP" sz="2400" dirty="0" smtClean="0">
                <a:solidFill>
                  <a:srgbClr val="00B0F0"/>
                </a:solidFill>
              </a:rPr>
              <a:t>])</a:t>
            </a:r>
            <a:endParaRPr lang="en-US" sz="2400" dirty="0" smtClean="0">
              <a:solidFill>
                <a:srgbClr val="00B0F0"/>
              </a:solidFill>
            </a:endParaRPr>
          </a:p>
          <a:p>
            <a:pPr marL="0" lvl="0" indent="0">
              <a:buNone/>
            </a:pPr>
            <a:r>
              <a:rPr lang="en-US" sz="2400" dirty="0" smtClean="0"/>
              <a:t>- Further </a:t>
            </a:r>
            <a:r>
              <a:rPr lang="en-US" sz="2400" dirty="0"/>
              <a:t>study is needed to determine whether </a:t>
            </a:r>
            <a:r>
              <a:rPr lang="en-US" sz="2400" dirty="0" smtClean="0"/>
              <a:t>non co-located </a:t>
            </a:r>
            <a:r>
              <a:rPr lang="en-US" sz="2400" dirty="0"/>
              <a:t>test antennas for </a:t>
            </a:r>
            <a:r>
              <a:rPr lang="en-US" sz="2400" dirty="0" smtClean="0"/>
              <a:t>FR2 DL </a:t>
            </a:r>
            <a:r>
              <a:rPr lang="en-US" sz="2400" dirty="0"/>
              <a:t>inter-band CA verification is feasible from the perspective of ∆PSD at the UE after spatial filtering.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Companies are encouraged to bring analysis of influences to the UE </a:t>
            </a:r>
            <a:r>
              <a:rPr lang="en-US" sz="2400" dirty="0" smtClean="0">
                <a:solidFill>
                  <a:srgbClr val="00B0F0"/>
                </a:solidFill>
              </a:rPr>
              <a:t>and the TE dynamic range </a:t>
            </a:r>
            <a:r>
              <a:rPr lang="en-US" sz="2400" dirty="0" smtClean="0"/>
              <a:t>by the offset antenna method especially with the independent beam management (IBM) UE which supports 28GHz + 39 GHz ranges. </a:t>
            </a:r>
          </a:p>
          <a:p>
            <a:pPr marL="0" lvl="0" indent="0">
              <a:buNone/>
            </a:pPr>
            <a:r>
              <a:rPr lang="en-US" sz="2400" dirty="0" smtClean="0">
                <a:solidFill>
                  <a:srgbClr val="00B050"/>
                </a:solidFill>
              </a:rPr>
              <a:t>Angular offset from the focal point is in a range from 2.5  to </a:t>
            </a:r>
            <a:r>
              <a:rPr lang="en-US" sz="2400" strike="dblStrike" dirty="0" smtClean="0">
                <a:solidFill>
                  <a:srgbClr val="00B050"/>
                </a:solidFill>
              </a:rPr>
              <a:t>10</a:t>
            </a:r>
            <a:r>
              <a:rPr lang="en-US" sz="2400" strike="dblStrike" dirty="0" smtClean="0">
                <a:solidFill>
                  <a:srgbClr val="FF0000"/>
                </a:solidFill>
              </a:rPr>
              <a:t>5</a:t>
            </a:r>
            <a:r>
              <a:rPr lang="en-US" sz="2400" dirty="0" smtClean="0">
                <a:solidFill>
                  <a:srgbClr val="0070C0"/>
                </a:solidFill>
              </a:rPr>
              <a:t>7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smtClean="0">
                <a:solidFill>
                  <a:srgbClr val="00B050"/>
                </a:solidFill>
              </a:rPr>
              <a:t>degrees.</a:t>
            </a:r>
          </a:p>
          <a:p>
            <a:pPr marL="0" lvl="0" indent="0">
              <a:buNone/>
            </a:pPr>
            <a:r>
              <a:rPr lang="en-US" sz="2400" dirty="0" smtClean="0"/>
              <a:t>Other conditions such as common beam management, CA combination of </a:t>
            </a:r>
            <a:r>
              <a:rPr lang="en-US" altLang="ja-JP" sz="2400" dirty="0" smtClean="0"/>
              <a:t>28GHz </a:t>
            </a:r>
            <a:r>
              <a:rPr lang="en-US" altLang="ja-JP" sz="2400" dirty="0"/>
              <a:t>+ </a:t>
            </a:r>
            <a:r>
              <a:rPr lang="en-US" altLang="ja-JP" sz="2400" dirty="0" smtClean="0"/>
              <a:t>28GHz or </a:t>
            </a:r>
            <a:r>
              <a:rPr lang="en-US" altLang="ja-JP" sz="2400" dirty="0"/>
              <a:t>39GHz + 39GHz </a:t>
            </a:r>
            <a:r>
              <a:rPr lang="en-US" altLang="ja-JP" sz="2400" dirty="0" smtClean="0"/>
              <a:t>are not precluded. </a:t>
            </a:r>
            <a:endParaRPr lang="en-US" sz="2400" dirty="0" smtClean="0"/>
          </a:p>
          <a:p>
            <a:pPr marL="0" lvl="0" indent="0">
              <a:buNone/>
            </a:pPr>
            <a:r>
              <a:rPr lang="en-US" sz="2400" dirty="0" smtClean="0"/>
              <a:t>-  </a:t>
            </a:r>
            <a:r>
              <a:rPr lang="en-US" altLang="ja-JP" sz="2400" dirty="0"/>
              <a:t>Whether the offset feed antenna method is necessary to address band n262 testability is FFS.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957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Expected angular offset between 2 antennae</a:t>
            </a:r>
            <a:endParaRPr lang="en-US" sz="36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8"/>
            <a:ext cx="10777151" cy="8808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400" dirty="0" smtClean="0"/>
              <a:t>Considered antenna offset in distance is within the range from 50 mm to 100 mm from the current antenna arrangement including the spurious measurement antenna. 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9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5508" y="1972563"/>
            <a:ext cx="5160622" cy="460018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4330316"/>
              </p:ext>
            </p:extLst>
          </p:nvPr>
        </p:nvGraphicFramePr>
        <p:xfrm>
          <a:off x="728173" y="3463986"/>
          <a:ext cx="5414720" cy="1561305"/>
        </p:xfrm>
        <a:graphic>
          <a:graphicData uri="http://schemas.openxmlformats.org/drawingml/2006/table">
            <a:tbl>
              <a:tblPr firstRow="1" firstCol="1" bandRow="1"/>
              <a:tblGrid>
                <a:gridCol w="1006562"/>
                <a:gridCol w="1469386"/>
                <a:gridCol w="1469386"/>
                <a:gridCol w="1469386"/>
              </a:tblGrid>
              <a:tr h="312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Arial"/>
                          <a:cs typeface="ＭＳ Ｐゴシック"/>
                        </a:rPr>
                        <a:t>Antenna offset </a:t>
                      </a: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in distance / angle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31226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 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50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100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1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Range length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1200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2.4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4.8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1000 mm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2.9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5.7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800 mm 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/>
                          <a:cs typeface="ＭＳ Ｐゴシック"/>
                        </a:rPr>
                        <a:t>3.6 deg</a:t>
                      </a:r>
                      <a:endParaRPr lang="ja-JP" sz="140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/>
                          <a:cs typeface="ＭＳ Ｐゴシック"/>
                        </a:rPr>
                        <a:t>7.1 </a:t>
                      </a:r>
                      <a:r>
                        <a:rPr lang="en-US" sz="1400" dirty="0" err="1">
                          <a:effectLst/>
                          <a:latin typeface="Arial"/>
                          <a:cs typeface="ＭＳ Ｐゴシック"/>
                        </a:rPr>
                        <a:t>deg</a:t>
                      </a:r>
                      <a:endParaRPr lang="ja-JP" sz="1400" dirty="0">
                        <a:effectLst/>
                        <a:latin typeface="ＭＳ Ｐゴシック"/>
                        <a:cs typeface="ＭＳ Ｐゴシック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テキスト ボックス 6"/>
          <p:cNvSpPr txBox="1"/>
          <p:nvPr/>
        </p:nvSpPr>
        <p:spPr>
          <a:xfrm>
            <a:off x="6604000" y="6549292"/>
            <a:ext cx="5455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Radiation pattern of 2x8 antenna. Extract from [6]</a:t>
            </a:r>
            <a:endParaRPr kumimoji="1" lang="ja-JP" altLang="en-US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726830" y="3048000"/>
            <a:ext cx="54395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Expected angular offset between 2 antennae</a:t>
            </a:r>
            <a:endParaRPr kumimoji="1" lang="ja-JP" alt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 txBox="1">
            <a:spLocks/>
          </p:cNvSpPr>
          <p:nvPr/>
        </p:nvSpPr>
        <p:spPr>
          <a:xfrm>
            <a:off x="838979" y="1870208"/>
            <a:ext cx="5616529" cy="10996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altLang="ja-JP" sz="2400" strike="dblStrike" dirty="0" smtClean="0"/>
              <a:t>Including a slightly extreme case, </a:t>
            </a:r>
            <a:r>
              <a:rPr lang="en-US" altLang="ja-JP" sz="2400" dirty="0" smtClean="0"/>
              <a:t>2.5 to </a:t>
            </a:r>
            <a:r>
              <a:rPr lang="en-US" altLang="ja-JP" sz="2400" dirty="0" smtClean="0">
                <a:solidFill>
                  <a:srgbClr val="0070C0"/>
                </a:solidFill>
              </a:rPr>
              <a:t>7</a:t>
            </a:r>
            <a:r>
              <a:rPr lang="en-US" altLang="ja-JP" sz="2400" strike="dblStrike" dirty="0" smtClean="0">
                <a:solidFill>
                  <a:srgbClr val="FF0000"/>
                </a:solidFill>
              </a:rPr>
              <a:t>5</a:t>
            </a:r>
            <a:r>
              <a:rPr lang="en-US" altLang="ja-JP" sz="2400" strike="dblStrike" dirty="0" smtClean="0"/>
              <a:t>10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degrees are expected as a baseline angular offset to study.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5230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33ACB96-5EB9-4B53-9E45-2613111945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30740"/>
          </a:xfrm>
        </p:spPr>
        <p:txBody>
          <a:bodyPr>
            <a:noAutofit/>
          </a:bodyPr>
          <a:lstStyle/>
          <a:p>
            <a:r>
              <a:rPr lang="en-US" sz="3600" b="1" dirty="0"/>
              <a:t>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9FEB596-98D6-4046-98CD-784653D5AE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12107"/>
            <a:ext cx="10777151" cy="50648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sz="2000" dirty="0"/>
              <a:t>[1] </a:t>
            </a:r>
            <a:r>
              <a:rPr lang="en-US" altLang="ja-JP" sz="2000" dirty="0" smtClean="0"/>
              <a:t>R4-2012561, “</a:t>
            </a:r>
            <a:r>
              <a:rPr lang="en-US" altLang="ja-JP" sz="2000" dirty="0"/>
              <a:t>Email discussion summary for [96e][330] FR2_enhTestMethods</a:t>
            </a:r>
            <a:r>
              <a:rPr lang="en-US" altLang="ja-JP" sz="2000" dirty="0" smtClean="0"/>
              <a:t>”, Moderator (Apple Inc.), RAN4 #96-e, Online</a:t>
            </a:r>
            <a:endParaRPr lang="ja-JP" altLang="ja-JP" sz="2000" dirty="0"/>
          </a:p>
          <a:p>
            <a:pPr marL="0" indent="0">
              <a:buNone/>
            </a:pPr>
            <a:r>
              <a:rPr lang="en-US" altLang="ja-JP" sz="2000" dirty="0"/>
              <a:t>[2</a:t>
            </a:r>
            <a:r>
              <a:rPr lang="en-US" altLang="ja-JP" sz="2000" dirty="0" smtClean="0"/>
              <a:t>] R4-2009962</a:t>
            </a:r>
            <a:r>
              <a:rPr lang="en-US" altLang="ja-JP" sz="2000" dirty="0"/>
              <a:t>, “Views on test methodology for inter-band CA within FR2”, </a:t>
            </a:r>
            <a:r>
              <a:rPr lang="en-US" altLang="ja-JP" sz="2000" dirty="0" smtClean="0"/>
              <a:t>Apple Inc</a:t>
            </a:r>
            <a:r>
              <a:rPr lang="en-US" altLang="ja-JP" sz="2000" dirty="0"/>
              <a:t>., RAN4 #96-e, </a:t>
            </a:r>
            <a:r>
              <a:rPr lang="en-US" altLang="ja-JP" sz="2000" dirty="0" smtClean="0"/>
              <a:t>Online</a:t>
            </a:r>
          </a:p>
          <a:p>
            <a:pPr marL="0" indent="0">
              <a:buNone/>
            </a:pPr>
            <a:r>
              <a:rPr lang="en-US" altLang="ja-JP" sz="2000" dirty="0" smtClean="0"/>
              <a:t>[3] R4-2010802</a:t>
            </a:r>
            <a:r>
              <a:rPr lang="en-US" altLang="ja-JP" sz="2000" dirty="0"/>
              <a:t>, “Discussion on open issues of inter-band CA testability”, </a:t>
            </a:r>
            <a:r>
              <a:rPr lang="en-US" altLang="ja-JP" sz="2000" dirty="0" smtClean="0"/>
              <a:t>Rohde &amp; Schwarz, </a:t>
            </a:r>
            <a:r>
              <a:rPr lang="en-US" altLang="ja-JP" sz="2000" dirty="0"/>
              <a:t>RAN4 #96-e, </a:t>
            </a:r>
            <a:r>
              <a:rPr lang="en-US" altLang="ja-JP" sz="2000" dirty="0" smtClean="0"/>
              <a:t>Online</a:t>
            </a:r>
          </a:p>
          <a:p>
            <a:pPr marL="0" indent="0">
              <a:buNone/>
            </a:pPr>
            <a:r>
              <a:rPr lang="en-US" altLang="ja-JP" sz="2000" dirty="0" smtClean="0"/>
              <a:t>[</a:t>
            </a:r>
            <a:r>
              <a:rPr lang="en-US" altLang="ja-JP" sz="2000" dirty="0"/>
              <a:t>4] R4-2000445, “Consideration on capability of multi signal transmission from single </a:t>
            </a:r>
            <a:r>
              <a:rPr lang="en-US" altLang="ja-JP" sz="2000" dirty="0" err="1"/>
              <a:t>AoA</a:t>
            </a:r>
            <a:r>
              <a:rPr lang="en-US" altLang="ja-JP" sz="2000" dirty="0"/>
              <a:t> in FR2 OTA test system</a:t>
            </a:r>
            <a:r>
              <a:rPr lang="en-US" altLang="ja-JP" sz="2000" dirty="0" smtClean="0"/>
              <a:t>”, Anritsu, RAN4 #94-e, Online</a:t>
            </a:r>
          </a:p>
          <a:p>
            <a:pPr marL="0" indent="0">
              <a:buNone/>
            </a:pPr>
            <a:r>
              <a:rPr lang="en-US" altLang="ja-JP" sz="2000" dirty="0" smtClean="0"/>
              <a:t>[5] R4-2003332</a:t>
            </a:r>
            <a:r>
              <a:rPr lang="en-US" altLang="ja-JP" sz="2000" dirty="0"/>
              <a:t>, “Consideration on FR2 OTA test system with multi signal transmission”, </a:t>
            </a:r>
            <a:r>
              <a:rPr lang="en-US" altLang="ja-JP" sz="2000" dirty="0" smtClean="0"/>
              <a:t>Anritsu, RAN4 #94-e-bis, Online</a:t>
            </a:r>
          </a:p>
          <a:p>
            <a:pPr marL="0" indent="0">
              <a:buNone/>
            </a:pPr>
            <a:r>
              <a:rPr lang="en-US" altLang="ja-JP" sz="2000" dirty="0" smtClean="0"/>
              <a:t>[6] R4-1911338, “</a:t>
            </a:r>
            <a:r>
              <a:rPr lang="sv-SE" altLang="ja-JP" sz="2000" dirty="0"/>
              <a:t>FR2 blocker signal from offset antenna</a:t>
            </a:r>
            <a:r>
              <a:rPr lang="en-US" altLang="ja-JP" sz="2000" dirty="0" smtClean="0"/>
              <a:t>”, Anritsu, </a:t>
            </a:r>
            <a:r>
              <a:rPr lang="en-US" altLang="ja-JP" sz="2000" dirty="0"/>
              <a:t>RAN4 #92-bis, Chongqing, China</a:t>
            </a:r>
          </a:p>
          <a:p>
            <a:pPr marL="0" indent="0">
              <a:buNone/>
            </a:pPr>
            <a:endParaRPr lang="en-US" altLang="ja-JP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D926F-61E7-4178-9856-62CA148A80C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1387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3808</TotalTime>
  <Words>674</Words>
  <Application>Microsoft Office PowerPoint</Application>
  <PresentationFormat>ユーザー設定</PresentationFormat>
  <Paragraphs>67</Paragraphs>
  <Slides>5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Theme</vt:lpstr>
      <vt:lpstr>WF on the inter-band CA within FR2 objective</vt:lpstr>
      <vt:lpstr>Outcome of the 1st round discussion</vt:lpstr>
      <vt:lpstr>Way forward</vt:lpstr>
      <vt:lpstr>Expected angular offset between 2 antennae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further clarification for wideband operation</dc:title>
  <dc:creator>Anritsu</dc:creator>
  <cp:lastModifiedBy>Anritsu</cp:lastModifiedBy>
  <cp:revision>699</cp:revision>
  <dcterms:created xsi:type="dcterms:W3CDTF">2017-05-16T04:27:47Z</dcterms:created>
  <dcterms:modified xsi:type="dcterms:W3CDTF">2020-08-26T11:26:50Z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6bd48086-dee8-488e-8462-ca57077ee532</vt:lpwstr>
  </property>
  <property fmtid="{D5CDD505-2E9C-101B-9397-08002B2CF9AE}" pid="3" name="CTP_TimeStamp">
    <vt:lpwstr>2017-12-02 00:42:09Z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_NewReviewCycle">
    <vt:lpwstr/>
  </property>
  <property fmtid="{D5CDD505-2E9C-101B-9397-08002B2CF9AE}" pid="8" name="CTPClassification">
    <vt:lpwstr>CTP_PUBLIC</vt:lpwstr>
  </property>
  <property fmtid="{D5CDD505-2E9C-101B-9397-08002B2CF9AE}" pid="9" name="_2015_ms_pID_725343">
    <vt:lpwstr>(2)lIqUfW4FW4zzZrG5M1/zGyFvWddclHi1m5Z3NXis/N7w8LA2iMMJNJ/af4sKQ4cEq1E4UN7N
j6y0v9+5jnMebuLqI4pyPwMAcVHI8cLO/gf65XNt4oO9DdqfkUBVE5bzGksABB3rzr2CHv5i
N3BhQyKAcmFQoDAcfOfawZUVMh+m4KwBhBTPElTj6d3FucjDGz+C/ils9FhIkEhXW5yLsRQ1
zGJgcKyw3estrIBe25</vt:lpwstr>
  </property>
  <property fmtid="{D5CDD505-2E9C-101B-9397-08002B2CF9AE}" pid="10" name="_2015_ms_pID_7253431">
    <vt:lpwstr>AfqzLHF7sZASFO7BJ2kT7CjcLgp9TOFPX3blgoksfIfgRymhledWat
186ZysMHid8OLJb/7HAlV/g3qvRd8EJuVAJkTMFBb547fYpUlXcnFOPkOl+lAn02HRBuhFyu
E4Gi6Iqo7HA/FQcx1Lvjhn0D5qiX+kK+5NxRyR7ddjcPTOaFobqgntXTBhjG0WTAS8o=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1573437380</vt:lpwstr>
  </property>
</Properties>
</file>