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1"/>
  </p:notesMasterIdLst>
  <p:sldIdLst>
    <p:sldId id="256" r:id="rId5"/>
    <p:sldId id="270" r:id="rId6"/>
    <p:sldId id="271" r:id="rId7"/>
    <p:sldId id="272" r:id="rId8"/>
    <p:sldId id="275" r:id="rId9"/>
    <p:sldId id="27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24118248959434299"/>
          <c:y val="8.8833448931220152E-2"/>
          <c:w val="0.75058759641797856"/>
          <c:h val="0.712219288281104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6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2584</c:v>
                </c:pt>
                <c:pt idx="1">
                  <c:v>2774</c:v>
                </c:pt>
                <c:pt idx="2">
                  <c:v>2337</c:v>
                </c:pt>
                <c:pt idx="3">
                  <c:v>2576</c:v>
                </c:pt>
                <c:pt idx="4">
                  <c:v>2230</c:v>
                </c:pt>
                <c:pt idx="5">
                  <c:v>2886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63-4541-903C-D453FF58C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47337360"/>
        <c:axId val="-2147335728"/>
      </c:barChart>
      <c:catAx>
        <c:axId val="-2147337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2147335728"/>
        <c:crosses val="autoZero"/>
        <c:auto val="1"/>
        <c:lblAlgn val="ctr"/>
        <c:lblOffset val="100"/>
        <c:noMultiLvlLbl val="0"/>
      </c:catAx>
      <c:valAx>
        <c:axId val="-21473357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214733736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sv-SE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dirty="0"/>
              <a:t>Managing RAN4 work load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Ericsson, Nokia, Nokia Shanghai Bell, ZTE, </a:t>
            </a:r>
            <a:r>
              <a:rPr lang="en-US" sz="2800" dirty="0" err="1"/>
              <a:t>Mediatek</a:t>
            </a:r>
            <a:r>
              <a:rPr lang="en-US" sz="2800" dirty="0"/>
              <a:t>, Qualcomm, Verizon, AT&amp;T, T-Mobile USA, Softbank, KDDI, NTT DoCoMo, Rohde &amp; Schwarz, US Cellular, Charter Communications, KT Corp, SKT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TSG-RAN4 Meeting # 95-e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May 25-June 05,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15.1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R4-2008003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6"/>
            <a:ext cx="12192000" cy="952862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GB" dirty="0"/>
              <a:t>Number of contributions in RAN4 are constantly increasing.</a:t>
            </a:r>
          </a:p>
          <a:p>
            <a:pPr hangingPunct="0"/>
            <a:r>
              <a:rPr lang="en-GB" dirty="0"/>
              <a:t>Almost 2900 </a:t>
            </a:r>
            <a:r>
              <a:rPr lang="en-GB" dirty="0" err="1"/>
              <a:t>tdocs</a:t>
            </a:r>
            <a:r>
              <a:rPr lang="en-GB" dirty="0"/>
              <a:t> submitted in RAN4#93 – a new record with big margin.</a:t>
            </a:r>
          </a:p>
          <a:p>
            <a:pPr hangingPunct="0"/>
            <a:r>
              <a:rPr lang="en-GB" dirty="0"/>
              <a:t>Four parallel sessions – difficult to cover and follow even for larger delegation</a:t>
            </a:r>
            <a:endParaRPr lang="sv-S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A998E46-2C03-4D6A-B7D6-5AC9D91578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869036"/>
              </p:ext>
            </p:extLst>
          </p:nvPr>
        </p:nvGraphicFramePr>
        <p:xfrm>
          <a:off x="3774316" y="3703965"/>
          <a:ext cx="4629453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EF24768-7D68-456D-828D-3C7430715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320770"/>
              </p:ext>
            </p:extLst>
          </p:nvPr>
        </p:nvGraphicFramePr>
        <p:xfrm>
          <a:off x="2349243" y="2535646"/>
          <a:ext cx="7630779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42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86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45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#92bis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2381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2230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4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#93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3111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2886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8416394"/>
                  </a:ext>
                </a:extLst>
              </a:tr>
            </a:tbl>
          </a:graphicData>
        </a:graphic>
      </p:graphicFrame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CCC13772-E924-449F-835A-5A547D33AAA1}"/>
              </a:ext>
            </a:extLst>
          </p:cNvPr>
          <p:cNvSpPr txBox="1">
            <a:spLocks/>
          </p:cNvSpPr>
          <p:nvPr/>
        </p:nvSpPr>
        <p:spPr>
          <a:xfrm>
            <a:off x="3204756" y="2269971"/>
            <a:ext cx="6435634" cy="303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sz="1200" b="1" dirty="0"/>
              <a:t>Table 1: Contribution statistics in Q4-2019: source RAN4 chairman report to RAN [RP-192363]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7E10B652-3B27-4016-9949-59F5291E34DF}"/>
              </a:ext>
            </a:extLst>
          </p:cNvPr>
          <p:cNvSpPr txBox="1">
            <a:spLocks/>
          </p:cNvSpPr>
          <p:nvPr/>
        </p:nvSpPr>
        <p:spPr>
          <a:xfrm>
            <a:off x="3413760" y="6468758"/>
            <a:ext cx="5895703" cy="3035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sz="1200" b="1" dirty="0"/>
              <a:t>Figure 1: Contribution statistics in 2019: source RAN4 chairman report to RAN [RP-192363]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D2FAF7-C142-4DD1-BF21-8FAE0B3952AF}"/>
              </a:ext>
            </a:extLst>
          </p:cNvPr>
          <p:cNvCxnSpPr>
            <a:cxnSpLocks/>
          </p:cNvCxnSpPr>
          <p:nvPr/>
        </p:nvCxnSpPr>
        <p:spPr>
          <a:xfrm>
            <a:off x="0" y="1967333"/>
            <a:ext cx="121850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F75D076-7519-473C-8F02-FD411F78005F}"/>
              </a:ext>
            </a:extLst>
          </p:cNvPr>
          <p:cNvCxnSpPr>
            <a:cxnSpLocks/>
          </p:cNvCxnSpPr>
          <p:nvPr/>
        </p:nvCxnSpPr>
        <p:spPr>
          <a:xfrm>
            <a:off x="-3480" y="3690098"/>
            <a:ext cx="121850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5"/>
            <a:ext cx="12192000" cy="5482932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Excessively number of contributions has significant impact on RAN4 work load:</a:t>
            </a:r>
          </a:p>
          <a:p>
            <a:pPr lvl="1" hangingPunct="0"/>
            <a:r>
              <a:rPr lang="en-GB" dirty="0"/>
              <a:t>Delegates have to read very large number of </a:t>
            </a:r>
            <a:r>
              <a:rPr lang="en-GB" dirty="0" err="1"/>
              <a:t>tdocs</a:t>
            </a:r>
            <a:r>
              <a:rPr lang="en-GB" dirty="0"/>
              <a:t> over a shorter time.</a:t>
            </a:r>
          </a:p>
          <a:p>
            <a:pPr lvl="1" hangingPunct="0"/>
            <a:r>
              <a:rPr lang="en-GB" dirty="0"/>
              <a:t>Increase in the revisions during the meeting.</a:t>
            </a:r>
          </a:p>
          <a:p>
            <a:pPr lvl="1" hangingPunct="0"/>
            <a:r>
              <a:rPr lang="en-GB" dirty="0"/>
              <a:t>Insufficient time for preparation of papers.</a:t>
            </a:r>
          </a:p>
          <a:p>
            <a:pPr lvl="1" hangingPunct="0"/>
            <a:r>
              <a:rPr lang="en-GB" dirty="0"/>
              <a:t>Increase risk of errors due to insufficient review:</a:t>
            </a:r>
          </a:p>
          <a:p>
            <a:pPr lvl="2" hangingPunct="0"/>
            <a:r>
              <a:rPr lang="en-GB" dirty="0"/>
              <a:t>Degrades specification quality </a:t>
            </a:r>
          </a:p>
          <a:p>
            <a:pPr lvl="2" hangingPunct="0"/>
            <a:r>
              <a:rPr lang="en-GB" dirty="0"/>
              <a:t>Further revisions of specs in future meetings leading to further increase in work load</a:t>
            </a:r>
          </a:p>
          <a:p>
            <a:pPr lvl="1" hangingPunct="0"/>
            <a:r>
              <a:rPr lang="en-GB" dirty="0"/>
              <a:t>Decreases efficiency during second and third rounds during the meeting:</a:t>
            </a:r>
          </a:p>
          <a:p>
            <a:pPr lvl="2" hangingPunct="0"/>
            <a:r>
              <a:rPr lang="en-GB" dirty="0"/>
              <a:t>Insufficient or almost no time available for offline discussion. </a:t>
            </a:r>
          </a:p>
          <a:p>
            <a:pPr lvl="2" hangingPunct="0"/>
            <a:r>
              <a:rPr lang="en-GB" dirty="0"/>
              <a:t>Not enough consensus on large number of </a:t>
            </a:r>
            <a:r>
              <a:rPr lang="en-GB" dirty="0" err="1"/>
              <a:t>tdocs</a:t>
            </a:r>
            <a:r>
              <a:rPr lang="en-GB" dirty="0"/>
              <a:t> </a:t>
            </a:r>
          </a:p>
          <a:p>
            <a:pPr lvl="2" hangingPunct="0"/>
            <a:r>
              <a:rPr lang="en-GB" dirty="0"/>
              <a:t>Considerable amount of time need to be spent online </a:t>
            </a:r>
          </a:p>
          <a:p>
            <a:pPr lvl="1" hangingPunct="0"/>
            <a:r>
              <a:rPr lang="en-GB" dirty="0"/>
              <a:t>Huge amount of MCC work load e.g. large corrections of CR cover sheet etc.</a:t>
            </a:r>
          </a:p>
        </p:txBody>
      </p:sp>
    </p:spTree>
    <p:extLst>
      <p:ext uri="{BB962C8B-B14F-4D97-AF65-F5344CB8AC3E}">
        <p14:creationId xmlns:p14="http://schemas.microsoft.com/office/powerpoint/2010/main" val="637903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Benefits of limiting contributions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4"/>
            <a:ext cx="12192000" cy="6112028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dirty="0"/>
              <a:t>The following examples demonstrate that preventing redundant contributions in smart way has significantly reduced unnecessary work load and improved the quality of specs:</a:t>
            </a:r>
          </a:p>
          <a:p>
            <a:pPr lvl="1" hangingPunct="0"/>
            <a:r>
              <a:rPr lang="en-GB" dirty="0"/>
              <a:t>Example of band combinations:</a:t>
            </a:r>
          </a:p>
          <a:p>
            <a:pPr lvl="2" hangingPunct="0"/>
            <a:r>
              <a:rPr lang="en-GB" dirty="0"/>
              <a:t>With the introduction of big CR and basket WI approach, substantial amount of workload in area of band combinations was reduced e.g. led to limit on CRs, TPs, WFs etc.</a:t>
            </a:r>
          </a:p>
          <a:p>
            <a:pPr lvl="1" hangingPunct="0"/>
            <a:r>
              <a:rPr lang="en-GB" dirty="0"/>
              <a:t>Example of bands for certain features:</a:t>
            </a:r>
          </a:p>
          <a:p>
            <a:pPr lvl="2" hangingPunct="0"/>
            <a:r>
              <a:rPr lang="en-GB" dirty="0"/>
              <a:t>Big CR and basket WI approach is also used for introducing bands for certain features e.g. NB1, NB2, cat-M1, cat-M2, etc.</a:t>
            </a:r>
          </a:p>
          <a:p>
            <a:pPr lvl="1" hangingPunct="0"/>
            <a:r>
              <a:rPr lang="en-GB" dirty="0"/>
              <a:t>Consolidation of editorial corrections:</a:t>
            </a:r>
          </a:p>
          <a:p>
            <a:pPr lvl="2" hangingPunct="0"/>
            <a:r>
              <a:rPr lang="en-GB" dirty="0"/>
              <a:t>Big CR approach for editorial corrections in RRM specs (TS 36.133 and TS 38.133) was used during Q4-2019 based on the work split [R4-1907742].</a:t>
            </a:r>
          </a:p>
          <a:p>
            <a:pPr lvl="1" hangingPunct="0"/>
            <a:r>
              <a:rPr lang="en-GB" dirty="0"/>
              <a:t>Work split of CRs for selected features:</a:t>
            </a:r>
          </a:p>
          <a:p>
            <a:pPr lvl="2" hangingPunct="0"/>
            <a:r>
              <a:rPr lang="en-GB" dirty="0"/>
              <a:t>NB-IoT, NR RF core, NR BS performance and NR UE performance</a:t>
            </a:r>
          </a:p>
          <a:p>
            <a:pPr lvl="1" hangingPunct="0"/>
            <a:r>
              <a:rPr lang="en-GB" dirty="0"/>
              <a:t>Contribution capping in RAN1/2/3:</a:t>
            </a:r>
          </a:p>
          <a:p>
            <a:pPr lvl="2" hangingPunct="0"/>
            <a:r>
              <a:rPr lang="en-GB" dirty="0"/>
              <a:t>The capping of number of contributions has been introduced by all other RAN WGs. This has greatly reduced number of contributions e.g. reduction of around 1000 papers in RAN2:</a:t>
            </a:r>
          </a:p>
          <a:p>
            <a:pPr lvl="3" hangingPunct="0"/>
            <a:r>
              <a:rPr lang="en-US" dirty="0"/>
              <a:t>RAN2#107: August 2019 -&gt; 3262 </a:t>
            </a:r>
            <a:r>
              <a:rPr lang="en-US" dirty="0" err="1"/>
              <a:t>tdocs</a:t>
            </a:r>
            <a:r>
              <a:rPr lang="en-US" dirty="0"/>
              <a:t> (NO contribution cap)</a:t>
            </a:r>
          </a:p>
          <a:p>
            <a:pPr lvl="3" hangingPunct="0"/>
            <a:r>
              <a:rPr lang="en-US" dirty="0"/>
              <a:t>RAN2#107bis: October 2019 -&gt; 2227 </a:t>
            </a:r>
            <a:r>
              <a:rPr lang="en-US" dirty="0" err="1"/>
              <a:t>tdocs</a:t>
            </a:r>
            <a:r>
              <a:rPr lang="en-US" dirty="0"/>
              <a:t> (contribution cap enforced)</a:t>
            </a:r>
          </a:p>
          <a:p>
            <a:pPr lvl="3" hangingPunct="0"/>
            <a:r>
              <a:rPr lang="en-US" dirty="0"/>
              <a:t>RAN2#108: November 2019 -&gt; 2302 </a:t>
            </a:r>
            <a:r>
              <a:rPr lang="en-US" dirty="0" err="1"/>
              <a:t>tdocs</a:t>
            </a:r>
            <a:r>
              <a:rPr lang="en-US" dirty="0"/>
              <a:t> (contribution cap enforced)</a:t>
            </a:r>
          </a:p>
          <a:p>
            <a:pPr lvl="3" hangingPunct="0"/>
            <a:r>
              <a:rPr lang="en-US" dirty="0"/>
              <a:t>RAN2#109-e: November 2019 -&gt; 2327 </a:t>
            </a:r>
            <a:r>
              <a:rPr lang="en-US" dirty="0" err="1"/>
              <a:t>tdocs</a:t>
            </a:r>
            <a:r>
              <a:rPr lang="en-US" dirty="0"/>
              <a:t> (contribution cap enforced)</a:t>
            </a:r>
            <a:endParaRPr lang="en-GB" dirty="0"/>
          </a:p>
          <a:p>
            <a:pPr lvl="1" hangingPunct="0"/>
            <a:r>
              <a:rPr lang="en-GB" dirty="0"/>
              <a:t>Running CR in RAN2:</a:t>
            </a:r>
          </a:p>
          <a:p>
            <a:pPr lvl="2" hangingPunct="0"/>
            <a:r>
              <a:rPr lang="en-GB" dirty="0"/>
              <a:t>Reduces the number of CRs per topic and increases final CR quality</a:t>
            </a:r>
          </a:p>
          <a:p>
            <a:pPr lvl="2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1159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Suggested Way forward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0"/>
            <a:ext cx="12192000" cy="6102992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dirty="0"/>
              <a:t>Optimization of correction CRs for closed releases:</a:t>
            </a:r>
          </a:p>
          <a:p>
            <a:pPr lvl="1" hangingPunct="0"/>
            <a:r>
              <a:rPr lang="en-GB" dirty="0"/>
              <a:t>One editorial CR per company per topic or per top level specification section (e.g. 1 CR for 38.133 section 6)</a:t>
            </a:r>
          </a:p>
          <a:p>
            <a:pPr lvl="2" hangingPunct="0"/>
            <a:r>
              <a:rPr lang="en-GB" dirty="0"/>
              <a:t>Editorial corrections shall not include any technical changes.</a:t>
            </a:r>
          </a:p>
          <a:p>
            <a:pPr lvl="1" hangingPunct="0"/>
            <a:r>
              <a:rPr lang="en-GB" dirty="0"/>
              <a:t>One essential correction CR per company per agenda :</a:t>
            </a:r>
          </a:p>
          <a:p>
            <a:pPr lvl="2" hangingPunct="0"/>
            <a:r>
              <a:rPr lang="en-GB" dirty="0"/>
              <a:t>Only a CR proposal with clear justification on the cover sheet can be proposed. The CR may be accompanied with the corresponding discussion document explaining the specification error/problem.</a:t>
            </a:r>
          </a:p>
          <a:p>
            <a:pPr lvl="1" hangingPunct="0"/>
            <a:r>
              <a:rPr lang="en-GB" dirty="0"/>
              <a:t>Note: Dependent CRs e.g. 37.104 CR required due to original CR in 38.104</a:t>
            </a:r>
          </a:p>
          <a:p>
            <a:pPr hangingPunct="0"/>
            <a:r>
              <a:rPr lang="en-GB" dirty="0"/>
              <a:t>Discussion/approval papers with details:</a:t>
            </a:r>
          </a:p>
          <a:p>
            <a:pPr lvl="1" hangingPunct="0"/>
            <a:r>
              <a:rPr lang="en-GB" dirty="0"/>
              <a:t>Allow one discussion paper per company per agenda for open releases – RAN4 agenda item levels are quite detailed. </a:t>
            </a:r>
          </a:p>
          <a:p>
            <a:pPr lvl="1" hangingPunct="0"/>
            <a:r>
              <a:rPr lang="en-GB" dirty="0"/>
              <a:t>Consolidate discussion and TP in one paper for open releases;</a:t>
            </a:r>
          </a:p>
          <a:p>
            <a:pPr lvl="2" hangingPunct="0"/>
            <a:r>
              <a:rPr lang="en-GB" dirty="0"/>
              <a:t>Only the TP part of the contribution shall be considered as approved text. </a:t>
            </a:r>
            <a:endParaRPr lang="en-GB" u="sng" dirty="0"/>
          </a:p>
          <a:p>
            <a:pPr hangingPunct="0"/>
            <a:r>
              <a:rPr lang="en-GB" dirty="0"/>
              <a:t>Limit/consolidate WFs:</a:t>
            </a:r>
          </a:p>
          <a:p>
            <a:pPr lvl="1" hangingPunct="0"/>
            <a:r>
              <a:rPr lang="en-GB" dirty="0"/>
              <a:t>One WF per one major topic (the definition of one major topic is up to chair).</a:t>
            </a:r>
          </a:p>
          <a:p>
            <a:pPr lvl="2" hangingPunct="0"/>
            <a:r>
              <a:rPr lang="en-GB" dirty="0"/>
              <a:t>WFs are not submitted before the meeting.</a:t>
            </a:r>
          </a:p>
          <a:p>
            <a:pPr lvl="2" hangingPunct="0"/>
            <a:r>
              <a:rPr lang="en-GB" dirty="0"/>
              <a:t>WFs are assigned during the meeting by chair. </a:t>
            </a:r>
          </a:p>
          <a:p>
            <a:pPr lvl="2" hangingPunct="0"/>
            <a:r>
              <a:rPr lang="en-GB" dirty="0"/>
              <a:t>WFs do NOT just copy agreements in chairman notes. </a:t>
            </a:r>
          </a:p>
          <a:p>
            <a:pPr lvl="1" hangingPunct="0"/>
            <a:r>
              <a:rPr lang="en-GB" dirty="0"/>
              <a:t>The WF load per delegate is to be kept reasonable.</a:t>
            </a:r>
          </a:p>
        </p:txBody>
      </p:sp>
    </p:spTree>
    <p:extLst>
      <p:ext uri="{BB962C8B-B14F-4D97-AF65-F5344CB8AC3E}">
        <p14:creationId xmlns:p14="http://schemas.microsoft.com/office/powerpoint/2010/main" val="3593268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Suggested Way forward (2)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0"/>
            <a:ext cx="12192000" cy="6102992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dirty="0"/>
              <a:t>Handling open spectrum (non-basket) WIs e.g. new bands:</a:t>
            </a:r>
          </a:p>
          <a:p>
            <a:pPr lvl="1" hangingPunct="0"/>
            <a:r>
              <a:rPr lang="en-GB" dirty="0"/>
              <a:t>All CRs (BS and UE RF) shall be agreed/endorsed in the same meeting. </a:t>
            </a:r>
          </a:p>
          <a:p>
            <a:pPr lvl="1" hangingPunct="0"/>
            <a:r>
              <a:rPr lang="en-GB" dirty="0"/>
              <a:t>One CR per spec per spectrum WI:</a:t>
            </a:r>
          </a:p>
          <a:p>
            <a:pPr lvl="2" hangingPunct="0"/>
            <a:r>
              <a:rPr lang="en-GB" dirty="0"/>
              <a:t>Note: there might be number of CRs to the same spec due to number of spectrum related WIs – work straight forward after the technical work is done.</a:t>
            </a:r>
          </a:p>
          <a:p>
            <a:pPr lvl="1" hangingPunct="0"/>
            <a:r>
              <a:rPr lang="en-GB" dirty="0"/>
              <a:t>Note: Basket WIs (e.g. for CA/DC) to follow existing basket WI procedures.</a:t>
            </a:r>
          </a:p>
          <a:p>
            <a:pPr hangingPunct="0"/>
            <a:r>
              <a:rPr lang="en-GB" dirty="0"/>
              <a:t>Handling open non-spectrum WIs:</a:t>
            </a:r>
          </a:p>
          <a:p>
            <a:pPr lvl="1" hangingPunct="0"/>
            <a:r>
              <a:rPr lang="en-GB" dirty="0"/>
              <a:t>Early phase: CRs are not allowed during early phase of non-spectrum WI – focus on technical issues.</a:t>
            </a:r>
          </a:p>
          <a:p>
            <a:pPr lvl="2" hangingPunct="0"/>
            <a:r>
              <a:rPr lang="en-GB" dirty="0"/>
              <a:t>Agreements are captured by topic lead.</a:t>
            </a:r>
          </a:p>
          <a:p>
            <a:pPr lvl="2" hangingPunct="0"/>
            <a:r>
              <a:rPr lang="en-GB" dirty="0"/>
              <a:t>Draft running CR per topic should be applied to improve final CR quality</a:t>
            </a:r>
          </a:p>
          <a:p>
            <a:pPr lvl="3" hangingPunct="0"/>
            <a:r>
              <a:rPr lang="en-GB" dirty="0"/>
              <a:t>Agree on running CR work split in the beginning of the WI during the meeting </a:t>
            </a:r>
          </a:p>
          <a:p>
            <a:pPr lvl="1" hangingPunct="0"/>
            <a:r>
              <a:rPr lang="en-GB" dirty="0"/>
              <a:t>Mid and Late phases: Allow limited big running CRs to complete non-spectrum WIs:</a:t>
            </a:r>
          </a:p>
          <a:p>
            <a:pPr lvl="2" hangingPunct="0"/>
            <a:r>
              <a:rPr lang="en-GB" dirty="0"/>
              <a:t>Agreements are collected and implemented (by Rapporteur or topic lead) into Draft running CR. This running/big CR is presented during the meeting or submitted for next meeting.</a:t>
            </a:r>
          </a:p>
          <a:p>
            <a:pPr lvl="3" hangingPunct="0"/>
            <a:r>
              <a:rPr lang="en-GB" dirty="0"/>
              <a:t>If necessary review on Email reflector can be allowed (to be decided by the chair)</a:t>
            </a:r>
          </a:p>
          <a:p>
            <a:pPr lvl="2" hangingPunct="0"/>
            <a:r>
              <a:rPr lang="en-US" dirty="0"/>
              <a:t>Running CRs may be endorsed in later phases of non-spectrum WI but final CRs should not be agreed for inclusion in TS before the corresponding RAN1/RAN2 changes are endorsed for inclusion in the specifications</a:t>
            </a:r>
          </a:p>
          <a:p>
            <a:pPr lvl="1" hangingPunct="0"/>
            <a:r>
              <a:rPr lang="en-US" dirty="0"/>
              <a:t>All suggestions in this WF are applicable to both F2F and e-meetings.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471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3E9551B3FDDA24EBF0A209BAAD637CA" ma:contentTypeVersion="14" ma:contentTypeDescription="Skapa ett nytt dokument." ma:contentTypeScope="" ma:versionID="fbe8780e7d21b5d56d807b10f64f8556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658c913d168fa6d282693a5b5313f8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4C11DE-6BD6-4858-846F-143A032F3F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110D71-1EEF-4420-B18E-C9C701FA6BBC}">
  <ds:schemaRefs>
    <ds:schemaRef ds:uri="2f282d3b-eb4a-4b09-b61f-b9593442e286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9b239327-9e80-40e4-b1b7-4394fed77a33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E07A8A7-EBC8-4187-A0C8-5DA1227D1B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1030</Words>
  <Application>Microsoft Office PowerPoint</Application>
  <PresentationFormat>Widescreen</PresentationFormat>
  <Paragraphs>86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Managing RAN4 work load</vt:lpstr>
      <vt:lpstr>Background</vt:lpstr>
      <vt:lpstr>Background</vt:lpstr>
      <vt:lpstr>Benefits of limiting contributions</vt:lpstr>
      <vt:lpstr>Suggested Way forward (1)</vt:lpstr>
      <vt:lpstr>Suggested Way forward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2020-05-15T17:10:06Z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ContentTypeId">
    <vt:lpwstr>0x010100F3E9551B3FDDA24EBF0A209BAAD637CA</vt:lpwstr>
  </property>
  <property fmtid="{D5CDD505-2E9C-101B-9397-08002B2CF9AE}" pid="12" name="MSIP_Label_4327cfd9-47ed-48f1-9376-4ab3148935bb_Enabled">
    <vt:lpwstr>True</vt:lpwstr>
  </property>
  <property fmtid="{D5CDD505-2E9C-101B-9397-08002B2CF9AE}" pid="13" name="MSIP_Label_4327cfd9-47ed-48f1-9376-4ab3148935bb_SiteId">
    <vt:lpwstr>5d471751-9675-428d-917b-70f44f9630b0</vt:lpwstr>
  </property>
  <property fmtid="{D5CDD505-2E9C-101B-9397-08002B2CF9AE}" pid="14" name="MSIP_Label_4327cfd9-47ed-48f1-9376-4ab3148935bb_Owner">
    <vt:lpwstr>iwajlo.angelow@nokia.com</vt:lpwstr>
  </property>
  <property fmtid="{D5CDD505-2E9C-101B-9397-08002B2CF9AE}" pid="15" name="MSIP_Label_4327cfd9-47ed-48f1-9376-4ab3148935bb_SetDate">
    <vt:lpwstr>2020-01-27T16:06:05.5865511Z</vt:lpwstr>
  </property>
  <property fmtid="{D5CDD505-2E9C-101B-9397-08002B2CF9AE}" pid="16" name="MSIP_Label_4327cfd9-47ed-48f1-9376-4ab3148935bb_Name">
    <vt:lpwstr>Personal</vt:lpwstr>
  </property>
  <property fmtid="{D5CDD505-2E9C-101B-9397-08002B2CF9AE}" pid="17" name="MSIP_Label_4327cfd9-47ed-48f1-9376-4ab3148935bb_Application">
    <vt:lpwstr>Microsoft Azure Information Protection</vt:lpwstr>
  </property>
  <property fmtid="{D5CDD505-2E9C-101B-9397-08002B2CF9AE}" pid="18" name="MSIP_Label_4327cfd9-47ed-48f1-9376-4ab3148935bb_ActionId">
    <vt:lpwstr>4237f30d-8287-421e-a003-86892bca6493</vt:lpwstr>
  </property>
  <property fmtid="{D5CDD505-2E9C-101B-9397-08002B2CF9AE}" pid="19" name="MSIP_Label_4327cfd9-47ed-48f1-9376-4ab3148935bb_Extended_MSFT_Method">
    <vt:lpwstr>Manual</vt:lpwstr>
  </property>
  <property fmtid="{D5CDD505-2E9C-101B-9397-08002B2CF9AE}" pid="20" name="Sensitivity">
    <vt:lpwstr>Personal</vt:lpwstr>
  </property>
</Properties>
</file>