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77" r:id="rId4"/>
    <p:sldId id="266" r:id="rId5"/>
    <p:sldId id="269" r:id="rId6"/>
    <p:sldId id="275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0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D4E13-86B1-4A97-9E48-1B4E9B290F21}" type="datetimeFigureOut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3ABC0-5F95-4298-BEF1-A556811D88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02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75CD7-F537-4543-8988-A931C3DA9D48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133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491A1-BB9D-4A50-B61C-88888ECB8248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64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1FF6B-B18E-42A7-9BB2-AE5D44267EA1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299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292C-2B48-4CF6-8EFB-ECE1A26D90F6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3926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A0048-32A9-4408-B5D3-E5CDB5C29D31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818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5pPr>
              <a:defRPr sz="105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FDB1C-2CF5-4EA1-8455-3B5437CE9168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86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A2A8D-8BAC-44F8-9136-F640EC44DED9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083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F9796-194F-40F4-8E58-206B8D1FB2FD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3208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7EDD-EF31-47CE-92D9-547EBD12329D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65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DE274-49CD-4EFB-8A99-1EB1A38683F8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400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6C7B-0E96-41B0-8B63-4891026DC1D0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48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660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432515"/>
            <a:ext cx="10515600" cy="5288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A863B-D6D7-4DF4-B35D-511616C090CD}" type="datetime1">
              <a:rPr kumimoji="1" lang="ja-JP" altLang="en-US" smtClean="0"/>
              <a:t>2020/6/4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843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54241" y="1685936"/>
            <a:ext cx="10732169" cy="2387600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Way </a:t>
            </a:r>
            <a:r>
              <a:rPr lang="en-US" altLang="ja-JP" dirty="0"/>
              <a:t>forward on UE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power </a:t>
            </a:r>
            <a:r>
              <a:rPr lang="en-US" altLang="ja-JP" dirty="0"/>
              <a:t>imbalance requirements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for FR1 </a:t>
            </a:r>
            <a:r>
              <a:rPr lang="en-US" altLang="ja-JP" dirty="0"/>
              <a:t>CA and EN-DC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27534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7649" y="239282"/>
            <a:ext cx="46378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TSG-RAN4 Meeting #95e</a:t>
            </a:r>
            <a:br>
              <a:rPr lang="en-US" altLang="ja-JP" dirty="0"/>
            </a:br>
            <a:r>
              <a:rPr lang="en-US" altLang="ja-JP" dirty="0"/>
              <a:t>Electronic Meeting, 25 May - 5 June, 2020</a:t>
            </a:r>
            <a:br>
              <a:rPr lang="en-US" altLang="ja-JP" dirty="0"/>
            </a:br>
            <a:r>
              <a:rPr lang="en-US" altLang="ja-JP" dirty="0"/>
              <a:t>Agenda item: 6.18.1.4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554056" y="239282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dirty="0" smtClean="0"/>
              <a:t>R4-2008848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68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</a:t>
            </a:r>
            <a:r>
              <a:rPr lang="en-US" altLang="ja-JP" sz="2000" dirty="0" smtClean="0"/>
              <a:t>or </a:t>
            </a:r>
            <a:r>
              <a:rPr lang="en-US" altLang="ja-JP" sz="2000" dirty="0"/>
              <a:t>FR1 intra-band contiguous </a:t>
            </a:r>
            <a:r>
              <a:rPr lang="en-US" altLang="ja-JP" sz="2000" dirty="0" smtClean="0"/>
              <a:t>CA</a:t>
            </a:r>
          </a:p>
          <a:p>
            <a:pPr lvl="0"/>
            <a:r>
              <a:rPr lang="en-US" altLang="ja-JP" dirty="0"/>
              <a:t>Channel bandwidth combination for defining performance </a:t>
            </a:r>
            <a:r>
              <a:rPr lang="en-US" altLang="ja-JP" dirty="0" smtClean="0"/>
              <a:t>requirements</a:t>
            </a:r>
            <a:endParaRPr lang="en-US" altLang="ja-JP" sz="1800" dirty="0" smtClean="0"/>
          </a:p>
          <a:p>
            <a:pPr lvl="1"/>
            <a:r>
              <a:rPr lang="en-GB" altLang="ja-JP" dirty="0"/>
              <a:t>Option 2: Define requirements for 5+5 MHz bandwidth for FDD+FDD CA, 10+10 MHz bandwidth for TDD+TDD CA, with the following test applicability</a:t>
            </a:r>
            <a:endParaRPr lang="ja-JP" altLang="ja-JP" dirty="0"/>
          </a:p>
          <a:p>
            <a:pPr lvl="2"/>
            <a:r>
              <a:rPr lang="en-GB" altLang="ja-JP" dirty="0"/>
              <a:t>Option 2a</a:t>
            </a:r>
            <a:endParaRPr lang="ja-JP" altLang="ja-JP" dirty="0"/>
          </a:p>
          <a:p>
            <a:pPr lvl="3"/>
            <a:r>
              <a:rPr lang="en-GB" altLang="ja-JP" dirty="0"/>
              <a:t>The test is done for any one of the supported bandwidth combination, by using performance requirement for 5+5 MHz FDD+FDD CA or 10+10 MHz TDD+TDD CA.</a:t>
            </a:r>
            <a:endParaRPr lang="ja-JP" altLang="ja-JP" dirty="0"/>
          </a:p>
          <a:p>
            <a:pPr lvl="3"/>
            <a:r>
              <a:rPr lang="en-GB" altLang="ja-JP" dirty="0"/>
              <a:t>The tested PRBs shall be placed in the </a:t>
            </a:r>
            <a:r>
              <a:rPr lang="en-GB" altLang="ja-JP" dirty="0" smtClean="0"/>
              <a:t>lowest </a:t>
            </a:r>
            <a:r>
              <a:rPr lang="en-GB" altLang="ja-JP" dirty="0"/>
              <a:t>part for the CC with lower carrier frequency, and placed in the </a:t>
            </a:r>
            <a:r>
              <a:rPr lang="en-GB" altLang="ja-JP" dirty="0" smtClean="0"/>
              <a:t>highest </a:t>
            </a:r>
            <a:r>
              <a:rPr lang="en-GB" altLang="ja-JP" dirty="0"/>
              <a:t>part for the CC with higher carrier frequency.</a:t>
            </a:r>
            <a:endParaRPr lang="ja-JP" altLang="ja-JP" dirty="0"/>
          </a:p>
          <a:p>
            <a:pPr lvl="2"/>
            <a:r>
              <a:rPr lang="en-GB" altLang="ja-JP" dirty="0"/>
              <a:t>Option 2b</a:t>
            </a:r>
            <a:endParaRPr lang="ja-JP" altLang="ja-JP" dirty="0"/>
          </a:p>
          <a:p>
            <a:pPr lvl="3"/>
            <a:r>
              <a:rPr lang="en-GB" altLang="ja-JP" dirty="0"/>
              <a:t>The test is done for any one of the supported bandwidth combination, by using performance requirement for 5+5 MHz FDD+FDD CA or 10+10 MHz TDD+TDD CA.</a:t>
            </a:r>
            <a:endParaRPr lang="ja-JP" altLang="ja-JP" dirty="0"/>
          </a:p>
          <a:p>
            <a:pPr lvl="3"/>
            <a:r>
              <a:rPr lang="en-GB" altLang="ja-JP" dirty="0"/>
              <a:t>The tested PRBs shall be placed in the highest part for the CC with lower carrier frequency, and placed in the lowest part for the CC with higher carrier frequency.</a:t>
            </a:r>
            <a:endParaRPr lang="ja-JP" altLang="ja-JP" dirty="0"/>
          </a:p>
          <a:p>
            <a:pPr lvl="3"/>
            <a:r>
              <a:rPr lang="en-GB" altLang="ja-JP" dirty="0"/>
              <a:t>Select the CA combination with largest bandwidth, and select the CA configuration with the same BWs in each carrier for power imbalance test</a:t>
            </a:r>
            <a:endParaRPr lang="ja-JP" altLang="ja-JP" dirty="0"/>
          </a:p>
          <a:p>
            <a:pPr lvl="3"/>
            <a:r>
              <a:rPr lang="en-GB" altLang="ja-JP" dirty="0"/>
              <a:t>If there is no supported CA configuration with the same BWs, additional power imbalance test can be considered if necessary. </a:t>
            </a:r>
            <a:endParaRPr lang="ja-JP" altLang="ja-JP" dirty="0"/>
          </a:p>
          <a:p>
            <a:pPr lvl="3"/>
            <a:r>
              <a:rPr lang="en-GB" altLang="ja-JP" i="1" dirty="0"/>
              <a:t>Note that from 38.101-1, we can observe that most of the CA combinations have the configuration with same BWs, except CA_n71B and CA_n78B.</a:t>
            </a:r>
            <a:endParaRPr lang="ja-JP" altLang="ja-JP" dirty="0"/>
          </a:p>
          <a:p>
            <a:pPr lvl="1"/>
            <a:r>
              <a:rPr lang="en-GB" altLang="ja-JP" dirty="0"/>
              <a:t>Option 3: Define generic methodology for selection of CBW combination among all CBW combinations in supported CA </a:t>
            </a:r>
            <a:r>
              <a:rPr lang="en-GB" altLang="ja-JP" dirty="0" smtClean="0"/>
              <a:t>configurations</a:t>
            </a:r>
          </a:p>
          <a:p>
            <a:pPr lvl="1"/>
            <a:endParaRPr lang="en-GB" altLang="ja-JP" dirty="0"/>
          </a:p>
          <a:p>
            <a:pPr lvl="1"/>
            <a:r>
              <a:rPr lang="en-US" altLang="ja-JP" dirty="0" smtClean="0"/>
              <a:t>RAN4 uses </a:t>
            </a:r>
            <a:r>
              <a:rPr lang="en-US" altLang="ja-JP" dirty="0"/>
              <a:t>option </a:t>
            </a:r>
            <a:r>
              <a:rPr lang="en-US" altLang="ja-JP" dirty="0" smtClean="0"/>
              <a:t>3 if </a:t>
            </a:r>
            <a:r>
              <a:rPr lang="en-US" altLang="ja-JP" dirty="0"/>
              <a:t>it is feasible to define bandwidth agnostic requirements for option </a:t>
            </a:r>
            <a:r>
              <a:rPr lang="en-US" altLang="ja-JP" dirty="0" smtClean="0"/>
              <a:t>3.</a:t>
            </a:r>
          </a:p>
          <a:p>
            <a:pPr lvl="0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67738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</a:t>
            </a:r>
            <a:r>
              <a:rPr lang="en-US" altLang="ja-JP" sz="2000" dirty="0" smtClean="0"/>
              <a:t>or </a:t>
            </a:r>
            <a:r>
              <a:rPr lang="en-US" altLang="ja-JP" sz="2000" dirty="0"/>
              <a:t>FR1 intra-band contiguous </a:t>
            </a:r>
            <a:r>
              <a:rPr lang="en-US" altLang="ja-JP" sz="2000" dirty="0" smtClean="0"/>
              <a:t>CA</a:t>
            </a:r>
          </a:p>
          <a:p>
            <a:pPr lvl="0"/>
            <a:r>
              <a:rPr lang="en-US" altLang="ja-JP" dirty="0"/>
              <a:t>Channel bandwidth combination for </a:t>
            </a:r>
            <a:r>
              <a:rPr lang="en-US" altLang="ja-JP" dirty="0" smtClean="0"/>
              <a:t>testing</a:t>
            </a:r>
            <a:endParaRPr lang="en-US" altLang="ja-JP" sz="1800" dirty="0" smtClean="0"/>
          </a:p>
          <a:p>
            <a:pPr lvl="1"/>
            <a:r>
              <a:rPr lang="en-GB" altLang="ja-JP" dirty="0"/>
              <a:t>As baseline, use the following </a:t>
            </a:r>
            <a:r>
              <a:rPr lang="en-GB" altLang="ja-JP" dirty="0" smtClean="0"/>
              <a:t>approach</a:t>
            </a:r>
            <a:endParaRPr lang="ja-JP" altLang="ja-JP" strike="sngStrike" dirty="0"/>
          </a:p>
          <a:p>
            <a:pPr lvl="2"/>
            <a:r>
              <a:rPr lang="en-GB" altLang="ja-JP" dirty="0"/>
              <a:t>Step 1: First select the CBW combinations with the same BWs in each carrier</a:t>
            </a:r>
            <a:endParaRPr lang="ja-JP" altLang="ja-JP" dirty="0"/>
          </a:p>
          <a:p>
            <a:pPr lvl="3"/>
            <a:r>
              <a:rPr lang="en-GB" altLang="ja-JP" dirty="0"/>
              <a:t>If there is no such CBW combination, select the CBW combinations with smallest CBW difference between the two carriers, and the carrier with [larger or smaller] CBW will be used for test.</a:t>
            </a:r>
            <a:endParaRPr lang="ja-JP" altLang="ja-JP" dirty="0"/>
          </a:p>
          <a:p>
            <a:pPr lvl="2"/>
            <a:r>
              <a:rPr lang="en-GB" altLang="ja-JP" dirty="0"/>
              <a:t>Step 2: Among the CBW combinations selected from step 1, select the CA combination with largest aggregated </a:t>
            </a:r>
            <a:r>
              <a:rPr lang="en-GB" altLang="ja-JP" dirty="0" smtClean="0"/>
              <a:t>CBW</a:t>
            </a:r>
          </a:p>
          <a:p>
            <a:pPr lvl="2"/>
            <a:endParaRPr lang="en-GB" altLang="ja-JP" dirty="0" smtClean="0"/>
          </a:p>
          <a:p>
            <a:pPr lvl="1"/>
            <a:r>
              <a:rPr lang="en-US" altLang="ja-JP" dirty="0"/>
              <a:t>Following topic will be discussed </a:t>
            </a:r>
            <a:r>
              <a:rPr lang="en-US" altLang="ja-JP" dirty="0" smtClean="0"/>
              <a:t>further</a:t>
            </a:r>
          </a:p>
          <a:p>
            <a:pPr lvl="2"/>
            <a:r>
              <a:rPr lang="en-US" altLang="ja-JP" dirty="0" smtClean="0"/>
              <a:t>In </a:t>
            </a:r>
            <a:r>
              <a:rPr lang="en-US" altLang="ja-JP" dirty="0"/>
              <a:t>step 1, if there is no CBW combinations with the same BWs in each carrier, whether the carrier with larger or smaller CBW will be used for test?</a:t>
            </a:r>
            <a:endParaRPr lang="ja-JP" altLang="ja-JP" dirty="0"/>
          </a:p>
          <a:p>
            <a:pPr lvl="0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4110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FR1 intra-band contiguous CA</a:t>
            </a:r>
          </a:p>
          <a:p>
            <a:r>
              <a:rPr lang="en-US" altLang="ja-JP" dirty="0"/>
              <a:t>PDSCH RB allocation</a:t>
            </a:r>
          </a:p>
          <a:p>
            <a:pPr lvl="1"/>
            <a:r>
              <a:rPr lang="en-US" altLang="ja-JP" dirty="0"/>
              <a:t>To be decided after the channel bandwidth combination is </a:t>
            </a:r>
            <a:r>
              <a:rPr lang="en-US" altLang="ja-JP" dirty="0" smtClean="0"/>
              <a:t>agreed</a:t>
            </a:r>
          </a:p>
          <a:p>
            <a:pPr lvl="0"/>
            <a:r>
              <a:rPr lang="ja-JP" altLang="ja-JP" sz="1800" dirty="0" smtClean="0"/>
              <a:t>MIMO configuration</a:t>
            </a:r>
          </a:p>
          <a:p>
            <a:pPr lvl="1"/>
            <a:r>
              <a:rPr lang="en-GB" altLang="ja-JP" dirty="0"/>
              <a:t>1x2 and </a:t>
            </a:r>
            <a:r>
              <a:rPr lang="en-GB" altLang="ja-JP" dirty="0" smtClean="0"/>
              <a:t>1x4</a:t>
            </a:r>
            <a:endParaRPr lang="ja-JP" altLang="ja-JP" sz="1200" dirty="0" smtClean="0"/>
          </a:p>
          <a:p>
            <a:pPr lvl="0"/>
            <a:r>
              <a:rPr lang="ja-JP" altLang="ja-JP" sz="1800" dirty="0" smtClean="0"/>
              <a:t>MCS</a:t>
            </a:r>
            <a:endParaRPr lang="ja-JP" altLang="ja-JP" sz="1800" dirty="0"/>
          </a:p>
          <a:p>
            <a:pPr lvl="1"/>
            <a:r>
              <a:rPr lang="en-GB" altLang="ja-JP" dirty="0" smtClean="0"/>
              <a:t>FFS </a:t>
            </a:r>
            <a:r>
              <a:rPr lang="en-GB" altLang="ja-JP" dirty="0"/>
              <a:t>whether to use 64QAM or </a:t>
            </a:r>
            <a:r>
              <a:rPr lang="en-GB" altLang="ja-JP" dirty="0" smtClean="0"/>
              <a:t>256QAM</a:t>
            </a:r>
            <a:r>
              <a:rPr lang="en-US" altLang="ja-JP" dirty="0" smtClean="0"/>
              <a:t> </a:t>
            </a:r>
            <a:r>
              <a:rPr lang="en-GB" altLang="ja-JP" dirty="0" smtClean="0"/>
              <a:t>based </a:t>
            </a:r>
            <a:r>
              <a:rPr lang="en-GB" altLang="ja-JP" dirty="0"/>
              <a:t>on more simulation results for </a:t>
            </a:r>
            <a:r>
              <a:rPr lang="en-GB" altLang="ja-JP" dirty="0" smtClean="0"/>
              <a:t>1x2 </a:t>
            </a:r>
            <a:r>
              <a:rPr lang="en-GB" altLang="ja-JP" dirty="0"/>
              <a:t>and </a:t>
            </a:r>
            <a:r>
              <a:rPr lang="en-GB" altLang="ja-JP" dirty="0" smtClean="0"/>
              <a:t>1x4 </a:t>
            </a:r>
            <a:endParaRPr lang="ja-JP" altLang="ja-JP" dirty="0"/>
          </a:p>
          <a:p>
            <a:pPr lvl="1"/>
            <a:r>
              <a:rPr lang="en-GB" altLang="ja-JP" dirty="0" smtClean="0"/>
              <a:t>Assumptions </a:t>
            </a:r>
            <a:r>
              <a:rPr lang="en-GB" altLang="ja-JP" dirty="0"/>
              <a:t>related to the target SNR point for simulation</a:t>
            </a:r>
            <a:endParaRPr lang="ja-JP" altLang="ja-JP" dirty="0"/>
          </a:p>
          <a:p>
            <a:pPr lvl="2"/>
            <a:r>
              <a:rPr lang="en-GB" altLang="ja-JP" dirty="0"/>
              <a:t>Power difference between two CCs</a:t>
            </a:r>
            <a:endParaRPr lang="ja-JP" altLang="ja-JP" dirty="0"/>
          </a:p>
          <a:p>
            <a:pPr lvl="3"/>
            <a:r>
              <a:rPr lang="en-GB" altLang="ja-JP" dirty="0" smtClean="0"/>
              <a:t>6dB</a:t>
            </a:r>
            <a:endParaRPr lang="ja-JP" altLang="ja-JP" strike="sngStrike" dirty="0">
              <a:solidFill>
                <a:srgbClr val="FF0000"/>
              </a:solidFill>
            </a:endParaRPr>
          </a:p>
          <a:p>
            <a:pPr lvl="2"/>
            <a:r>
              <a:rPr lang="en-GB" altLang="ja-JP" dirty="0"/>
              <a:t>Impairment margin + extra margin</a:t>
            </a:r>
            <a:endParaRPr lang="ja-JP" altLang="ja-JP" dirty="0"/>
          </a:p>
          <a:p>
            <a:pPr lvl="3"/>
            <a:r>
              <a:rPr lang="en-GB" altLang="ja-JP" dirty="0"/>
              <a:t>Option 1: </a:t>
            </a:r>
            <a:r>
              <a:rPr lang="en-GB" altLang="ja-JP" dirty="0" smtClean="0"/>
              <a:t>3dB</a:t>
            </a:r>
            <a:endParaRPr lang="ja-JP" altLang="ja-JP" strike="sngStrike" dirty="0"/>
          </a:p>
          <a:p>
            <a:pPr lvl="3"/>
            <a:r>
              <a:rPr lang="en-GB" altLang="ja-JP" dirty="0"/>
              <a:t>Option 2: lower than </a:t>
            </a:r>
            <a:r>
              <a:rPr lang="en-GB" altLang="ja-JP" dirty="0" smtClean="0"/>
              <a:t>3dB</a:t>
            </a:r>
            <a:endParaRPr lang="ja-JP" altLang="ja-JP" sz="1200" strike="sngStrike" dirty="0"/>
          </a:p>
          <a:p>
            <a:pPr lvl="0"/>
            <a:r>
              <a:rPr lang="ja-JP" altLang="ja-JP" sz="1800" dirty="0"/>
              <a:t>PRB bundling size</a:t>
            </a:r>
          </a:p>
          <a:p>
            <a:pPr lvl="1"/>
            <a:r>
              <a:rPr lang="en-GB" altLang="ja-JP" dirty="0" smtClean="0"/>
              <a:t>WB</a:t>
            </a:r>
            <a:endParaRPr lang="ja-JP" altLang="ja-JP" strike="sngStrike" dirty="0"/>
          </a:p>
        </p:txBody>
      </p:sp>
    </p:spTree>
    <p:extLst>
      <p:ext uri="{BB962C8B-B14F-4D97-AF65-F5344CB8AC3E}">
        <p14:creationId xmlns:p14="http://schemas.microsoft.com/office/powerpoint/2010/main" val="86859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contiguous EN-DC</a:t>
            </a:r>
            <a:endParaRPr lang="ja-JP" altLang="ja-JP" sz="2000" dirty="0"/>
          </a:p>
          <a:p>
            <a:pPr lvl="0"/>
            <a:r>
              <a:rPr lang="ja-JP" altLang="ja-JP" sz="1800" dirty="0"/>
              <a:t>Duplex mode</a:t>
            </a:r>
          </a:p>
          <a:p>
            <a:pPr lvl="1"/>
            <a:r>
              <a:rPr lang="en-GB" altLang="ja-JP" sz="1600" dirty="0" smtClean="0"/>
              <a:t>FDD </a:t>
            </a:r>
            <a:r>
              <a:rPr lang="en-GB" altLang="ja-JP" sz="1600" dirty="0"/>
              <a:t>and </a:t>
            </a:r>
            <a:r>
              <a:rPr lang="en-GB" altLang="ja-JP" sz="1600" dirty="0" smtClean="0"/>
              <a:t>TDD</a:t>
            </a:r>
            <a:endParaRPr lang="ja-JP" altLang="ja-JP" sz="1800" dirty="0"/>
          </a:p>
          <a:p>
            <a:pPr lvl="0"/>
            <a:r>
              <a:rPr lang="ja-JP" altLang="ja-JP" dirty="0"/>
              <a:t>SCS</a:t>
            </a:r>
          </a:p>
          <a:p>
            <a:pPr lvl="1"/>
            <a:r>
              <a:rPr lang="en-GB" altLang="ja-JP" dirty="0" smtClean="0"/>
              <a:t>FDD: 15kHz</a:t>
            </a:r>
          </a:p>
          <a:p>
            <a:pPr lvl="1"/>
            <a:r>
              <a:rPr lang="en-GB" altLang="ja-JP" dirty="0" smtClean="0"/>
              <a:t>TDD:</a:t>
            </a:r>
            <a:endParaRPr lang="en-US" altLang="ja-JP" dirty="0" smtClean="0"/>
          </a:p>
          <a:p>
            <a:pPr lvl="2"/>
            <a:r>
              <a:rPr lang="en-US" altLang="ja-JP" dirty="0" smtClean="0"/>
              <a:t>Option 1: 30kHz</a:t>
            </a:r>
            <a:endParaRPr lang="ja-JP" altLang="ja-JP" strike="sngStrike" dirty="0" smtClean="0"/>
          </a:p>
          <a:p>
            <a:pPr lvl="2"/>
            <a:r>
              <a:rPr lang="en-US" altLang="ja-JP" dirty="0" smtClean="0"/>
              <a:t>Option 2: 15kHz and 30kHz</a:t>
            </a:r>
            <a:endParaRPr lang="ja-JP" altLang="ja-JP" strike="sngStrike" dirty="0"/>
          </a:p>
          <a:p>
            <a:pPr lvl="3"/>
            <a:r>
              <a:rPr lang="en-US" altLang="ja-JP" dirty="0" smtClean="0"/>
              <a:t>Test </a:t>
            </a:r>
            <a:r>
              <a:rPr lang="en-US" altLang="ja-JP" dirty="0"/>
              <a:t>#</a:t>
            </a:r>
            <a:r>
              <a:rPr lang="en-US" altLang="ja-JP" dirty="0" smtClean="0"/>
              <a:t>2a: </a:t>
            </a:r>
            <a:r>
              <a:rPr lang="en-US" altLang="ja-JP" dirty="0"/>
              <a:t>LTE TDD + NR TDD 15 kHz, in case UE supports it, otherwise LTE TDD + NR TDD 30 </a:t>
            </a:r>
            <a:r>
              <a:rPr lang="en-US" altLang="ja-JP" dirty="0" smtClean="0"/>
              <a:t>kHz</a:t>
            </a:r>
          </a:p>
          <a:p>
            <a:pPr lvl="3"/>
            <a:r>
              <a:rPr lang="en-US" altLang="ja-JP" dirty="0" smtClean="0"/>
              <a:t>Test #2b: LTE TDD + NR TDD 30 kHz, in case UE supports it, otherwise LTE TDD + NR TDD 15 kHz</a:t>
            </a:r>
            <a:endParaRPr lang="ja-JP" altLang="ja-JP" dirty="0" smtClean="0"/>
          </a:p>
          <a:p>
            <a:pPr lvl="3"/>
            <a:endParaRPr lang="en-US" altLang="ja-JP" dirty="0" smtClean="0"/>
          </a:p>
          <a:p>
            <a:pPr lvl="0"/>
            <a:r>
              <a:rPr lang="ja-JP" altLang="ja-JP" sz="1800" dirty="0" smtClean="0"/>
              <a:t>TDD pattern</a:t>
            </a:r>
            <a:r>
              <a:rPr lang="en-US" altLang="ja-JP" sz="1800" dirty="0" smtClean="0"/>
              <a:t> for 30kHz SCS</a:t>
            </a:r>
            <a:endParaRPr lang="ja-JP" altLang="ja-JP" sz="1800" dirty="0"/>
          </a:p>
          <a:p>
            <a:pPr lvl="1"/>
            <a:r>
              <a:rPr lang="en-GB" altLang="ja-JP" sz="1600" dirty="0" smtClean="0"/>
              <a:t>7D1S2U</a:t>
            </a:r>
          </a:p>
          <a:p>
            <a:pPr lvl="0"/>
            <a:r>
              <a:rPr lang="ja-JP" altLang="ja-JP" dirty="0"/>
              <a:t>TDD pattern</a:t>
            </a:r>
            <a:r>
              <a:rPr lang="en-US" altLang="ja-JP" dirty="0"/>
              <a:t> for </a:t>
            </a:r>
            <a:r>
              <a:rPr lang="en-US" altLang="ja-JP" dirty="0" smtClean="0"/>
              <a:t>15kHz SCS (if needed)</a:t>
            </a:r>
            <a:endParaRPr lang="ja-JP" altLang="ja-JP" dirty="0"/>
          </a:p>
          <a:p>
            <a:pPr lvl="1"/>
            <a:r>
              <a:rPr lang="ja-JP" altLang="ja-JP" dirty="0"/>
              <a:t>Option</a:t>
            </a:r>
            <a:r>
              <a:rPr lang="en-GB" altLang="ja-JP" dirty="0"/>
              <a:t> 1: </a:t>
            </a:r>
            <a:r>
              <a:rPr lang="en-GB" altLang="ja-JP" dirty="0" smtClean="0"/>
              <a:t>DSU+DD</a:t>
            </a:r>
          </a:p>
          <a:p>
            <a:pPr lvl="1"/>
            <a:r>
              <a:rPr lang="en-US" altLang="ja-JP" dirty="0" smtClean="0"/>
              <a:t>Other </a:t>
            </a:r>
            <a:r>
              <a:rPr lang="en-US" altLang="ja-JP" dirty="0"/>
              <a:t>options are not precluded</a:t>
            </a:r>
            <a:r>
              <a:rPr lang="en-US" altLang="ja-JP" dirty="0" smtClean="0"/>
              <a:t>.</a:t>
            </a:r>
            <a:endParaRPr lang="ja-JP" altLang="ja-JP" dirty="0"/>
          </a:p>
          <a:p>
            <a:pPr lvl="1"/>
            <a:endParaRPr lang="ja-JP" altLang="ja-JP" sz="1600" dirty="0"/>
          </a:p>
        </p:txBody>
      </p:sp>
    </p:spTree>
    <p:extLst>
      <p:ext uri="{BB962C8B-B14F-4D97-AF65-F5344CB8AC3E}">
        <p14:creationId xmlns:p14="http://schemas.microsoft.com/office/powerpoint/2010/main" val="405666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000129"/>
            <a:ext cx="10515600" cy="5972175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non-contiguous </a:t>
            </a:r>
            <a:r>
              <a:rPr lang="en-US" altLang="ja-JP" sz="2000" dirty="0" smtClean="0"/>
              <a:t>EN-DC</a:t>
            </a:r>
            <a:endParaRPr lang="ja-JP" altLang="ja-JP" sz="2000" dirty="0"/>
          </a:p>
          <a:p>
            <a:pPr lvl="0"/>
            <a:r>
              <a:rPr lang="en-US" altLang="ja-JP" dirty="0"/>
              <a:t>The possibility of using single RF chain to receive two non-continuous carriers in co-located scenario cannot be </a:t>
            </a:r>
            <a:r>
              <a:rPr lang="en-US" altLang="ja-JP" dirty="0" smtClean="0"/>
              <a:t>precluded.</a:t>
            </a:r>
          </a:p>
          <a:p>
            <a:pPr lvl="0"/>
            <a:r>
              <a:rPr lang="en-US" altLang="ja-JP" dirty="0" smtClean="0"/>
              <a:t>RAN4 </a:t>
            </a:r>
            <a:r>
              <a:rPr lang="en-US" altLang="ja-JP" dirty="0"/>
              <a:t>agree to introduce test cases for power imbalance requirement for FR1 intra-band non-contiguous EN-DC with test applicable rules </a:t>
            </a:r>
            <a:endParaRPr lang="en-US" altLang="ja-JP" dirty="0" smtClean="0"/>
          </a:p>
          <a:p>
            <a:r>
              <a:rPr lang="en-US" altLang="ja-JP" dirty="0" smtClean="0"/>
              <a:t>Test applicability rules</a:t>
            </a:r>
          </a:p>
          <a:p>
            <a:pPr lvl="1"/>
            <a:r>
              <a:rPr lang="en-US" altLang="ja-JP" dirty="0" smtClean="0"/>
              <a:t>Option 1</a:t>
            </a:r>
          </a:p>
          <a:p>
            <a:pPr lvl="2" fontAlgn="base" hangingPunct="0"/>
            <a:r>
              <a:rPr lang="en-GB" altLang="ja-JP" dirty="0"/>
              <a:t>UE supports only intra-band contiguous EN-DC, </a:t>
            </a:r>
            <a:r>
              <a:rPr lang="en-GB" altLang="ja-JP" dirty="0" err="1"/>
              <a:t>i,e</a:t>
            </a:r>
            <a:r>
              <a:rPr lang="en-GB" altLang="ja-JP" dirty="0"/>
              <a:t>., if UE does not indicate 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-Support”,  </a:t>
            </a:r>
            <a:endParaRPr lang="ja-JP" altLang="ja-JP" dirty="0"/>
          </a:p>
          <a:p>
            <a:pPr lvl="3" fontAlgn="base" hangingPunct="0"/>
            <a:r>
              <a:rPr lang="en-US" altLang="ja-JP" dirty="0"/>
              <a:t>power </a:t>
            </a:r>
            <a:r>
              <a:rPr lang="en-GB" altLang="ja-JP" dirty="0"/>
              <a:t>imbalance</a:t>
            </a:r>
            <a:r>
              <a:rPr lang="en-US" altLang="ja-JP" dirty="0"/>
              <a:t> requirement for intra-band contiguous EN-DC is applied</a:t>
            </a:r>
            <a:endParaRPr lang="ja-JP" altLang="ja-JP" dirty="0"/>
          </a:p>
          <a:p>
            <a:pPr lvl="2" fontAlgn="base" hangingPunct="0"/>
            <a:r>
              <a:rPr lang="en-GB" altLang="ja-JP" dirty="0"/>
              <a:t>UE supports only intra-band non-contiguous EN-DC, i.e., if UE indicates “non-contiguous” in 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-Support” or UE does not indicate “</a:t>
            </a:r>
            <a:r>
              <a:rPr lang="en-GB" altLang="ja-JP" dirty="0" err="1"/>
              <a:t>interBandContiguousMRDC</a:t>
            </a:r>
            <a:r>
              <a:rPr lang="en-GB" altLang="ja-JP" dirty="0"/>
              <a:t>”,  </a:t>
            </a:r>
            <a:endParaRPr lang="ja-JP" altLang="ja-JP" dirty="0"/>
          </a:p>
          <a:p>
            <a:pPr lvl="3" fontAlgn="base" hangingPunct="0"/>
            <a:r>
              <a:rPr lang="en-US" altLang="ja-JP" dirty="0"/>
              <a:t>power imbalance requirement for intra-band non-contiguous EN-DC is applied</a:t>
            </a:r>
            <a:endParaRPr lang="ja-JP" altLang="ja-JP" dirty="0"/>
          </a:p>
          <a:p>
            <a:pPr lvl="2" fontAlgn="base" hangingPunct="0"/>
            <a:r>
              <a:rPr lang="en-GB" altLang="ja-JP" dirty="0"/>
              <a:t>UE supports both intra-band contiguous and non-contiguous EN-DC, i.e., if UE indicates “both” in 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-Support” or UE indicates “</a:t>
            </a:r>
            <a:r>
              <a:rPr lang="en-GB" altLang="ja-JP" dirty="0" err="1"/>
              <a:t>interBandContiguousMRDC</a:t>
            </a:r>
            <a:r>
              <a:rPr lang="en-GB" altLang="ja-JP" dirty="0"/>
              <a:t>”,  </a:t>
            </a:r>
            <a:endParaRPr lang="ja-JP" altLang="ja-JP" dirty="0"/>
          </a:p>
          <a:p>
            <a:pPr lvl="3" fontAlgn="base" hangingPunct="0"/>
            <a:r>
              <a:rPr lang="en-US" altLang="ja-JP" dirty="0" smtClean="0"/>
              <a:t>power </a:t>
            </a:r>
            <a:r>
              <a:rPr lang="en-US" altLang="ja-JP" dirty="0"/>
              <a:t>imbalance requirement for FR1 intra-band contiguous </a:t>
            </a:r>
            <a:r>
              <a:rPr lang="en-US" altLang="ja-JP" dirty="0" smtClean="0"/>
              <a:t>EN-DC</a:t>
            </a:r>
          </a:p>
          <a:p>
            <a:pPr lvl="1"/>
            <a:r>
              <a:rPr lang="en-US" altLang="ja-JP" dirty="0"/>
              <a:t>Option 2</a:t>
            </a:r>
            <a:r>
              <a:rPr lang="en-US" altLang="ja-JP" sz="1800" dirty="0"/>
              <a:t> </a:t>
            </a:r>
            <a:endParaRPr lang="ja-JP" altLang="ja-JP" sz="1800" dirty="0"/>
          </a:p>
          <a:p>
            <a:pPr lvl="2"/>
            <a:r>
              <a:rPr lang="en-GB" altLang="ja-JP" dirty="0"/>
              <a:t>UE supports only intra-band contiguous EN-DC, </a:t>
            </a:r>
            <a:r>
              <a:rPr lang="en-GB" altLang="ja-JP" dirty="0" err="1"/>
              <a:t>i,e</a:t>
            </a:r>
            <a:r>
              <a:rPr lang="en-GB" altLang="ja-JP" dirty="0"/>
              <a:t>., if UE does not indicate </a:t>
            </a:r>
            <a:r>
              <a:rPr lang="en-US" altLang="ja-JP" dirty="0"/>
              <a:t>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</a:t>
            </a:r>
            <a:r>
              <a:rPr lang="en-US" altLang="ja-JP" dirty="0"/>
              <a:t>”</a:t>
            </a:r>
            <a:r>
              <a:rPr lang="en-GB" altLang="ja-JP" dirty="0"/>
              <a:t>,  </a:t>
            </a:r>
            <a:endParaRPr lang="ja-JP" altLang="ja-JP" sz="1400" dirty="0"/>
          </a:p>
          <a:p>
            <a:pPr lvl="3"/>
            <a:r>
              <a:rPr lang="en-US" altLang="ja-JP" dirty="0"/>
              <a:t>power </a:t>
            </a:r>
            <a:r>
              <a:rPr lang="en-GB" altLang="ja-JP" dirty="0"/>
              <a:t>imbalance</a:t>
            </a:r>
            <a:r>
              <a:rPr lang="en-US" altLang="ja-JP" dirty="0"/>
              <a:t> requirement for intra-band contiguous EN-DC is applied</a:t>
            </a:r>
            <a:endParaRPr lang="ja-JP" altLang="ja-JP" sz="1100" dirty="0"/>
          </a:p>
          <a:p>
            <a:pPr lvl="2"/>
            <a:r>
              <a:rPr lang="en-GB" altLang="ja-JP" dirty="0"/>
              <a:t>UE supports only intra-band non-contiguous EN-DC, i.e., if UE indicates </a:t>
            </a:r>
            <a:r>
              <a:rPr lang="en-US" altLang="ja-JP" dirty="0"/>
              <a:t>“</a:t>
            </a:r>
            <a:r>
              <a:rPr lang="en-GB" altLang="ja-JP" dirty="0"/>
              <a:t>non-contiguous</a:t>
            </a:r>
            <a:r>
              <a:rPr lang="en-US" altLang="ja-JP" dirty="0"/>
              <a:t>”</a:t>
            </a:r>
            <a:r>
              <a:rPr lang="en-GB" altLang="ja-JP" dirty="0"/>
              <a:t> in </a:t>
            </a:r>
            <a:r>
              <a:rPr lang="en-US" altLang="ja-JP" dirty="0"/>
              <a:t>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</a:t>
            </a:r>
            <a:r>
              <a:rPr lang="en-US" altLang="ja-JP" dirty="0"/>
              <a:t>” </a:t>
            </a:r>
            <a:r>
              <a:rPr lang="en-GB" altLang="ja-JP" dirty="0"/>
              <a:t>  </a:t>
            </a:r>
            <a:r>
              <a:rPr lang="en-GB" altLang="ja-JP" sz="1400" dirty="0"/>
              <a:t> </a:t>
            </a:r>
            <a:endParaRPr lang="ja-JP" altLang="ja-JP" sz="1400" dirty="0"/>
          </a:p>
          <a:p>
            <a:pPr lvl="3"/>
            <a:r>
              <a:rPr lang="en-US" altLang="ja-JP" dirty="0"/>
              <a:t>power imbalance requirement for intra-band non-contiguous EN-DC is applied</a:t>
            </a:r>
            <a:endParaRPr lang="ja-JP" altLang="ja-JP" sz="1100" dirty="0"/>
          </a:p>
          <a:p>
            <a:pPr lvl="2"/>
            <a:r>
              <a:rPr lang="en-GB" altLang="ja-JP" dirty="0"/>
              <a:t>UE supports both intra-band contiguous and non-contiguous EN-DC, i.e., if UE indicates </a:t>
            </a:r>
            <a:r>
              <a:rPr lang="en-US" altLang="ja-JP" dirty="0"/>
              <a:t>“</a:t>
            </a:r>
            <a:r>
              <a:rPr lang="en-GB" altLang="ja-JP" dirty="0"/>
              <a:t>both</a:t>
            </a:r>
            <a:r>
              <a:rPr lang="en-US" altLang="ja-JP" dirty="0"/>
              <a:t>”</a:t>
            </a:r>
            <a:r>
              <a:rPr lang="en-GB" altLang="ja-JP" dirty="0"/>
              <a:t> in </a:t>
            </a:r>
            <a:r>
              <a:rPr lang="en-US" altLang="ja-JP" dirty="0"/>
              <a:t>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</a:t>
            </a:r>
            <a:r>
              <a:rPr lang="en-US" altLang="ja-JP" dirty="0"/>
              <a:t>”</a:t>
            </a:r>
            <a:r>
              <a:rPr lang="en-US" altLang="ja-JP" sz="1400" dirty="0"/>
              <a:t> </a:t>
            </a:r>
            <a:endParaRPr lang="ja-JP" altLang="ja-JP" sz="1400" dirty="0"/>
          </a:p>
          <a:p>
            <a:pPr lvl="3"/>
            <a:r>
              <a:rPr lang="en-US" altLang="ja-JP" dirty="0" smtClean="0"/>
              <a:t>power </a:t>
            </a:r>
            <a:r>
              <a:rPr lang="en-US" altLang="ja-JP" dirty="0"/>
              <a:t>imbalance requirement for FR1 intra-band contiguous </a:t>
            </a:r>
            <a:r>
              <a:rPr lang="en-US" altLang="ja-JP" dirty="0" smtClean="0"/>
              <a:t>EN-DC</a:t>
            </a:r>
            <a:endParaRPr lang="en-US" altLang="ja-JP" sz="1100" dirty="0"/>
          </a:p>
          <a:p>
            <a:pPr marL="1371600" lvl="3" indent="0">
              <a:buNone/>
            </a:pPr>
            <a:endParaRPr lang="en-US" altLang="ja-JP" strike="sngStrike" dirty="0" smtClean="0"/>
          </a:p>
          <a:p>
            <a:pPr lvl="1" fontAlgn="base" hangingPunct="0"/>
            <a:r>
              <a:rPr lang="en-US" altLang="ja-JP" dirty="0"/>
              <a:t>Other options are not precluded</a:t>
            </a:r>
            <a:r>
              <a:rPr lang="en-US" altLang="ja-JP" dirty="0" smtClean="0"/>
              <a:t>.</a:t>
            </a:r>
          </a:p>
          <a:p>
            <a:pPr lvl="1" fontAlgn="base" hangingPunct="0"/>
            <a:endParaRPr lang="en-US" altLang="ja-JP" dirty="0" smtClean="0"/>
          </a:p>
          <a:p>
            <a:pPr lvl="0"/>
            <a:r>
              <a:rPr lang="en-US" altLang="ja-JP" dirty="0" smtClean="0"/>
              <a:t>Test design</a:t>
            </a:r>
          </a:p>
          <a:p>
            <a:pPr lvl="1"/>
            <a:r>
              <a:rPr lang="en-US" altLang="ja-JP" dirty="0" smtClean="0"/>
              <a:t>FFS</a:t>
            </a:r>
          </a:p>
        </p:txBody>
      </p:sp>
    </p:spTree>
    <p:extLst>
      <p:ext uri="{BB962C8B-B14F-4D97-AF65-F5344CB8AC3E}">
        <p14:creationId xmlns:p14="http://schemas.microsoft.com/office/powerpoint/2010/main" val="324971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864</Words>
  <Application>Microsoft Office PowerPoint</Application>
  <PresentationFormat>ワイド画面</PresentationFormat>
  <Paragraphs>92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2020-03-03T01:11:12Z</dcterms:created>
  <dcterms:modified xsi:type="dcterms:W3CDTF">2020-06-04T00:09:10Z</dcterms:modified>
</cp:coreProperties>
</file>