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9" r:id="rId2"/>
    <p:sldId id="311" r:id="rId3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/>
    <p:restoredTop sz="94257"/>
  </p:normalViewPr>
  <p:slideViewPr>
    <p:cSldViewPr showGuides="1">
      <p:cViewPr varScale="1">
        <p:scale>
          <a:sx n="116" d="100"/>
          <a:sy n="116" d="100"/>
        </p:scale>
        <p:origin x="1500" y="108"/>
      </p:cViewPr>
      <p:guideLst>
        <p:guide orient="horz" pos="2160"/>
        <p:guide pos="29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B8AD6CF-BB59-4D6B-A287-4FA503CD524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269472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1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0650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30702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2020/6/4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2020/6/4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2020/6/4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2020/6/4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2020/6/4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2020/6/4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2020/6/4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2020/6/4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2020/6/4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2020/6/4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2020/6/4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2020/6/4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/>
              <a:t/>
            </a:r>
            <a:br>
              <a:rPr lang="en-US" altLang="zh-CN" sz="4000" dirty="0"/>
            </a:br>
            <a:r>
              <a:rPr lang="en-US" altLang="zh-CN" sz="4000" dirty="0"/>
              <a:t>WF on R16 NR RRM enhancements – CGI reading</a:t>
            </a:r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4099" name="副标题 2"/>
          <p:cNvSpPr>
            <a:spLocks noGrp="1"/>
          </p:cNvSpPr>
          <p:nvPr>
            <p:ph type="subTitle" idx="1"/>
          </p:nvPr>
        </p:nvSpPr>
        <p:spPr>
          <a:xfrm>
            <a:off x="1371600" y="4365625"/>
            <a:ext cx="6400800" cy="1273175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en-US" altLang="zh-CN" kern="1200" dirty="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rPr>
              <a:t>ZTE</a:t>
            </a:r>
            <a:endParaRPr lang="zh-CN" altLang="en-US" kern="1200" dirty="0">
              <a:solidFill>
                <a:schemeClr val="tx1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0" name="标题 1"/>
          <p:cNvSpPr txBox="1"/>
          <p:nvPr/>
        </p:nvSpPr>
        <p:spPr>
          <a:xfrm>
            <a:off x="467544" y="872333"/>
            <a:ext cx="5903912" cy="10810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GB" altLang="zh-CN" sz="2400" b="1" dirty="0"/>
              <a:t>3GPP TSG-RAN WG4 Meeting #</a:t>
            </a:r>
            <a:r>
              <a:rPr lang="en-GB" altLang="zh-CN" sz="2400" b="1" dirty="0" smtClean="0"/>
              <a:t>95-e</a:t>
            </a:r>
            <a:endParaRPr lang="en-US" altLang="zh-CN" sz="2200" dirty="0"/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en-GB" altLang="zh-CN" sz="2400" b="1" dirty="0"/>
              <a:t>Electronic Meeting, </a:t>
            </a:r>
            <a:r>
              <a:rPr lang="en-GB" altLang="zh-CN" sz="2400" b="1" dirty="0" smtClean="0"/>
              <a:t>May. </a:t>
            </a:r>
            <a:r>
              <a:rPr lang="en-GB" altLang="zh-CN" sz="2400" b="1" dirty="0"/>
              <a:t>20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– </a:t>
            </a:r>
            <a:r>
              <a:rPr lang="en-GB" altLang="zh-CN" sz="2400" b="1" dirty="0" smtClean="0"/>
              <a:t>Jun. 5</a:t>
            </a:r>
            <a:r>
              <a:rPr lang="en-GB" altLang="zh-CN" sz="2400" b="1" baseline="30000" dirty="0" smtClean="0"/>
              <a:t>th</a:t>
            </a:r>
            <a:r>
              <a:rPr lang="en-GB" altLang="zh-CN" sz="2400" b="1" dirty="0" smtClean="0"/>
              <a:t> </a:t>
            </a:r>
            <a:r>
              <a:rPr lang="en-GB" altLang="zh-CN" sz="2400" b="1" dirty="0"/>
              <a:t>2020</a:t>
            </a:r>
            <a:endParaRPr lang="zh-CN" altLang="zh-CN" sz="2400" dirty="0"/>
          </a:p>
          <a:p>
            <a:pPr marL="0" indent="0" eaLnBrk="1" hangingPunct="1">
              <a:spcBef>
                <a:spcPct val="0"/>
              </a:spcBef>
              <a:buNone/>
            </a:pPr>
            <a:endParaRPr lang="zh-CN" altLang="zh-CN" sz="2400" dirty="0"/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200" dirty="0"/>
          </a:p>
        </p:txBody>
      </p:sp>
      <p:sp>
        <p:nvSpPr>
          <p:cNvPr id="4101" name="TextBox 4"/>
          <p:cNvSpPr txBox="1"/>
          <p:nvPr/>
        </p:nvSpPr>
        <p:spPr>
          <a:xfrm>
            <a:off x="7092280" y="641500"/>
            <a:ext cx="1727200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GB" altLang="zh-CN" sz="2400" b="1" dirty="0" smtClean="0"/>
              <a:t>R4-2008685</a:t>
            </a:r>
            <a:endParaRPr lang="zh-CN" altLang="en-US" sz="2200" dirty="0"/>
          </a:p>
        </p:txBody>
      </p:sp>
      <p:sp>
        <p:nvSpPr>
          <p:cNvPr id="4102" name="灯片编号占位符 5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1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/>
              <a:t>Agreements in the meeting</a:t>
            </a:r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 lvl="0">
              <a:defRPr/>
            </a:pPr>
            <a:r>
              <a:rPr lang="en-US" altLang="zh-CN" sz="1800" dirty="0"/>
              <a:t>MIB decoding delay for FR2</a:t>
            </a:r>
          </a:p>
          <a:p>
            <a:pPr lvl="1">
              <a:defRPr/>
            </a:pPr>
            <a:r>
              <a:rPr lang="en-US" altLang="zh-CN" sz="1400" dirty="0" smtClean="0">
                <a:solidFill>
                  <a:srgbClr val="FF0000"/>
                </a:solidFill>
              </a:rPr>
              <a:t>Option 1: 3 </a:t>
            </a:r>
            <a:r>
              <a:rPr lang="en-US" altLang="zh-CN" sz="1400" dirty="0">
                <a:solidFill>
                  <a:srgbClr val="FF0000"/>
                </a:solidFill>
              </a:rPr>
              <a:t>* N * T</a:t>
            </a:r>
            <a:r>
              <a:rPr lang="en-US" altLang="zh-CN" sz="1050" dirty="0">
                <a:solidFill>
                  <a:srgbClr val="FF0000"/>
                </a:solidFill>
              </a:rPr>
              <a:t>SMTC</a:t>
            </a:r>
            <a:r>
              <a:rPr lang="en-US" altLang="zh-CN" sz="1400" dirty="0">
                <a:solidFill>
                  <a:srgbClr val="FF0000"/>
                </a:solidFill>
              </a:rPr>
              <a:t>, where N = 8 and T</a:t>
            </a:r>
            <a:r>
              <a:rPr lang="en-US" altLang="zh-CN" sz="1050" dirty="0">
                <a:solidFill>
                  <a:srgbClr val="FF0000"/>
                </a:solidFill>
              </a:rPr>
              <a:t>SMTC</a:t>
            </a:r>
            <a:r>
              <a:rPr lang="en-US" altLang="zh-CN" sz="1400" dirty="0">
                <a:solidFill>
                  <a:srgbClr val="FF0000"/>
                </a:solidFill>
              </a:rPr>
              <a:t> is SMTC periodicity of target cell</a:t>
            </a:r>
            <a:r>
              <a:rPr lang="en-US" altLang="zh-CN" sz="1400" dirty="0" smtClean="0">
                <a:solidFill>
                  <a:srgbClr val="FF0000"/>
                </a:solidFill>
              </a:rPr>
              <a:t>.</a:t>
            </a:r>
          </a:p>
          <a:p>
            <a:pPr lvl="1">
              <a:defRPr/>
            </a:pPr>
            <a:r>
              <a:rPr lang="en-US" altLang="zh-CN" sz="1400" dirty="0" smtClean="0">
                <a:solidFill>
                  <a:srgbClr val="FF0000"/>
                </a:solidFill>
              </a:rPr>
              <a:t>Option 2: 5 * T</a:t>
            </a:r>
            <a:r>
              <a:rPr lang="en-US" altLang="zh-CN" sz="1050" dirty="0" smtClean="0">
                <a:solidFill>
                  <a:srgbClr val="FF0000"/>
                </a:solidFill>
              </a:rPr>
              <a:t>SMTC</a:t>
            </a:r>
            <a:r>
              <a:rPr lang="en-US" altLang="zh-CN" sz="1400" dirty="0" smtClean="0">
                <a:solidFill>
                  <a:srgbClr val="FF0000"/>
                </a:solidFill>
              </a:rPr>
              <a:t> + N </a:t>
            </a:r>
            <a:r>
              <a:rPr lang="en-US" altLang="zh-CN" sz="1400" dirty="0">
                <a:solidFill>
                  <a:srgbClr val="FF0000"/>
                </a:solidFill>
              </a:rPr>
              <a:t>* T</a:t>
            </a:r>
            <a:r>
              <a:rPr lang="en-US" altLang="zh-CN" sz="1050" dirty="0">
                <a:solidFill>
                  <a:srgbClr val="FF0000"/>
                </a:solidFill>
              </a:rPr>
              <a:t>SMTC</a:t>
            </a:r>
            <a:r>
              <a:rPr lang="en-US" altLang="zh-CN" sz="1400" dirty="0">
                <a:solidFill>
                  <a:srgbClr val="FF0000"/>
                </a:solidFill>
              </a:rPr>
              <a:t>, where N = 8 and T</a:t>
            </a:r>
            <a:r>
              <a:rPr lang="en-US" altLang="zh-CN" sz="1050" dirty="0">
                <a:solidFill>
                  <a:srgbClr val="FF0000"/>
                </a:solidFill>
              </a:rPr>
              <a:t>SMTC</a:t>
            </a:r>
            <a:r>
              <a:rPr lang="en-US" altLang="zh-CN" sz="1400" dirty="0">
                <a:solidFill>
                  <a:srgbClr val="FF0000"/>
                </a:solidFill>
              </a:rPr>
              <a:t> is SMTC periodicity of target cell</a:t>
            </a:r>
            <a:r>
              <a:rPr lang="en-US" altLang="zh-CN" sz="1400" dirty="0" smtClean="0">
                <a:solidFill>
                  <a:srgbClr val="FF0000"/>
                </a:solidFill>
              </a:rPr>
              <a:t>.</a:t>
            </a:r>
            <a:endParaRPr lang="en-US" altLang="zh-CN" sz="1400" dirty="0">
              <a:solidFill>
                <a:srgbClr val="FF0000"/>
              </a:solidFill>
            </a:endParaRPr>
          </a:p>
          <a:p>
            <a:r>
              <a:rPr lang="en-US" altLang="zh-CN" sz="1600" dirty="0" smtClean="0"/>
              <a:t>SIB1 </a:t>
            </a:r>
            <a:r>
              <a:rPr lang="en-US" altLang="zh-CN" sz="1600" dirty="0"/>
              <a:t>decoding delay </a:t>
            </a:r>
            <a:r>
              <a:rPr lang="en-US" altLang="zh-CN" sz="1600" dirty="0" smtClean="0"/>
              <a:t>requirements</a:t>
            </a:r>
          </a:p>
          <a:p>
            <a:pPr lvl="1"/>
            <a:r>
              <a:rPr lang="en-US" altLang="zh-CN" sz="1200" dirty="0">
                <a:solidFill>
                  <a:srgbClr val="FF0000"/>
                </a:solidFill>
              </a:rPr>
              <a:t>Option 1: </a:t>
            </a:r>
            <a:r>
              <a:rPr lang="en-US" altLang="zh-CN" sz="1200" dirty="0" smtClean="0">
                <a:solidFill>
                  <a:srgbClr val="FF0000"/>
                </a:solidFill>
              </a:rPr>
              <a:t> -</a:t>
            </a:r>
            <a:r>
              <a:rPr lang="en-US" altLang="zh-CN" sz="1200" dirty="0" smtClean="0">
                <a:solidFill>
                  <a:srgbClr val="FF0000"/>
                </a:solidFill>
              </a:rPr>
              <a:t>3 dB </a:t>
            </a:r>
            <a:r>
              <a:rPr lang="en-US" altLang="zh-CN" sz="1200" dirty="0">
                <a:solidFill>
                  <a:srgbClr val="FF0000"/>
                </a:solidFill>
              </a:rPr>
              <a:t>SNR and </a:t>
            </a:r>
            <a:r>
              <a:rPr lang="en-US" altLang="zh-CN" sz="1200" dirty="0" smtClean="0">
                <a:solidFill>
                  <a:srgbClr val="FF0000"/>
                </a:solidFill>
              </a:rPr>
              <a:t>6 </a:t>
            </a:r>
            <a:r>
              <a:rPr lang="en-US" altLang="zh-CN" sz="1200" dirty="0" smtClean="0">
                <a:solidFill>
                  <a:srgbClr val="FF0000"/>
                </a:solidFill>
              </a:rPr>
              <a:t>samples</a:t>
            </a:r>
          </a:p>
          <a:p>
            <a:pPr lvl="1"/>
            <a:r>
              <a:rPr lang="en-US" altLang="zh-CN" sz="1200" dirty="0">
                <a:solidFill>
                  <a:srgbClr val="FF0000"/>
                </a:solidFill>
              </a:rPr>
              <a:t>Option 2</a:t>
            </a:r>
            <a:r>
              <a:rPr lang="en-US" altLang="zh-CN" sz="1200" dirty="0" smtClean="0">
                <a:solidFill>
                  <a:srgbClr val="FF0000"/>
                </a:solidFill>
              </a:rPr>
              <a:t>:  -4 </a:t>
            </a:r>
            <a:r>
              <a:rPr lang="en-US" altLang="zh-CN" sz="1200" dirty="0">
                <a:solidFill>
                  <a:srgbClr val="FF0000"/>
                </a:solidFill>
              </a:rPr>
              <a:t>dB SNR and 6 </a:t>
            </a:r>
            <a:r>
              <a:rPr lang="en-US" altLang="zh-CN" sz="1200" dirty="0" smtClean="0">
                <a:solidFill>
                  <a:srgbClr val="FF0000"/>
                </a:solidFill>
              </a:rPr>
              <a:t>samples</a:t>
            </a:r>
            <a:endParaRPr lang="en-US" altLang="zh-CN" sz="1200" dirty="0">
              <a:solidFill>
                <a:srgbClr val="FF0000"/>
              </a:solidFill>
            </a:endParaRPr>
          </a:p>
          <a:p>
            <a:r>
              <a:rPr lang="en-US" altLang="zh-CN" sz="1600" dirty="0" smtClean="0"/>
              <a:t>Margin </a:t>
            </a:r>
            <a:r>
              <a:rPr lang="en-US" altLang="zh-CN" sz="1600" dirty="0"/>
              <a:t>for interruptions during each autonomous gap for SIB1 </a:t>
            </a:r>
            <a:r>
              <a:rPr lang="en-US" altLang="zh-CN" sz="1600" dirty="0" smtClean="0"/>
              <a:t>decoding</a:t>
            </a:r>
          </a:p>
          <a:p>
            <a:pPr lvl="1"/>
            <a:r>
              <a:rPr lang="en-US" altLang="zh-CN" sz="1200" dirty="0"/>
              <a:t>2* 2ms + 1 slot (victim cell SCS)</a:t>
            </a:r>
            <a:endParaRPr lang="en-US" altLang="zh-CN" sz="1200" dirty="0" smtClean="0"/>
          </a:p>
          <a:p>
            <a:r>
              <a:rPr lang="en-US" altLang="zh-CN" sz="1600" dirty="0" smtClean="0"/>
              <a:t>Known Cell condition for FR1 and FR2</a:t>
            </a:r>
            <a:endParaRPr lang="zh-CN" altLang="zh-CN" sz="1600" dirty="0"/>
          </a:p>
          <a:p>
            <a:pPr lvl="1"/>
            <a:r>
              <a:rPr lang="en-US" altLang="zh-CN" sz="1200" dirty="0" smtClean="0"/>
              <a:t>During </a:t>
            </a:r>
            <a:r>
              <a:rPr lang="en-US" altLang="zh-CN" sz="1200" dirty="0"/>
              <a:t>the last </a:t>
            </a:r>
            <a:r>
              <a:rPr lang="en-US" altLang="zh-CN" sz="1200" dirty="0" smtClean="0"/>
              <a:t>X </a:t>
            </a:r>
            <a:r>
              <a:rPr lang="en-US" altLang="zh-CN" sz="1200" dirty="0"/>
              <a:t>seconds </a:t>
            </a:r>
            <a:r>
              <a:rPr lang="en-US" altLang="zh-CN" sz="1200" dirty="0" smtClean="0"/>
              <a:t>before </a:t>
            </a:r>
            <a:r>
              <a:rPr lang="en-US" altLang="zh-CN" sz="1200" dirty="0"/>
              <a:t>the reception of the report CGI command</a:t>
            </a:r>
          </a:p>
          <a:p>
            <a:pPr lvl="2"/>
            <a:r>
              <a:rPr lang="en-US" altLang="zh-CN" sz="900" dirty="0" smtClean="0"/>
              <a:t>the </a:t>
            </a:r>
            <a:r>
              <a:rPr lang="en-US" altLang="zh-CN" sz="900" dirty="0"/>
              <a:t>UE has sent a valid L3-RSRP measurement report with SSB index for the target cell</a:t>
            </a:r>
          </a:p>
          <a:p>
            <a:pPr lvl="1"/>
            <a:r>
              <a:rPr lang="en-US" altLang="zh-CN" sz="1200" dirty="0" smtClean="0"/>
              <a:t>During </a:t>
            </a:r>
            <a:r>
              <a:rPr lang="en-US" altLang="zh-CN" sz="1200" dirty="0"/>
              <a:t>MIB decoding at least reported SSBs remains detectable according to the cell identification conditions specified in clauses 9.2 or 9.3 of TS 38.133, and</a:t>
            </a:r>
          </a:p>
          <a:p>
            <a:pPr lvl="1"/>
            <a:r>
              <a:rPr lang="en-US" altLang="zh-CN" sz="1200" dirty="0" smtClean="0"/>
              <a:t>During </a:t>
            </a:r>
            <a:r>
              <a:rPr lang="en-US" altLang="zh-CN" sz="1200" dirty="0"/>
              <a:t>SIB1 decoding the SSB used for MIB decoding remains detectable according to the cell identification conditions specified in clauses 9.2 or 9.3 of TS </a:t>
            </a:r>
            <a:r>
              <a:rPr lang="en-US" altLang="zh-CN" sz="1200" dirty="0" smtClean="0"/>
              <a:t>38.133</a:t>
            </a:r>
            <a:r>
              <a:rPr lang="en-US" altLang="zh-CN" sz="1200" dirty="0" smtClean="0"/>
              <a:t>, and</a:t>
            </a:r>
            <a:endParaRPr lang="en-US" altLang="zh-CN" sz="1200" dirty="0" smtClean="0"/>
          </a:p>
          <a:p>
            <a:pPr lvl="1"/>
            <a:r>
              <a:rPr lang="en-GB" altLang="zh-CN" sz="1200" dirty="0" smtClean="0">
                <a:solidFill>
                  <a:srgbClr val="FF0000"/>
                </a:solidFill>
              </a:rPr>
              <a:t>During </a:t>
            </a:r>
            <a:r>
              <a:rPr lang="en-GB" altLang="zh-CN" sz="1200" dirty="0">
                <a:solidFill>
                  <a:srgbClr val="FF0000"/>
                </a:solidFill>
              </a:rPr>
              <a:t>MIB decoding and SIB1 decoding, the SSB for MIB decoding and PDSCH for SIB1 decoding remain detectable with SNR </a:t>
            </a:r>
            <a:r>
              <a:rPr lang="en-US" altLang="zh-CN" sz="1200" dirty="0">
                <a:solidFill>
                  <a:srgbClr val="FF0000"/>
                </a:solidFill>
              </a:rPr>
              <a:t>≥</a:t>
            </a:r>
            <a:r>
              <a:rPr lang="en-GB" altLang="zh-CN" sz="1200" dirty="0">
                <a:solidFill>
                  <a:srgbClr val="FF0000"/>
                </a:solidFill>
              </a:rPr>
              <a:t> -</a:t>
            </a:r>
            <a:r>
              <a:rPr lang="en-GB" altLang="zh-CN" sz="1200" dirty="0" smtClean="0">
                <a:solidFill>
                  <a:srgbClr val="FF0000"/>
                </a:solidFill>
              </a:rPr>
              <a:t>3dB.</a:t>
            </a:r>
            <a:endParaRPr lang="en-US" altLang="zh-CN" sz="1200" dirty="0" smtClean="0">
              <a:solidFill>
                <a:srgbClr val="FF0000"/>
              </a:solidFill>
            </a:endParaRPr>
          </a:p>
          <a:p>
            <a:pPr lvl="1"/>
            <a:r>
              <a:rPr lang="en-US" altLang="zh-CN" sz="1200" dirty="0" smtClean="0"/>
              <a:t>X=5 for FR1 and X=3 for FR2</a:t>
            </a:r>
            <a:endParaRPr lang="zh-CN" altLang="zh-CN" sz="1200" dirty="0"/>
          </a:p>
          <a:p>
            <a:r>
              <a:rPr lang="en-GB" altLang="zh-CN" sz="1600" dirty="0"/>
              <a:t>Value for timer </a:t>
            </a:r>
            <a:r>
              <a:rPr lang="en-GB" altLang="zh-CN" sz="1600" dirty="0" smtClean="0"/>
              <a:t>T321</a:t>
            </a:r>
          </a:p>
          <a:p>
            <a:pPr lvl="1"/>
            <a:r>
              <a:rPr lang="en-US" altLang="zh-CN" sz="1200" dirty="0" smtClean="0">
                <a:solidFill>
                  <a:srgbClr val="FF0000"/>
                </a:solidFill>
              </a:rPr>
              <a:t>Option 1: 2 </a:t>
            </a:r>
            <a:r>
              <a:rPr lang="en-US" altLang="zh-CN" sz="1200" dirty="0">
                <a:solidFill>
                  <a:srgbClr val="FF0000"/>
                </a:solidFill>
              </a:rPr>
              <a:t>seconds for FR1 and </a:t>
            </a:r>
            <a:r>
              <a:rPr lang="en-US" altLang="zh-CN" sz="1200" dirty="0" smtClean="0">
                <a:solidFill>
                  <a:srgbClr val="FF0000"/>
                </a:solidFill>
              </a:rPr>
              <a:t>5 </a:t>
            </a:r>
            <a:r>
              <a:rPr lang="en-US" altLang="zh-CN" sz="1200" dirty="0">
                <a:solidFill>
                  <a:srgbClr val="FF0000"/>
                </a:solidFill>
              </a:rPr>
              <a:t>seconds for </a:t>
            </a:r>
            <a:r>
              <a:rPr lang="en-US" altLang="zh-CN" sz="1200" dirty="0" smtClean="0">
                <a:solidFill>
                  <a:srgbClr val="FF0000"/>
                </a:solidFill>
              </a:rPr>
              <a:t>FR2</a:t>
            </a:r>
          </a:p>
          <a:p>
            <a:pPr lvl="1"/>
            <a:r>
              <a:rPr lang="en-US" altLang="zh-CN" sz="1200" dirty="0">
                <a:solidFill>
                  <a:srgbClr val="FF0000"/>
                </a:solidFill>
              </a:rPr>
              <a:t>Option 1: 2 seconds for FR1 and </a:t>
            </a:r>
            <a:r>
              <a:rPr lang="en-US" altLang="zh-CN" sz="1200" dirty="0" smtClean="0">
                <a:solidFill>
                  <a:srgbClr val="FF0000"/>
                </a:solidFill>
              </a:rPr>
              <a:t>3 </a:t>
            </a:r>
            <a:r>
              <a:rPr lang="en-US" altLang="zh-CN" sz="1200" dirty="0">
                <a:solidFill>
                  <a:srgbClr val="FF0000"/>
                </a:solidFill>
              </a:rPr>
              <a:t>seconds for FR2</a:t>
            </a:r>
          </a:p>
          <a:p>
            <a:pPr lvl="1"/>
            <a:endParaRPr lang="en-US" altLang="zh-CN" sz="1200" dirty="0" smtClean="0"/>
          </a:p>
          <a:p>
            <a:pPr lvl="1"/>
            <a:endParaRPr lang="zh-CN" altLang="zh-CN" sz="12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2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3114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531</TotalTime>
  <Words>273</Words>
  <Application>Microsoft Office PowerPoint</Application>
  <PresentationFormat>全屏显示(4:3)</PresentationFormat>
  <Paragraphs>28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Office 主题​​</vt:lpstr>
      <vt:lpstr> WF on R16 NR RRM enhancements – CGI reading </vt:lpstr>
      <vt:lpstr>Agreements in the meeting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scenario and reference receiver for BS IC</dc:title>
  <dc:creator>ZTE</dc:creator>
  <cp:lastModifiedBy>ZTE</cp:lastModifiedBy>
  <cp:revision>289</cp:revision>
  <dcterms:created xsi:type="dcterms:W3CDTF">2016-10-20T10:53:00Z</dcterms:created>
  <dcterms:modified xsi:type="dcterms:W3CDTF">2020-06-04T00:10:09Z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(2)QlN6y5gphDZqHFR7Z8+Fl4IKvlNM/O3adK2RNo5/iIEEs11AURrZ0Cf8DmCeRYR2fQsLR5oC_x000d_
YT1g2sqWT+65bemF5Ey+gzW7f9XEsNARuDP45zK9F8a0LRtkLrQb1sFCPQWlevaRikGFsW+r_x000d_
fDiLZlxt9iKfN5vS+LDTYT+LdH+KfXCfZsTPpjE4Q16BLQ+FSZ4caLqJWZdGV90OoyHvDVqF_x000d_
trjGmCsTau8u1trdI9</vt:lpwstr>
  </property>
  <property fmtid="{D5CDD505-2E9C-101B-9397-08002B2CF9AE}" pid="3" name="_2015_ms_pID_725343_00">
    <vt:lpwstr>_</vt:lpwstr>
  </property>
  <property fmtid="{D5CDD505-2E9C-101B-9397-08002B2CF9AE}" pid="4" name="_2015_ms_pID_7253431">
    <vt:lpwstr>SndmmH/78bIohLEIhszotZiCpoOIU4sWOdctEymN4jjN8zU9kOyQmE_x000d_
DNlv/NP6iBv+/yuFkoZF8IF8gpVS5vq2cg/24UYOsCXLwaAlRPIQbQSfv4hY+Xjp42GFDuU/_x000d_
WoO6gWaoVFXMQJsRE3JhGTOA/V+36+MJlyzoxauYEEiSnw==</vt:lpwstr>
  </property>
  <property fmtid="{D5CDD505-2E9C-101B-9397-08002B2CF9AE}" pid="5" name="_2015_ms_pID_7253431_00">
    <vt:lpwstr>_</vt:lpwstr>
  </property>
  <property fmtid="{D5CDD505-2E9C-101B-9397-08002B2CF9AE}" pid="6" name="KSOProductBuildVer">
    <vt:lpwstr>2052-11.8.2.8361</vt:lpwstr>
  </property>
</Properties>
</file>