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347" r:id="rId3"/>
    <p:sldId id="354" r:id="rId4"/>
    <p:sldId id="357" r:id="rId5"/>
    <p:sldId id="358" r:id="rId6"/>
    <p:sldId id="361" r:id="rId7"/>
    <p:sldId id="360" r:id="rId8"/>
    <p:sldId id="362" r:id="rId9"/>
    <p:sldId id="359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111" autoAdjust="0"/>
    <p:restoredTop sz="94660"/>
  </p:normalViewPr>
  <p:slideViewPr>
    <p:cSldViewPr snapToGrid="0">
      <p:cViewPr varScale="1">
        <p:scale>
          <a:sx n="81" d="100"/>
          <a:sy n="81" d="100"/>
        </p:scale>
        <p:origin x="96" y="8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30F7D7-134D-42B7-AE95-DEADC3706EE1}" type="datetimeFigureOut">
              <a:rPr lang="en-US" smtClean="0"/>
              <a:t>6/3/2020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E3DB82-86C9-40DB-8E69-8FF3ADB49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166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6/3/2020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5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6/3/2020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2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6/3/2020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0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455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55032"/>
            <a:ext cx="10515600" cy="50219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6/3/2020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6/3/2020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4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6/3/2020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6/3/2020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7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6/3/2020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6/3/2020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1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6/3/2020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9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6/3/2020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8C7F4-13AF-48F3-AC15-68074B1A4FD5}" type="datetimeFigureOut">
              <a:rPr lang="en-US" smtClean="0"/>
              <a:pPr/>
              <a:t>6/3/2020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0369" y="1640986"/>
            <a:ext cx="11345839" cy="2739945"/>
          </a:xfrm>
        </p:spPr>
        <p:txBody>
          <a:bodyPr>
            <a:normAutofit fontScale="90000"/>
          </a:bodyPr>
          <a:lstStyle/>
          <a:p>
            <a:r>
              <a:rPr lang="en-US" dirty="0"/>
              <a:t>WF on NR-U RRM Requirements (Part 2) 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sz="4000" dirty="0"/>
              <a:t>(All agreements in </a:t>
            </a:r>
            <a:r>
              <a:rPr lang="en-US" sz="4000" dirty="0" smtClean="0"/>
              <a:t>RAN4#94e </a:t>
            </a:r>
            <a:r>
              <a:rPr lang="en-US" sz="4000" dirty="0"/>
              <a:t>in email thread </a:t>
            </a:r>
            <a:r>
              <a:rPr lang="en-US" sz="4000" dirty="0" smtClean="0"/>
              <a:t>#205)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17668"/>
            <a:ext cx="9144000" cy="958755"/>
          </a:xfrm>
        </p:spPr>
        <p:txBody>
          <a:bodyPr>
            <a:normAutofit/>
          </a:bodyPr>
          <a:lstStyle/>
          <a:p>
            <a:r>
              <a:rPr lang="en-US" sz="2800" dirty="0" err="1"/>
              <a:t>MediaTek</a:t>
            </a:r>
            <a:r>
              <a:rPr lang="en-US" sz="2800" dirty="0"/>
              <a:t> </a:t>
            </a:r>
            <a:r>
              <a:rPr lang="en-US" sz="2800" dirty="0" err="1"/>
              <a:t>inc.</a:t>
            </a:r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378940" y="199033"/>
            <a:ext cx="113023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3GPP TSG-RAN WG4 Meeting #</a:t>
            </a:r>
            <a:r>
              <a:rPr lang="en-GB" b="1" dirty="0" smtClean="0"/>
              <a:t>94e                                                                                                                               R4-2008567</a:t>
            </a:r>
            <a:endParaRPr lang="en-GB" b="1" dirty="0"/>
          </a:p>
          <a:p>
            <a:pPr hangingPunct="0"/>
            <a:r>
              <a:rPr lang="en-US" b="1" dirty="0"/>
              <a:t>Electronic Meeting, </a:t>
            </a:r>
            <a:r>
              <a:rPr lang="en-US" b="1" dirty="0" smtClean="0"/>
              <a:t>May 25 - June 5, </a:t>
            </a:r>
            <a:r>
              <a:rPr lang="en-US" b="1" dirty="0"/>
              <a:t>2020</a:t>
            </a:r>
            <a:endParaRPr lang="sv-SE" dirty="0"/>
          </a:p>
          <a:p>
            <a:pPr hangingPunct="0"/>
            <a:r>
              <a:rPr lang="en-GB" b="1" dirty="0"/>
              <a:t>Agenda Items: 6.1.5.2, 6.1.5.8, 6.1.5.9, 6.1.5.10, 6.1.5.13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86820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B5E4D6F-3261-416A-816D-8F5A869D5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626" y="2206487"/>
            <a:ext cx="11449878" cy="44328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sv-SE" sz="5000" dirty="0">
                <a:solidFill>
                  <a:srgbClr val="00B050"/>
                </a:solidFill>
              </a:rPr>
              <a:t>Agreements from the 1st round</a:t>
            </a:r>
          </a:p>
          <a:p>
            <a:pPr marL="0" indent="0" algn="ctr">
              <a:buNone/>
            </a:pPr>
            <a:r>
              <a:rPr lang="sv-SE" sz="5000" dirty="0">
                <a:solidFill>
                  <a:schemeClr val="accent2">
                    <a:lumMod val="75000"/>
                  </a:schemeClr>
                </a:solidFill>
              </a:rPr>
              <a:t>Agreement from GTW session</a:t>
            </a:r>
          </a:p>
          <a:p>
            <a:pPr marL="0" indent="0" algn="ctr">
              <a:buNone/>
            </a:pPr>
            <a:r>
              <a:rPr lang="sv-SE" sz="5000" dirty="0"/>
              <a:t>Agreements from the 2nd </a:t>
            </a:r>
            <a:r>
              <a:rPr lang="sv-SE" sz="5000" dirty="0" smtClean="0"/>
              <a:t>round</a:t>
            </a:r>
            <a:endParaRPr lang="sv-SE" sz="5000" dirty="0"/>
          </a:p>
        </p:txBody>
      </p:sp>
    </p:spTree>
    <p:extLst>
      <p:ext uri="{BB962C8B-B14F-4D97-AF65-F5344CB8AC3E}">
        <p14:creationId xmlns:p14="http://schemas.microsoft.com/office/powerpoint/2010/main" val="1271365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Topic #1: Cell re-selection (AI 6.1.5.2)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55032"/>
            <a:ext cx="10515600" cy="5413719"/>
          </a:xfrm>
        </p:spPr>
        <p:txBody>
          <a:bodyPr>
            <a:normAutofit/>
          </a:bodyPr>
          <a:lstStyle/>
          <a:p>
            <a:r>
              <a:rPr lang="en-GB" b="1" u="sng" dirty="0"/>
              <a:t>Definition of unavailable SMTC/SSB</a:t>
            </a:r>
            <a:endParaRPr lang="en-US" dirty="0"/>
          </a:p>
          <a:p>
            <a:pPr lvl="1"/>
            <a:r>
              <a:rPr lang="en-GB" dirty="0"/>
              <a:t>Wait for RAN1 </a:t>
            </a:r>
            <a:r>
              <a:rPr lang="en-GB" dirty="0"/>
              <a:t>feedback </a:t>
            </a:r>
            <a:endParaRPr lang="en-GB" dirty="0" smtClean="0"/>
          </a:p>
          <a:p>
            <a:r>
              <a:rPr lang="en-GB" b="1" u="sng" dirty="0" smtClean="0"/>
              <a:t>Definition </a:t>
            </a:r>
            <a:r>
              <a:rPr lang="en-GB" b="1" u="sng" dirty="0"/>
              <a:t>of Ms</a:t>
            </a:r>
            <a:r>
              <a:rPr lang="en-GB" i="1" dirty="0"/>
              <a:t> </a:t>
            </a:r>
            <a:endParaRPr lang="en-US" dirty="0"/>
          </a:p>
          <a:p>
            <a:pPr lvl="1"/>
            <a:r>
              <a:rPr lang="en-GB" dirty="0"/>
              <a:t>Wait for RAN1 </a:t>
            </a:r>
            <a:r>
              <a:rPr lang="en-GB" dirty="0" smtClean="0"/>
              <a:t>feedback </a:t>
            </a:r>
          </a:p>
          <a:p>
            <a:r>
              <a:rPr lang="en-GB" b="1" u="sng" dirty="0" smtClean="0"/>
              <a:t>Max number of unavailable SMTC occasions during measurement before UE detects the cell again</a:t>
            </a:r>
            <a:r>
              <a:rPr lang="en-GB" i="1" dirty="0" smtClean="0"/>
              <a:t> </a:t>
            </a:r>
            <a:endParaRPr lang="en-US" dirty="0" smtClean="0"/>
          </a:p>
          <a:p>
            <a:pPr lvl="1"/>
            <a:r>
              <a:rPr lang="en-GB" dirty="0"/>
              <a:t>For a cell that is already identified, after N unsuccessful measurement attempts due to exceeding the max number of unavailable SMTC occasions, UE needs to detect the cell again. </a:t>
            </a:r>
            <a:endParaRPr lang="en-GB" dirty="0" smtClean="0"/>
          </a:p>
          <a:p>
            <a:pPr lvl="2"/>
            <a:r>
              <a:rPr lang="en-GB" dirty="0" smtClean="0"/>
              <a:t>N = 2 or 3</a:t>
            </a:r>
          </a:p>
          <a:p>
            <a:r>
              <a:rPr lang="en-GB" b="1" u="sng" dirty="0"/>
              <a:t>Whether to consider LBT failure in </a:t>
            </a:r>
            <a:r>
              <a:rPr lang="en-GB" b="1" u="sng" dirty="0" err="1"/>
              <a:t>T</a:t>
            </a:r>
            <a:r>
              <a:rPr lang="en-GB" b="1" u="sng" baseline="-25000" dirty="0" err="1"/>
              <a:t>target_cell_SMTC_period</a:t>
            </a:r>
            <a:r>
              <a:rPr lang="en-GB" b="1" u="sng" dirty="0"/>
              <a:t> in the paging interruption </a:t>
            </a:r>
            <a:r>
              <a:rPr lang="en-GB" b="1" u="sng" dirty="0" smtClean="0"/>
              <a:t>requirements</a:t>
            </a:r>
            <a:r>
              <a:rPr lang="en-GB" i="1" dirty="0" smtClean="0"/>
              <a:t> </a:t>
            </a:r>
          </a:p>
          <a:p>
            <a:pPr lvl="1"/>
            <a:r>
              <a:rPr lang="en-GB" b="1" u="sng" dirty="0" err="1" smtClean="0"/>
              <a:t>T</a:t>
            </a:r>
            <a:r>
              <a:rPr lang="en-GB" b="1" u="sng" baseline="-25000" dirty="0" err="1" smtClean="0"/>
              <a:t>target_cell_SMTC_period</a:t>
            </a:r>
            <a:r>
              <a:rPr lang="en-GB" dirty="0" smtClean="0"/>
              <a:t> dose not consider LBT failure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84944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Topic #3: Active BWP switching (AI 6.1.5.9)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b="1" u="sng" dirty="0"/>
              <a:t>The ending point of </a:t>
            </a:r>
            <a:r>
              <a:rPr lang="en-US" b="1" u="sng" dirty="0"/>
              <a:t>UL BWP switching delay</a:t>
            </a:r>
            <a:r>
              <a:rPr lang="en-GB" b="1" u="sng" dirty="0"/>
              <a:t> upon detection of consistent UL LBT failure</a:t>
            </a:r>
            <a:endParaRPr lang="en-US" dirty="0"/>
          </a:p>
          <a:p>
            <a:pPr lvl="1"/>
            <a:r>
              <a:rPr lang="en-GB" dirty="0"/>
              <a:t>Option 1: </a:t>
            </a:r>
            <a:r>
              <a:rPr lang="en-GB" dirty="0" smtClean="0"/>
              <a:t>UE </a:t>
            </a:r>
            <a:r>
              <a:rPr lang="en-GB" dirty="0"/>
              <a:t>is ready to transmit RACH</a:t>
            </a:r>
            <a:endParaRPr lang="en-US" dirty="0"/>
          </a:p>
          <a:p>
            <a:pPr lvl="1"/>
            <a:r>
              <a:rPr lang="en-GB" dirty="0"/>
              <a:t>Option 2: </a:t>
            </a:r>
            <a:r>
              <a:rPr lang="en-GB" dirty="0" smtClean="0"/>
              <a:t>UE </a:t>
            </a:r>
            <a:r>
              <a:rPr lang="en-GB" dirty="0"/>
              <a:t>transmits RACH</a:t>
            </a:r>
            <a:endParaRPr lang="en-US" dirty="0"/>
          </a:p>
          <a:p>
            <a:pPr lvl="1"/>
            <a:r>
              <a:rPr lang="en-GB" dirty="0"/>
              <a:t>Option 3: </a:t>
            </a:r>
            <a:r>
              <a:rPr lang="en-GB" dirty="0" smtClean="0"/>
              <a:t>The </a:t>
            </a:r>
            <a:r>
              <a:rPr lang="en-GB" dirty="0"/>
              <a:t>UE shall be able to transmit PRACH on the new UL BWP of the </a:t>
            </a:r>
            <a:r>
              <a:rPr lang="en-GB" dirty="0" err="1"/>
              <a:t>SpCell</a:t>
            </a:r>
            <a:r>
              <a:rPr lang="en-GB" dirty="0"/>
              <a:t> on the first available UL slot occurs right after slot </a:t>
            </a:r>
            <a:r>
              <a:rPr lang="en-GB" dirty="0" err="1"/>
              <a:t>n+T</a:t>
            </a:r>
            <a:r>
              <a:rPr lang="en-GB" baseline="-25000" dirty="0" err="1"/>
              <a:t>BWPswitchDelay</a:t>
            </a:r>
            <a:r>
              <a:rPr lang="en-GB" dirty="0"/>
              <a:t> +1, where </a:t>
            </a:r>
            <a:r>
              <a:rPr lang="en-GB" dirty="0" err="1"/>
              <a:t>T</a:t>
            </a:r>
            <a:r>
              <a:rPr lang="en-GB" baseline="-25000" dirty="0" err="1"/>
              <a:t>BWPswitchDelay</a:t>
            </a:r>
            <a:r>
              <a:rPr lang="en-GB" baseline="-25000" dirty="0"/>
              <a:t> </a:t>
            </a:r>
            <a:r>
              <a:rPr lang="en-GB" dirty="0"/>
              <a:t>is defined in Table </a:t>
            </a:r>
            <a:r>
              <a:rPr lang="en-GB" dirty="0" smtClean="0"/>
              <a:t>8.6.2-1</a:t>
            </a:r>
          </a:p>
          <a:p>
            <a:r>
              <a:rPr lang="en-GB" b="1" u="sng" dirty="0"/>
              <a:t>Whether to introduce any non-overlapping condition for the old and new UL BWPs</a:t>
            </a:r>
            <a:r>
              <a:rPr lang="en-GB" i="1" dirty="0"/>
              <a:t> </a:t>
            </a:r>
            <a:endParaRPr lang="en-US" dirty="0"/>
          </a:p>
          <a:p>
            <a:pPr lvl="1"/>
            <a:r>
              <a:rPr lang="en-US" dirty="0">
                <a:solidFill>
                  <a:srgbClr val="00B050"/>
                </a:solidFill>
              </a:rPr>
              <a:t>No condition to be added on the relative frequency location of new UL BWP when UE is performing UL BWP switching upon detection of consistent UL LBT failure.</a:t>
            </a:r>
          </a:p>
        </p:txBody>
      </p:sp>
    </p:spTree>
    <p:extLst>
      <p:ext uri="{BB962C8B-B14F-4D97-AF65-F5344CB8AC3E}">
        <p14:creationId xmlns:p14="http://schemas.microsoft.com/office/powerpoint/2010/main" val="4523635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Topic #4: RLM and link recovery procedures (AI 6.1.5.10)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b="1" u="sng" dirty="0"/>
              <a:t>The set of SSBs that UE is required to monitor</a:t>
            </a:r>
            <a:endParaRPr lang="en-US" dirty="0"/>
          </a:p>
          <a:p>
            <a:pPr lvl="1"/>
            <a:r>
              <a:rPr lang="en-GB" dirty="0"/>
              <a:t>Wait for RAN1 feedback </a:t>
            </a:r>
          </a:p>
          <a:p>
            <a:r>
              <a:rPr lang="en-GB" b="1" u="sng" dirty="0"/>
              <a:t>Whether UE is able to distinguish the unavailable RLM-RS in low SNR in NR-U</a:t>
            </a:r>
            <a:r>
              <a:rPr lang="en-GB" i="1" dirty="0"/>
              <a:t> </a:t>
            </a:r>
            <a:endParaRPr lang="en-US" dirty="0"/>
          </a:p>
          <a:p>
            <a:pPr lvl="1"/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Option 1: UE is not able to distinguish the unavailable RLM-RS for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Es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/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Iot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 ≤ -7dB in NR-U</a:t>
            </a:r>
          </a:p>
          <a:p>
            <a:pPr lvl="1"/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Option 2: UE is not able to distinguish the unavailable RLM-RS for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Es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/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Iot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 ≤ -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XdB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 in NR-U. X is FFS based on simulation results.</a:t>
            </a:r>
          </a:p>
          <a:p>
            <a:pPr hangingPunct="0"/>
            <a:r>
              <a:rPr lang="en-GB" b="1" u="sng" dirty="0" smtClean="0"/>
              <a:t>Availability </a:t>
            </a:r>
            <a:r>
              <a:rPr lang="en-GB" b="1" u="sng" dirty="0"/>
              <a:t>of Q factor</a:t>
            </a:r>
            <a:r>
              <a:rPr lang="en-GB" b="1" i="1" dirty="0"/>
              <a:t> </a:t>
            </a:r>
            <a:endParaRPr lang="en-US" b="1" dirty="0"/>
          </a:p>
          <a:p>
            <a:pPr lvl="1" hangingPunct="0"/>
            <a:r>
              <a:rPr lang="en-US" sz="3100" dirty="0">
                <a:solidFill>
                  <a:srgbClr val="00B050"/>
                </a:solidFill>
              </a:rPr>
              <a:t>Except </a:t>
            </a:r>
            <a:r>
              <a:rPr lang="en-US" sz="3100" dirty="0">
                <a:solidFill>
                  <a:srgbClr val="00B050"/>
                </a:solidFill>
              </a:rPr>
              <a:t>for initial access, Q factor is always known to UE.</a:t>
            </a:r>
          </a:p>
          <a:p>
            <a:pPr hangingPunct="0"/>
            <a:r>
              <a:rPr lang="en-GB" b="1" u="sng" dirty="0" smtClean="0"/>
              <a:t>CSI-RS </a:t>
            </a:r>
            <a:r>
              <a:rPr lang="en-GB" b="1" u="sng" dirty="0"/>
              <a:t>based CBD requirement</a:t>
            </a:r>
            <a:r>
              <a:rPr lang="en-GB" b="1" i="1" dirty="0"/>
              <a:t> </a:t>
            </a:r>
            <a:endParaRPr lang="en-US" b="1" dirty="0"/>
          </a:p>
          <a:p>
            <a:pPr lvl="1"/>
            <a:r>
              <a:rPr lang="en-US" sz="2800" dirty="0" smtClean="0">
                <a:solidFill>
                  <a:srgbClr val="00B050"/>
                </a:solidFill>
              </a:rPr>
              <a:t>RAN4 start to discuss CSI-RS based BFD requirement after RAN1 conclude on CSI-RS validation</a:t>
            </a:r>
            <a:endParaRPr lang="en-US" sz="28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99399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Topic #4: RLM and link recovery procedures (AI 6.1.5.10)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u="sng" dirty="0"/>
              <a:t>SSB-based OOS evaluation period</a:t>
            </a:r>
          </a:p>
          <a:p>
            <a:pPr lvl="1"/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For SINR</a:t>
            </a:r>
            <a:r>
              <a:rPr lang="en-US" baseline="-25000" dirty="0">
                <a:solidFill>
                  <a:schemeClr val="accent2">
                    <a:lumMod val="75000"/>
                  </a:schemeClr>
                </a:solidFill>
              </a:rPr>
              <a:t>EST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 ≤ X dB the OOS evaluation period </a:t>
            </a:r>
          </a:p>
          <a:p>
            <a:pPr lvl="2"/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Option 1: Keep unchanged</a:t>
            </a:r>
          </a:p>
          <a:p>
            <a:pPr lvl="2" fontAlgn="base" hangingPunct="0"/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Option 2: Fixed extension of number of samples as follows: </a:t>
            </a:r>
          </a:p>
          <a:p>
            <a:pPr lvl="3" fontAlgn="base" hangingPunct="0"/>
            <a:r>
              <a:rPr lang="da-DK" dirty="0">
                <a:solidFill>
                  <a:schemeClr val="accent2">
                    <a:lumMod val="75000"/>
                  </a:schemeClr>
                </a:solidFill>
              </a:rPr>
              <a:t>L = TBD for max(T</a:t>
            </a:r>
            <a:r>
              <a:rPr lang="da-DK" baseline="-25000" dirty="0">
                <a:solidFill>
                  <a:schemeClr val="accent2">
                    <a:lumMod val="75000"/>
                  </a:schemeClr>
                </a:solidFill>
              </a:rPr>
              <a:t>SSB</a:t>
            </a:r>
            <a:r>
              <a:rPr lang="da-DK" dirty="0">
                <a:solidFill>
                  <a:schemeClr val="accent2">
                    <a:lumMod val="75000"/>
                  </a:schemeClr>
                </a:solidFill>
              </a:rPr>
              <a:t>, T</a:t>
            </a:r>
            <a:r>
              <a:rPr lang="da-DK" baseline="-25000" dirty="0">
                <a:solidFill>
                  <a:schemeClr val="accent2">
                    <a:lumMod val="75000"/>
                  </a:schemeClr>
                </a:solidFill>
              </a:rPr>
              <a:t>DRX</a:t>
            </a:r>
            <a:r>
              <a:rPr lang="da-DK" dirty="0">
                <a:solidFill>
                  <a:schemeClr val="accent2">
                    <a:lumMod val="75000"/>
                  </a:schemeClr>
                </a:solidFill>
              </a:rPr>
              <a:t>) </a:t>
            </a: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≤</a:t>
            </a:r>
            <a:r>
              <a:rPr lang="da-DK" dirty="0">
                <a:solidFill>
                  <a:schemeClr val="accent2">
                    <a:lumMod val="75000"/>
                  </a:schemeClr>
                </a:solidFill>
              </a:rPr>
              <a:t> 40, 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pPr lvl="3" fontAlgn="base" hangingPunct="0"/>
            <a:r>
              <a:rPr lang="da-DK" dirty="0">
                <a:solidFill>
                  <a:schemeClr val="accent2">
                    <a:lumMod val="75000"/>
                  </a:schemeClr>
                </a:solidFill>
              </a:rPr>
              <a:t>L = TBD for 40 &lt;Max(T</a:t>
            </a:r>
            <a:r>
              <a:rPr lang="da-DK" baseline="-25000" dirty="0">
                <a:solidFill>
                  <a:schemeClr val="accent2">
                    <a:lumMod val="75000"/>
                  </a:schemeClr>
                </a:solidFill>
              </a:rPr>
              <a:t>DRX</a:t>
            </a:r>
            <a:r>
              <a:rPr lang="da-DK" dirty="0">
                <a:solidFill>
                  <a:schemeClr val="accent2">
                    <a:lumMod val="75000"/>
                  </a:schemeClr>
                </a:solidFill>
              </a:rPr>
              <a:t>, T</a:t>
            </a:r>
            <a:r>
              <a:rPr lang="da-DK" baseline="-25000" dirty="0">
                <a:solidFill>
                  <a:schemeClr val="accent2">
                    <a:lumMod val="75000"/>
                  </a:schemeClr>
                </a:solidFill>
              </a:rPr>
              <a:t>SSB</a:t>
            </a:r>
            <a:r>
              <a:rPr lang="da-DK" dirty="0">
                <a:solidFill>
                  <a:schemeClr val="accent2">
                    <a:lumMod val="75000"/>
                  </a:schemeClr>
                </a:solidFill>
              </a:rPr>
              <a:t>)</a:t>
            </a: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≤</a:t>
            </a:r>
            <a:r>
              <a:rPr lang="da-DK" dirty="0">
                <a:solidFill>
                  <a:schemeClr val="accent2">
                    <a:lumMod val="75000"/>
                  </a:schemeClr>
                </a:solidFill>
              </a:rPr>
              <a:t>320 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pPr lvl="3"/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L = TBD for T</a:t>
            </a:r>
            <a:r>
              <a:rPr lang="en-US" baseline="-25000" dirty="0">
                <a:solidFill>
                  <a:schemeClr val="accent2">
                    <a:lumMod val="75000"/>
                  </a:schemeClr>
                </a:solidFill>
              </a:rPr>
              <a:t>DRX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 &gt;320</a:t>
            </a:r>
          </a:p>
          <a:p>
            <a:pPr lvl="1"/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For SINR</a:t>
            </a:r>
            <a:r>
              <a:rPr lang="en-US" baseline="-25000" dirty="0">
                <a:solidFill>
                  <a:schemeClr val="accent2">
                    <a:lumMod val="75000"/>
                  </a:schemeClr>
                </a:solidFill>
              </a:rPr>
              <a:t>EST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 &gt; X dB the OOS evaluation period is FFS</a:t>
            </a:r>
          </a:p>
          <a:p>
            <a:pPr lvl="1"/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X = [-7dB]</a:t>
            </a:r>
          </a:p>
          <a:p>
            <a:pPr lvl="1"/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SINR</a:t>
            </a:r>
            <a:r>
              <a:rPr lang="en-US" baseline="-25000" dirty="0">
                <a:solidFill>
                  <a:schemeClr val="accent2">
                    <a:lumMod val="75000"/>
                  </a:schemeClr>
                </a:solidFill>
              </a:rPr>
              <a:t>EST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 is the estimated SINR at the UE side</a:t>
            </a:r>
          </a:p>
          <a:p>
            <a:pPr lvl="2"/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Option 1: Filtered SINR estimate over evaluation period</a:t>
            </a:r>
          </a:p>
          <a:p>
            <a:pPr lvl="2"/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Option 2: Current SSB SINR estimate</a:t>
            </a:r>
          </a:p>
          <a:p>
            <a:pPr lvl="2"/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Option 3: last available SSB SINR</a:t>
            </a:r>
          </a:p>
          <a:p>
            <a:pPr lvl="2"/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Other options are not precluded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88389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Topic #4: RLM and link recovery procedures (AI 6.1.5.10)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87624"/>
            <a:ext cx="10515600" cy="5178490"/>
          </a:xfrm>
        </p:spPr>
        <p:txBody>
          <a:bodyPr>
            <a:normAutofit/>
          </a:bodyPr>
          <a:lstStyle/>
          <a:p>
            <a:r>
              <a:rPr lang="en-GB" b="1" u="sng" dirty="0" smtClean="0"/>
              <a:t>CSI-RS based RLM requirement</a:t>
            </a:r>
          </a:p>
          <a:p>
            <a:pPr lvl="1"/>
            <a:r>
              <a:rPr lang="en-GB" dirty="0" smtClean="0"/>
              <a:t>Continue discussion in #96e meeting</a:t>
            </a:r>
          </a:p>
          <a:p>
            <a:r>
              <a:rPr lang="en-GB" b="1" u="sng" dirty="0" smtClean="0"/>
              <a:t>SSB </a:t>
            </a:r>
            <a:r>
              <a:rPr lang="en-GB" b="1" u="sng" dirty="0"/>
              <a:t>based BFD requirement</a:t>
            </a:r>
            <a:r>
              <a:rPr lang="en-GB" i="1" dirty="0"/>
              <a:t> </a:t>
            </a:r>
            <a:endParaRPr lang="en-US" dirty="0"/>
          </a:p>
          <a:p>
            <a:pPr lvl="1"/>
            <a:r>
              <a:rPr lang="en-GB" dirty="0" smtClean="0"/>
              <a:t>Wait for the conclusion of SSB based OOS requirement</a:t>
            </a:r>
          </a:p>
          <a:p>
            <a:r>
              <a:rPr lang="en-GB" b="1" u="sng" dirty="0"/>
              <a:t>CSI-RS based BFD requirement</a:t>
            </a:r>
            <a:r>
              <a:rPr lang="en-GB" i="1" dirty="0"/>
              <a:t> </a:t>
            </a:r>
            <a:endParaRPr lang="en-US" dirty="0"/>
          </a:p>
          <a:p>
            <a:pPr lvl="1"/>
            <a:r>
              <a:rPr lang="en-US" dirty="0"/>
              <a:t>RAN4 start to discuss CSI-RS based BFD requirement after RAN1 conclude on CSI-RS validation</a:t>
            </a:r>
            <a:r>
              <a:rPr lang="en-US" dirty="0" smtClean="0"/>
              <a:t>.</a:t>
            </a:r>
          </a:p>
          <a:p>
            <a:r>
              <a:rPr lang="en-GB" b="1" u="sng" dirty="0"/>
              <a:t>CSI-RS based CBD requirement</a:t>
            </a:r>
            <a:r>
              <a:rPr lang="en-GB" i="1" dirty="0"/>
              <a:t> </a:t>
            </a:r>
            <a:endParaRPr lang="en-US" dirty="0"/>
          </a:p>
          <a:p>
            <a:pPr lvl="1"/>
            <a:r>
              <a:rPr lang="en-US" sz="2900" dirty="0">
                <a:solidFill>
                  <a:srgbClr val="00B050"/>
                </a:solidFill>
              </a:rPr>
              <a:t>RAN4 start to discuss CSI-RS based BFD requirement after RAN1 conclude on CSI-RS validation.</a:t>
            </a:r>
            <a:endParaRPr lang="en-US" sz="2900" dirty="0">
              <a:solidFill>
                <a:srgbClr val="00B05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33928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Topic #4: RLM and link recovery procedures (AI 6.1.5.10)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87624"/>
            <a:ext cx="10515600" cy="5178490"/>
          </a:xfrm>
        </p:spPr>
        <p:txBody>
          <a:bodyPr>
            <a:normAutofit/>
          </a:bodyPr>
          <a:lstStyle/>
          <a:p>
            <a:r>
              <a:rPr lang="en-GB" b="1" u="sng" dirty="0"/>
              <a:t>SSB based CBD requirement</a:t>
            </a:r>
            <a:r>
              <a:rPr lang="en-GB" i="1" dirty="0"/>
              <a:t> </a:t>
            </a:r>
            <a:endParaRPr lang="en-US" dirty="0"/>
          </a:p>
          <a:p>
            <a:pPr lvl="1"/>
            <a:r>
              <a:rPr lang="en-GB" dirty="0"/>
              <a:t>Set the SSB based CBD evaluation period for NR-U as </a:t>
            </a:r>
            <a:r>
              <a:rPr lang="en-GB" dirty="0" smtClean="0"/>
              <a:t>follows</a:t>
            </a:r>
          </a:p>
          <a:p>
            <a:pPr lvl="1"/>
            <a:endParaRPr lang="en-GB" dirty="0"/>
          </a:p>
          <a:p>
            <a:pPr lvl="1"/>
            <a:endParaRPr lang="en-GB" dirty="0" smtClean="0"/>
          </a:p>
          <a:p>
            <a:pPr lvl="1"/>
            <a:endParaRPr lang="en-GB" dirty="0"/>
          </a:p>
          <a:p>
            <a:pPr lvl="1"/>
            <a:endParaRPr lang="en-GB" dirty="0" smtClean="0"/>
          </a:p>
          <a:p>
            <a:pPr lvl="1"/>
            <a:endParaRPr lang="en-GB" dirty="0"/>
          </a:p>
          <a:p>
            <a:pPr lvl="1"/>
            <a:endParaRPr lang="en-GB" dirty="0" smtClean="0"/>
          </a:p>
          <a:p>
            <a:pPr lvl="1"/>
            <a:endParaRPr lang="en-GB" dirty="0"/>
          </a:p>
          <a:p>
            <a:pPr lvl="1"/>
            <a:r>
              <a:rPr lang="en-GB" dirty="0" smtClean="0"/>
              <a:t>If </a:t>
            </a:r>
            <a:r>
              <a:rPr lang="en-GB" dirty="0"/>
              <a:t>L</a:t>
            </a:r>
            <a:r>
              <a:rPr lang="en-GB" baseline="-25000" dirty="0"/>
              <a:t>CBD</a:t>
            </a:r>
            <a:r>
              <a:rPr lang="en-GB" dirty="0"/>
              <a:t> &gt; </a:t>
            </a:r>
            <a:r>
              <a:rPr lang="en-GB" dirty="0" err="1"/>
              <a:t>L</a:t>
            </a:r>
            <a:r>
              <a:rPr lang="en-GB" baseline="-25000" dirty="0" err="1"/>
              <a:t>CBD,max</a:t>
            </a:r>
            <a:r>
              <a:rPr lang="en-GB" dirty="0"/>
              <a:t>, UE </a:t>
            </a:r>
            <a:r>
              <a:rPr lang="en-GB" dirty="0" err="1"/>
              <a:t>behavior</a:t>
            </a:r>
            <a:r>
              <a:rPr lang="en-GB" dirty="0"/>
              <a:t> is same as the case UE cannot find any candidates.</a:t>
            </a:r>
            <a:r>
              <a:rPr lang="en-GB" i="1" dirty="0"/>
              <a:t> 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16093148"/>
                  </p:ext>
                </p:extLst>
              </p:nvPr>
            </p:nvGraphicFramePr>
            <p:xfrm>
              <a:off x="1927761" y="2296897"/>
              <a:ext cx="8336477" cy="2376551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2922572"/>
                    <a:gridCol w="5413905"/>
                  </a:tblGrid>
                  <a:tr h="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800" dirty="0">
                              <a:effectLst/>
                            </a:rPr>
                            <a:t>Configuration</a:t>
                          </a:r>
                          <a:endParaRPr lang="en-US" sz="18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800">
                              <a:effectLst/>
                            </a:rPr>
                            <a:t>T</a:t>
                          </a:r>
                          <a:r>
                            <a:rPr lang="en-GB" sz="1800" baseline="-25000">
                              <a:effectLst/>
                            </a:rPr>
                            <a:t>Evaluate_CBD_CBD</a:t>
                          </a:r>
                          <a:r>
                            <a:rPr lang="en-GB" sz="1800">
                              <a:effectLst/>
                            </a:rPr>
                            <a:t> (ms) </a:t>
                          </a:r>
                          <a:endParaRPr lang="en-US" sz="18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800">
                              <a:effectLst/>
                            </a:rPr>
                            <a:t>non-DRX, DRX cycle ≤ 320ms</a:t>
                          </a:r>
                          <a:endParaRPr lang="en-US" sz="18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800" dirty="0">
                              <a:effectLst/>
                            </a:rPr>
                            <a:t>Max(25, ceil((3+L</a:t>
                          </a:r>
                          <a:r>
                            <a:rPr lang="en-GB" sz="1800" baseline="-25000" dirty="0">
                              <a:effectLst/>
                            </a:rPr>
                            <a:t>CBD</a:t>
                          </a:r>
                          <a:r>
                            <a:rPr lang="en-GB" sz="1800" dirty="0">
                              <a:effectLst/>
                            </a:rPr>
                            <a:t>)*P) * T</a:t>
                          </a:r>
                          <a:r>
                            <a:rPr lang="en-GB" sz="1800" baseline="-25000" dirty="0">
                              <a:effectLst/>
                            </a:rPr>
                            <a:t>SSB</a:t>
                          </a:r>
                          <a:r>
                            <a:rPr lang="en-GB" sz="1800" dirty="0">
                              <a:effectLst/>
                            </a:rPr>
                            <a:t>)</a:t>
                          </a:r>
                          <a:endParaRPr lang="en-US" sz="18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800">
                              <a:effectLst/>
                            </a:rPr>
                            <a:t>DRX cycle &gt; 320ms</a:t>
                          </a:r>
                          <a:endParaRPr lang="en-US" sz="18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800">
                              <a:effectLst/>
                            </a:rPr>
                            <a:t>ceil((3+L</a:t>
                          </a:r>
                          <a:r>
                            <a:rPr lang="en-GB" sz="1800" baseline="-25000">
                              <a:effectLst/>
                            </a:rPr>
                            <a:t>CBD</a:t>
                          </a:r>
                          <a:r>
                            <a:rPr lang="en-GB" sz="1800">
                              <a:effectLst/>
                            </a:rPr>
                            <a:t>) *P) * T</a:t>
                          </a:r>
                          <a:r>
                            <a:rPr lang="en-GB" sz="1800" baseline="-25000">
                              <a:effectLst/>
                            </a:rPr>
                            <a:t>DRX</a:t>
                          </a:r>
                          <a:endParaRPr lang="en-US" sz="18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</a:tr>
                  <a:tr h="0">
                    <a:tc gridSpan="2">
                      <a:txBody>
                        <a:bodyPr/>
                        <a:lstStyle/>
                        <a:p>
                          <a:pPr marL="540385" indent="-540385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</a:rPr>
                            <a:t>Note 1:	T</a:t>
                          </a:r>
                          <a:r>
                            <a:rPr lang="en-US" sz="1800" baseline="-25000" dirty="0">
                              <a:effectLst/>
                            </a:rPr>
                            <a:t>DRS</a:t>
                          </a:r>
                          <a:r>
                            <a:rPr lang="en-US" sz="1800" dirty="0">
                              <a:effectLst/>
                            </a:rPr>
                            <a:t> is the periodicity of DRS in the set 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800">
                                      <a:effectLst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̅"/>
                                      <m:ctrlPr>
                                        <a:rPr lang="en-US" sz="1800">
                                          <a:effectLst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zh-CN" altLang="en-US" sz="1800">
                                          <a:effectLst/>
                                        </a:rPr>
                                        <m:t>𝑞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sz="1800">
                                      <a:effectLst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800" dirty="0">
                              <a:effectLst/>
                            </a:rPr>
                            <a:t>. T</a:t>
                          </a:r>
                          <a:r>
                            <a:rPr lang="en-US" sz="1800" baseline="-25000" dirty="0">
                              <a:effectLst/>
                            </a:rPr>
                            <a:t>DRX</a:t>
                          </a:r>
                          <a:r>
                            <a:rPr lang="en-US" sz="1800" dirty="0">
                              <a:effectLst/>
                            </a:rPr>
                            <a:t> is the DRX cycle length.</a:t>
                          </a:r>
                          <a:endParaRPr lang="en-US" sz="1600" dirty="0">
                            <a:effectLst/>
                          </a:endParaRPr>
                        </a:p>
                        <a:p>
                          <a:pPr marL="540385" indent="-540385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</a:rPr>
                            <a:t>Note 2: 	L</a:t>
                          </a:r>
                          <a:r>
                            <a:rPr lang="en-US" sz="1800" baseline="-25000" dirty="0">
                              <a:effectLst/>
                            </a:rPr>
                            <a:t>CBD</a:t>
                          </a:r>
                          <a:r>
                            <a:rPr lang="en-US" sz="1800" dirty="0">
                              <a:effectLst/>
                            </a:rPr>
                            <a:t> is the number of SSBs not available at the UE during </a:t>
                          </a:r>
                          <a:r>
                            <a:rPr lang="en-US" sz="1800" dirty="0" err="1">
                              <a:effectLst/>
                            </a:rPr>
                            <a:t>T</a:t>
                          </a:r>
                          <a:r>
                            <a:rPr lang="en-US" sz="1800" baseline="-25000" dirty="0" err="1">
                              <a:effectLst/>
                            </a:rPr>
                            <a:t>Evaluate_CBD_SSB</a:t>
                          </a:r>
                          <a:r>
                            <a:rPr lang="en-US" sz="1800" dirty="0">
                              <a:effectLst/>
                            </a:rPr>
                            <a:t> where L</a:t>
                          </a:r>
                          <a:r>
                            <a:rPr lang="en-US" sz="1800" baseline="-25000" dirty="0">
                              <a:effectLst/>
                            </a:rPr>
                            <a:t>CBD</a:t>
                          </a:r>
                          <a:r>
                            <a:rPr lang="en-US" sz="1800" dirty="0">
                              <a:effectLst/>
                            </a:rPr>
                            <a:t> ≤ </a:t>
                          </a:r>
                          <a:r>
                            <a:rPr lang="en-US" sz="1800" dirty="0" err="1">
                              <a:effectLst/>
                            </a:rPr>
                            <a:t>L</a:t>
                          </a:r>
                          <a:r>
                            <a:rPr lang="en-US" sz="1800" baseline="-25000" dirty="0" err="1">
                              <a:effectLst/>
                            </a:rPr>
                            <a:t>CBD_max</a:t>
                          </a:r>
                          <a:r>
                            <a:rPr lang="en-US" sz="1800" dirty="0">
                              <a:effectLst/>
                            </a:rPr>
                            <a:t>.</a:t>
                          </a:r>
                          <a:endParaRPr lang="en-US" sz="1600" dirty="0">
                            <a:effectLst/>
                          </a:endParaRPr>
                        </a:p>
                        <a:p>
                          <a:pPr marL="540385" indent="-540385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</a:rPr>
                            <a:t>Note 3:	</a:t>
                          </a:r>
                          <a:r>
                            <a:rPr lang="en-US" sz="1800" dirty="0" err="1">
                              <a:effectLst/>
                            </a:rPr>
                            <a:t>L</a:t>
                          </a:r>
                          <a:r>
                            <a:rPr lang="en-US" sz="1800" baseline="-25000" dirty="0" err="1">
                              <a:effectLst/>
                            </a:rPr>
                            <a:t>CBD,max</a:t>
                          </a:r>
                          <a:r>
                            <a:rPr lang="en-US" sz="1800" dirty="0">
                              <a:effectLst/>
                            </a:rPr>
                            <a:t>=7 for Max(T</a:t>
                          </a:r>
                          <a:r>
                            <a:rPr lang="en-US" sz="1800" baseline="-25000" dirty="0">
                              <a:effectLst/>
                            </a:rPr>
                            <a:t>DRX</a:t>
                          </a:r>
                          <a:r>
                            <a:rPr lang="en-US" sz="1800" dirty="0">
                              <a:effectLst/>
                            </a:rPr>
                            <a:t>,T</a:t>
                          </a:r>
                          <a:r>
                            <a:rPr lang="en-US" sz="1800" baseline="-25000" dirty="0">
                              <a:effectLst/>
                            </a:rPr>
                            <a:t>SSB</a:t>
                          </a:r>
                          <a:r>
                            <a:rPr lang="en-US" sz="1800" dirty="0">
                              <a:effectLst/>
                            </a:rPr>
                            <a:t>) ≤ 40ms where T</a:t>
                          </a:r>
                          <a:r>
                            <a:rPr lang="en-US" sz="1800" baseline="-25000" dirty="0">
                              <a:effectLst/>
                            </a:rPr>
                            <a:t>DRX</a:t>
                          </a:r>
                          <a:r>
                            <a:rPr lang="en-US" sz="1800" dirty="0">
                              <a:effectLst/>
                            </a:rPr>
                            <a:t>=0 for non-DRX, </a:t>
                          </a:r>
                          <a:r>
                            <a:rPr lang="en-US" sz="1800" dirty="0" err="1">
                              <a:effectLst/>
                            </a:rPr>
                            <a:t>L</a:t>
                          </a:r>
                          <a:r>
                            <a:rPr lang="en-US" sz="1800" baseline="-25000" dirty="0" err="1">
                              <a:effectLst/>
                            </a:rPr>
                            <a:t>CBD_max</a:t>
                          </a:r>
                          <a:r>
                            <a:rPr lang="en-US" sz="1800" dirty="0">
                              <a:effectLst/>
                            </a:rPr>
                            <a:t>=5 for 40ms &lt; Max(T</a:t>
                          </a:r>
                          <a:r>
                            <a:rPr lang="en-US" sz="1800" baseline="-25000" dirty="0">
                              <a:effectLst/>
                            </a:rPr>
                            <a:t>DRX</a:t>
                          </a:r>
                          <a:r>
                            <a:rPr lang="en-US" sz="1800" dirty="0">
                              <a:effectLst/>
                            </a:rPr>
                            <a:t>, T</a:t>
                          </a:r>
                          <a:r>
                            <a:rPr lang="en-US" sz="1800" baseline="-25000" dirty="0">
                              <a:effectLst/>
                            </a:rPr>
                            <a:t>SSB</a:t>
                          </a:r>
                          <a:r>
                            <a:rPr lang="en-US" sz="1800" dirty="0">
                              <a:effectLst/>
                            </a:rPr>
                            <a:t>) ≤ 320ms, and </a:t>
                          </a:r>
                          <a:r>
                            <a:rPr lang="en-US" sz="1800" dirty="0" err="1">
                              <a:effectLst/>
                            </a:rPr>
                            <a:t>L</a:t>
                          </a:r>
                          <a:r>
                            <a:rPr lang="en-US" sz="1800" baseline="-25000" dirty="0" err="1">
                              <a:effectLst/>
                            </a:rPr>
                            <a:t>CBD_max</a:t>
                          </a:r>
                          <a:r>
                            <a:rPr lang="en-US" sz="1800" dirty="0">
                              <a:effectLst/>
                            </a:rPr>
                            <a:t>=3 for T</a:t>
                          </a:r>
                          <a:r>
                            <a:rPr lang="en-US" sz="1800" baseline="-25000" dirty="0">
                              <a:effectLst/>
                            </a:rPr>
                            <a:t>DRX</a:t>
                          </a:r>
                          <a:r>
                            <a:rPr lang="en-US" sz="1800" dirty="0">
                              <a:effectLst/>
                            </a:rPr>
                            <a:t> &gt; 320ms.</a:t>
                          </a:r>
                          <a:endParaRPr lang="en-US" sz="1600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16093148"/>
                  </p:ext>
                </p:extLst>
              </p:nvPr>
            </p:nvGraphicFramePr>
            <p:xfrm>
              <a:off x="1927761" y="2296897"/>
              <a:ext cx="8336477" cy="2376551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2922572"/>
                    <a:gridCol w="5413905"/>
                  </a:tblGrid>
                  <a:tr h="29349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800" dirty="0">
                              <a:effectLst/>
                            </a:rPr>
                            <a:t>Configuration</a:t>
                          </a:r>
                          <a:endParaRPr lang="en-US" sz="18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800">
                              <a:effectLst/>
                            </a:rPr>
                            <a:t>T</a:t>
                          </a:r>
                          <a:r>
                            <a:rPr lang="en-GB" sz="1800" baseline="-25000">
                              <a:effectLst/>
                            </a:rPr>
                            <a:t>Evaluate_CBD_CBD</a:t>
                          </a:r>
                          <a:r>
                            <a:rPr lang="en-GB" sz="1800">
                              <a:effectLst/>
                            </a:rPr>
                            <a:t> (ms) </a:t>
                          </a:r>
                          <a:endParaRPr lang="en-US" sz="18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</a:tr>
                  <a:tr h="29349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800">
                              <a:effectLst/>
                            </a:rPr>
                            <a:t>non-DRX, DRX cycle ≤ 320ms</a:t>
                          </a:r>
                          <a:endParaRPr lang="en-US" sz="18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800" dirty="0">
                              <a:effectLst/>
                            </a:rPr>
                            <a:t>Max(25, ceil((3+L</a:t>
                          </a:r>
                          <a:r>
                            <a:rPr lang="en-GB" sz="1800" baseline="-25000" dirty="0">
                              <a:effectLst/>
                            </a:rPr>
                            <a:t>CBD</a:t>
                          </a:r>
                          <a:r>
                            <a:rPr lang="en-GB" sz="1800" dirty="0">
                              <a:effectLst/>
                            </a:rPr>
                            <a:t>)*P) * T</a:t>
                          </a:r>
                          <a:r>
                            <a:rPr lang="en-GB" sz="1800" baseline="-25000" dirty="0">
                              <a:effectLst/>
                            </a:rPr>
                            <a:t>SSB</a:t>
                          </a:r>
                          <a:r>
                            <a:rPr lang="en-GB" sz="1800" dirty="0">
                              <a:effectLst/>
                            </a:rPr>
                            <a:t>)</a:t>
                          </a:r>
                          <a:endParaRPr lang="en-US" sz="18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</a:tr>
                  <a:tr h="29349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800">
                              <a:effectLst/>
                            </a:rPr>
                            <a:t>DRX cycle &gt; 320ms</a:t>
                          </a:r>
                          <a:endParaRPr lang="en-US" sz="18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800">
                              <a:effectLst/>
                            </a:rPr>
                            <a:t>ceil((3+L</a:t>
                          </a:r>
                          <a:r>
                            <a:rPr lang="en-GB" sz="1800" baseline="-25000">
                              <a:effectLst/>
                            </a:rPr>
                            <a:t>CBD</a:t>
                          </a:r>
                          <a:r>
                            <a:rPr lang="en-GB" sz="1800">
                              <a:effectLst/>
                            </a:rPr>
                            <a:t>) *P) * T</a:t>
                          </a:r>
                          <a:r>
                            <a:rPr lang="en-GB" sz="1800" baseline="-25000">
                              <a:effectLst/>
                            </a:rPr>
                            <a:t>DRX</a:t>
                          </a:r>
                          <a:endParaRPr lang="en-US" sz="18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</a:tr>
                  <a:tr h="1496060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 rotWithShape="0">
                          <a:blip r:embed="rId2"/>
                          <a:stretch>
                            <a:fillRect l="-73" t="-63415" r="-146" b="-8537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5627238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Topic #5: Timing (AI 6.1.5.13)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u="sng" dirty="0"/>
              <a:t>Definition of “reference cell is available</a:t>
            </a:r>
            <a:r>
              <a:rPr lang="en-GB" b="1" u="sng" dirty="0" smtClean="0"/>
              <a:t>”</a:t>
            </a:r>
          </a:p>
          <a:p>
            <a:pPr lvl="1"/>
            <a:r>
              <a:rPr lang="en-US" dirty="0" smtClean="0"/>
              <a:t>Wait </a:t>
            </a:r>
            <a:r>
              <a:rPr lang="en-US" dirty="0"/>
              <a:t>for RAN1 </a:t>
            </a:r>
            <a:r>
              <a:rPr lang="en-US" dirty="0" smtClean="0"/>
              <a:t>feedback</a:t>
            </a:r>
          </a:p>
          <a:p>
            <a:r>
              <a:rPr lang="en-GB" dirty="0">
                <a:solidFill>
                  <a:schemeClr val="accent2">
                    <a:lumMod val="75000"/>
                  </a:schemeClr>
                </a:solidFill>
              </a:rPr>
              <a:t>If a reference cell on a carrier frequency belonging to the PTAG/STAG, which is subject to CCA, is unavailable at the UE for more than 160 </a:t>
            </a:r>
            <a:r>
              <a:rPr lang="en-GB" dirty="0" err="1">
                <a:solidFill>
                  <a:schemeClr val="accent2">
                    <a:lumMod val="75000"/>
                  </a:schemeClr>
                </a:solidFill>
              </a:rPr>
              <a:t>ms</a:t>
            </a:r>
            <a:r>
              <a:rPr lang="en-GB" dirty="0">
                <a:solidFill>
                  <a:schemeClr val="accent2">
                    <a:lumMod val="75000"/>
                  </a:schemeClr>
                </a:solidFill>
              </a:rPr>
              <a:t> then the UE </a:t>
            </a:r>
            <a:r>
              <a:rPr lang="en-GB" u="sng" dirty="0" smtClean="0">
                <a:solidFill>
                  <a:schemeClr val="accent2">
                    <a:lumMod val="75000"/>
                  </a:schemeClr>
                </a:solidFill>
              </a:rPr>
              <a:t>is </a:t>
            </a:r>
            <a:r>
              <a:rPr lang="en-GB" u="sng" dirty="0">
                <a:solidFill>
                  <a:schemeClr val="accent2">
                    <a:lumMod val="75000"/>
                  </a:schemeClr>
                </a:solidFill>
              </a:rPr>
              <a:t>allowed to </a:t>
            </a:r>
            <a:r>
              <a:rPr lang="en-GB" dirty="0" smtClean="0">
                <a:solidFill>
                  <a:schemeClr val="accent2">
                    <a:lumMod val="75000"/>
                  </a:schemeClr>
                </a:solidFill>
              </a:rPr>
              <a:t>use </a:t>
            </a:r>
            <a:r>
              <a:rPr lang="en-GB" dirty="0">
                <a:solidFill>
                  <a:schemeClr val="accent2">
                    <a:lumMod val="75000"/>
                  </a:schemeClr>
                </a:solidFill>
              </a:rPr>
              <a:t>any of available activated </a:t>
            </a:r>
            <a:r>
              <a:rPr lang="en-GB" dirty="0" err="1">
                <a:solidFill>
                  <a:schemeClr val="accent2">
                    <a:lumMod val="75000"/>
                  </a:schemeClr>
                </a:solidFill>
              </a:rPr>
              <a:t>SCell</a:t>
            </a:r>
            <a:r>
              <a:rPr lang="en-GB" dirty="0">
                <a:solidFill>
                  <a:schemeClr val="accent2">
                    <a:lumMod val="75000"/>
                  </a:schemeClr>
                </a:solidFill>
              </a:rPr>
              <a:t>(s) at the UE in PTAG/STAG as a new reference cell</a:t>
            </a:r>
            <a:r>
              <a:rPr lang="en-GB" i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57802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12037</TotalTime>
  <Words>752</Words>
  <Application>Microsoft Office PowerPoint</Application>
  <PresentationFormat>Widescreen</PresentationFormat>
  <Paragraphs>83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SimSun</vt:lpstr>
      <vt:lpstr>SimSun</vt:lpstr>
      <vt:lpstr>Arial</vt:lpstr>
      <vt:lpstr>Calibri</vt:lpstr>
      <vt:lpstr>Calibri Light</vt:lpstr>
      <vt:lpstr>Times New Roman</vt:lpstr>
      <vt:lpstr>Office Theme</vt:lpstr>
      <vt:lpstr>WF on NR-U RRM Requirements (Part 2)   (All agreements in RAN4#94e in email thread #205)</vt:lpstr>
      <vt:lpstr>PowerPoint Presentation</vt:lpstr>
      <vt:lpstr>Topic #1: Cell re-selection (AI 6.1.5.2)</vt:lpstr>
      <vt:lpstr>Topic #3: Active BWP switching (AI 6.1.5.9)</vt:lpstr>
      <vt:lpstr>Topic #4: RLM and link recovery procedures (AI 6.1.5.10)</vt:lpstr>
      <vt:lpstr>Topic #4: RLM and link recovery procedures (AI 6.1.5.10)</vt:lpstr>
      <vt:lpstr>Topic #4: RLM and link recovery procedures (AI 6.1.5.10)</vt:lpstr>
      <vt:lpstr>Topic #4: RLM and link recovery procedures (AI 6.1.5.10)</vt:lpstr>
      <vt:lpstr>Topic #5: Timing (AI 6.1.5.13)</vt:lpstr>
    </vt:vector>
  </TitlesOfParts>
  <Company>Qualcomm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Taemin Kim</dc:creator>
  <cp:keywords>CTPClassification=CTP_NT</cp:keywords>
  <cp:lastModifiedBy>Ato-MediaTek</cp:lastModifiedBy>
  <cp:revision>1915</cp:revision>
  <dcterms:created xsi:type="dcterms:W3CDTF">2016-04-13T15:12:29Z</dcterms:created>
  <dcterms:modified xsi:type="dcterms:W3CDTF">2020-06-03T03:30:53Z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1495070390</vt:lpwstr>
  </property>
  <property fmtid="{D5CDD505-2E9C-101B-9397-08002B2CF9AE}" pid="6" name="_2015_ms_pID_725343">
    <vt:lpwstr>(3)IUJRMeFfPba8mkSuIVp+lz+J5ESXOSYK92JnGMpKKMLy6dT930phYKx5dw2GSuuF7I07knUE
dDIV/HTbgaa6Ymb0JTPBTIR+l5HFWca2ydRGDz0Pu4KlIazA+8L+oSMSPbau37HA3dOX5SQL
yI4tJjHu85kANfIdDDcXA3ha0rd6JEOo2mnHTg5FiT5NhTXS+rk0rN5Q18LWhS3Yv5fxi0xX
TWBnTtcKOU6zbMOCdr</vt:lpwstr>
  </property>
  <property fmtid="{D5CDD505-2E9C-101B-9397-08002B2CF9AE}" pid="7" name="_2015_ms_pID_7253431">
    <vt:lpwstr>Z8hqzyjnUO9Yka38QbWZY5y4wATzpWhAsuNdd8N6jO0aLTX1ZYXktU
K+T27oyPj38SbyDIbws8uw29NQpv6Y68f2F662tNGcMluoPvtOuqdkGCyDP7VAzyFN/TsENV
uMHDhc/DSqvphZLAKkrh1vmalK66ZnQhsng7YGJ4qaLcER09IBhtWYzusQ6zedqwnsAi6nVd
kOzzNRhL3HCFYjqLJCp+NXvdDRKUvbOe/34k</vt:lpwstr>
  </property>
  <property fmtid="{D5CDD505-2E9C-101B-9397-08002B2CF9AE}" pid="8" name="_NewReviewCycle">
    <vt:lpwstr/>
  </property>
  <property fmtid="{D5CDD505-2E9C-101B-9397-08002B2CF9AE}" pid="9" name="_2015_ms_pID_7253432">
    <vt:lpwstr>/g==</vt:lpwstr>
  </property>
  <property fmtid="{D5CDD505-2E9C-101B-9397-08002B2CF9AE}" pid="10" name="TitusGUID">
    <vt:lpwstr>d13d0c97-1544-48d9-94ae-758c3fa742a4</vt:lpwstr>
  </property>
  <property fmtid="{D5CDD505-2E9C-101B-9397-08002B2CF9AE}" pid="11" name="CTP_TimeStamp">
    <vt:lpwstr>2018-05-24 00:15:42Z</vt:lpwstr>
  </property>
  <property fmtid="{D5CDD505-2E9C-101B-9397-08002B2CF9AE}" pid="12" name="CTP_BU">
    <vt:lpwstr>NA</vt:lpwstr>
  </property>
  <property fmtid="{D5CDD505-2E9C-101B-9397-08002B2CF9AE}" pid="13" name="CTP_IDSID">
    <vt:lpwstr>NA</vt:lpwstr>
  </property>
  <property fmtid="{D5CDD505-2E9C-101B-9397-08002B2CF9AE}" pid="14" name="CTP_WWID">
    <vt:lpwstr>NA</vt:lpwstr>
  </property>
  <property fmtid="{D5CDD505-2E9C-101B-9397-08002B2CF9AE}" pid="15" name="CTPClassification">
    <vt:lpwstr>CTP_NT</vt:lpwstr>
  </property>
</Properties>
</file>