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6" r:id="rId5"/>
    <p:sldId id="272" r:id="rId6"/>
    <p:sldId id="259" r:id="rId7"/>
    <p:sldId id="269" r:id="rId8"/>
    <p:sldId id="273" r:id="rId9"/>
    <p:sldId id="275" r:id="rId10"/>
    <p:sldId id="274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216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11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8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2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80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9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40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394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2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494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446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03B35-9034-4B53-A71B-76670CC37778}" type="datetimeFigureOut">
              <a:rPr lang="en-US" smtClean="0"/>
              <a:t>6/3/2020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7005A-0463-4F4B-994F-8D60093D1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65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32963"/>
            <a:ext cx="9144000" cy="1344987"/>
          </a:xfrm>
        </p:spPr>
        <p:txBody>
          <a:bodyPr>
            <a:normAutofit/>
          </a:bodyPr>
          <a:lstStyle/>
          <a:p>
            <a:r>
              <a:rPr lang="en-GB" sz="4000" b="1" dirty="0"/>
              <a:t>WF on BS demodulation requirements </a:t>
            </a:r>
            <a:br>
              <a:rPr lang="en-GB" sz="4000" b="1" dirty="0"/>
            </a:br>
            <a:r>
              <a:rPr lang="en-GB" sz="4000" b="1" dirty="0"/>
              <a:t>for 2-step RACH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ZTE</a:t>
            </a: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97732" y="199033"/>
            <a:ext cx="6902315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altLang="zh-CN" b="1" dirty="0"/>
              <a:t>3GPP TSG-RAN WG4 Meeting #95-e                             	              </a:t>
            </a:r>
          </a:p>
          <a:p>
            <a:r>
              <a:rPr lang="en-US" altLang="zh-CN" b="1" dirty="0"/>
              <a:t>E-meeting, </a:t>
            </a:r>
            <a:r>
              <a:rPr lang="en-GB" altLang="zh-CN" b="1" dirty="0"/>
              <a:t>25th May – 5th Jun, 2020</a:t>
            </a:r>
            <a:endParaRPr lang="en-US" altLang="zh-CN" b="1" dirty="0"/>
          </a:p>
          <a:p>
            <a:endParaRPr lang="zh-CN" altLang="zh-CN" dirty="0"/>
          </a:p>
        </p:txBody>
      </p:sp>
      <p:sp>
        <p:nvSpPr>
          <p:cNvPr id="5" name="矩形 4"/>
          <p:cNvSpPr/>
          <p:nvPr/>
        </p:nvSpPr>
        <p:spPr>
          <a:xfrm>
            <a:off x="10062618" y="291366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CN" b="1" dirty="0"/>
              <a:t>R4-2008864   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317026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(5) – Test metric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7483" y="1892393"/>
            <a:ext cx="8682317" cy="2612371"/>
          </a:xfrm>
        </p:spPr>
        <p:txBody>
          <a:bodyPr>
            <a:noAutofit/>
          </a:bodyPr>
          <a:lstStyle/>
          <a:p>
            <a:pPr lvl="0" hangingPunct="0"/>
            <a:r>
              <a:rPr lang="en-US" sz="3200" dirty="0"/>
              <a:t>Test metric: BLER of </a:t>
            </a:r>
            <a:r>
              <a:rPr lang="en-US" sz="3200" dirty="0" err="1"/>
              <a:t>MsgA</a:t>
            </a:r>
            <a:r>
              <a:rPr lang="en-US" sz="3200" dirty="0"/>
              <a:t> when preambles are correctly detected</a:t>
            </a:r>
          </a:p>
          <a:p>
            <a:pPr lvl="0" hangingPunct="0"/>
            <a:endParaRPr lang="en-US" sz="3200" dirty="0"/>
          </a:p>
          <a:p>
            <a:pPr lvl="1" hangingPunct="0"/>
            <a:r>
              <a:rPr lang="en-US" sz="2800" dirty="0"/>
              <a:t>Option 1: 0.01</a:t>
            </a:r>
          </a:p>
          <a:p>
            <a:pPr lvl="1" hangingPunct="0"/>
            <a:r>
              <a:rPr lang="en-US" sz="2800" dirty="0"/>
              <a:t>Option 2: 0.1</a:t>
            </a:r>
          </a:p>
          <a:p>
            <a:pPr lvl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976227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515600" cy="710640"/>
          </a:xfrm>
        </p:spPr>
        <p:txBody>
          <a:bodyPr>
            <a:noAutofit/>
          </a:bodyPr>
          <a:lstStyle/>
          <a:p>
            <a:r>
              <a:rPr lang="en-US" sz="2800" dirty="0"/>
              <a:t>Simulation setup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59070"/>
              </p:ext>
            </p:extLst>
          </p:nvPr>
        </p:nvGraphicFramePr>
        <p:xfrm>
          <a:off x="1479174" y="658907"/>
          <a:ext cx="9681884" cy="5562989"/>
        </p:xfrm>
        <a:graphic>
          <a:graphicData uri="http://schemas.openxmlformats.org/drawingml/2006/table">
            <a:tbl>
              <a:tblPr/>
              <a:tblGrid>
                <a:gridCol w="38217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57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468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63608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043952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2479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  <a:latin typeface="Calibri" panose="020F0502020204030204" pitchFamily="34" charset="0"/>
                        </a:rPr>
                        <a:t>Parameter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Values for FR1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b="1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Values for FR2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Preamble format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Waveform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CP-OFDM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247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Power offset between</a:t>
                      </a:r>
                      <a:r>
                        <a:rPr lang="en-GB" sz="1400" baseline="0" dirty="0">
                          <a:effectLst/>
                          <a:latin typeface="Calibri" panose="020F0502020204030204" pitchFamily="34" charset="0"/>
                        </a:rPr>
                        <a:t> preamble and </a:t>
                      </a:r>
                      <a:r>
                        <a:rPr lang="en-GB" sz="1400" baseline="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Free choice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Subcarrier spacing for PUSCH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15kHz, 30kHz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60kHz</a:t>
                      </a:r>
                      <a:r>
                        <a:rPr lang="en-US" sz="14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,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 120 kHz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88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PUSCH Mapping Type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1: Type A and Type B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Type A and Type B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Type 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MCS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44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Number of symbols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Number of PRBs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5813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TBS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56 - 72 bits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0381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  <a:latin typeface="Calibri" panose="020F0502020204030204" pitchFamily="34" charset="0"/>
                        </a:rPr>
                        <a:t>DMRS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1: 1+1+1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Option 2: 1+1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Antenna configuration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1T2R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5959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Calibri" panose="020F0502020204030204" pitchFamily="34" charset="0"/>
                        </a:rPr>
                        <a:t>Propagation channel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  <a:latin typeface="Calibri" panose="020F0502020204030204" pitchFamily="34" charset="0"/>
                        </a:rPr>
                        <a:t>TDLC300-100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TDLA30-300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4032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TO values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Medium level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0.8:0.2:2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Medium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0.2:0.05:0.5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40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0.4:0.1:1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0.1:0.025:0.25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1066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15k: </a:t>
                      </a:r>
                      <a:r>
                        <a:rPr lang="en-US" sz="14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0:0.1:3.8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High level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60k: </a:t>
                      </a:r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0:0.1:0.6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SCS 30k:</a:t>
                      </a:r>
                      <a:r>
                        <a:rPr lang="en-US" sz="1400" baseline="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0:0.1:3.8</a:t>
                      </a:r>
                      <a:endParaRPr lang="en-US" sz="14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SCS 120k: </a:t>
                      </a:r>
                      <a:r>
                        <a:rPr lang="en-US" sz="1400" kern="1200" dirty="0" smtClean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0:0.1:0.6</a:t>
                      </a:r>
                      <a:endParaRPr lang="en-US" sz="1400" kern="12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442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Test metric (BLER of </a:t>
                      </a:r>
                      <a:r>
                        <a:rPr lang="en-US" sz="1400" dirty="0" err="1">
                          <a:effectLst/>
                          <a:latin typeface="Calibri" panose="020F0502020204030204" pitchFamily="34" charset="0"/>
                        </a:rPr>
                        <a:t>MsgA</a:t>
                      </a:r>
                      <a:r>
                        <a:rPr lang="en-US" sz="1400" baseline="0" dirty="0"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when preambles are correctly detected</a:t>
                      </a: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1: 0.01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- Option 2: 0.1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630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</a:rPr>
                        <a:t>Re-transmission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No retransmission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considered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834735" y="106286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8341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7212" y="123078"/>
            <a:ext cx="10515600" cy="1325563"/>
          </a:xfrm>
        </p:spPr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6684"/>
            <a:ext cx="10515600" cy="4351338"/>
          </a:xfrm>
        </p:spPr>
        <p:txBody>
          <a:bodyPr/>
          <a:lstStyle/>
          <a:p>
            <a:r>
              <a:rPr lang="en-US" dirty="0"/>
              <a:t>Agreed WFs in previous meetings (Newest first)</a:t>
            </a:r>
          </a:p>
          <a:p>
            <a:pPr lvl="1"/>
            <a:r>
              <a:rPr lang="en-US" dirty="0"/>
              <a:t>RAN4#94bis-e </a:t>
            </a:r>
          </a:p>
          <a:p>
            <a:pPr lvl="2"/>
            <a:r>
              <a:rPr lang="en-US" dirty="0"/>
              <a:t>R4-2005555 WF on BS demodulation performance requirements for 2-step RACH</a:t>
            </a:r>
          </a:p>
          <a:p>
            <a:pPr lvl="1"/>
            <a:r>
              <a:rPr lang="en-US" dirty="0"/>
              <a:t>RAN4#94-e</a:t>
            </a:r>
          </a:p>
          <a:p>
            <a:pPr lvl="2"/>
            <a:r>
              <a:rPr lang="en-US" dirty="0"/>
              <a:t>R4-2002389 </a:t>
            </a:r>
            <a:r>
              <a:rPr lang="en-US" altLang="ja-JP" dirty="0"/>
              <a:t>WF on BS demodulation requirements for 2-step RACH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71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from the first round discussion(1)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Compensation is assumed when specifying BS demodulation requirements for 2-step RACH for WA and MR BS. For LA BS, FFS whether T0 compensation is assumed (</a:t>
            </a:r>
            <a:r>
              <a:rPr lang="en-US" dirty="0" smtClean="0"/>
              <a:t>examining </a:t>
            </a:r>
            <a:r>
              <a:rPr lang="en-US" dirty="0"/>
              <a:t>impact of </a:t>
            </a:r>
            <a:r>
              <a:rPr lang="en-US" dirty="0" smtClean="0"/>
              <a:t>TO </a:t>
            </a:r>
            <a:r>
              <a:rPr lang="en-US" dirty="0"/>
              <a:t>compensation first)</a:t>
            </a:r>
          </a:p>
          <a:p>
            <a:r>
              <a:rPr lang="en-US" dirty="0"/>
              <a:t>Excluding 0µs TO</a:t>
            </a:r>
          </a:p>
          <a:p>
            <a:r>
              <a:rPr lang="en-US" dirty="0"/>
              <a:t>Using “4-step RA type” and “2-step RA type” aligned with RRM session and RAN2 for the discussion and specs texts if necessary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62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505" y="0"/>
            <a:ext cx="10515600" cy="1325563"/>
          </a:xfrm>
        </p:spPr>
        <p:txBody>
          <a:bodyPr/>
          <a:lstStyle/>
          <a:p>
            <a:r>
              <a:rPr lang="en-US" dirty="0"/>
              <a:t>Agreements from the first round discussion(2)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047" y="1325563"/>
            <a:ext cx="10515600" cy="5034896"/>
          </a:xfrm>
        </p:spPr>
        <p:txBody>
          <a:bodyPr>
            <a:normAutofit fontScale="85000" lnSpcReduction="20000"/>
          </a:bodyPr>
          <a:lstStyle/>
          <a:p>
            <a:pPr lvl="0" hangingPunct="0"/>
            <a:r>
              <a:rPr lang="en-US" dirty="0"/>
              <a:t>The following setup acceptable for specifying BS demodulation requirements for 2-step RACH:</a:t>
            </a:r>
          </a:p>
          <a:p>
            <a:pPr lvl="0" hangingPunct="0"/>
            <a:endParaRPr lang="en-US" dirty="0"/>
          </a:p>
          <a:p>
            <a:pPr lvl="1" hangingPunct="0"/>
            <a:r>
              <a:rPr lang="en-US" dirty="0"/>
              <a:t>Not limiting preamble format</a:t>
            </a:r>
          </a:p>
          <a:p>
            <a:pPr lvl="1" hangingPunct="0"/>
            <a:r>
              <a:rPr lang="en-US" dirty="0"/>
              <a:t>No re-transmission assumed</a:t>
            </a:r>
          </a:p>
          <a:p>
            <a:pPr lvl="1" hangingPunct="0"/>
            <a:r>
              <a:rPr lang="en-US" dirty="0"/>
              <a:t>Not specify power offset between preamble and PUSCH/</a:t>
            </a:r>
            <a:r>
              <a:rPr lang="en-US" dirty="0" err="1"/>
              <a:t>MsgA</a:t>
            </a:r>
            <a:r>
              <a:rPr lang="en-US" dirty="0"/>
              <a:t> in the specification and allow TE vendor to decide it during the test with always correct preamble decoding</a:t>
            </a:r>
          </a:p>
          <a:p>
            <a:pPr lvl="1" hangingPunct="0"/>
            <a:r>
              <a:rPr lang="en-US" dirty="0"/>
              <a:t>1T2R</a:t>
            </a:r>
          </a:p>
          <a:p>
            <a:pPr lvl="1" hangingPunct="0"/>
            <a:r>
              <a:rPr lang="en-US" dirty="0"/>
              <a:t>TDLC300-100 for FR1, TDLA30-300 for FR2</a:t>
            </a:r>
          </a:p>
          <a:p>
            <a:pPr lvl="1" hangingPunct="0"/>
            <a:r>
              <a:rPr lang="en-US" dirty="0"/>
              <a:t>SNR on PUSCH/</a:t>
            </a:r>
            <a:r>
              <a:rPr lang="en-US" dirty="0" err="1"/>
              <a:t>MsgA</a:t>
            </a:r>
            <a:endParaRPr lang="en-US" dirty="0"/>
          </a:p>
          <a:p>
            <a:pPr lvl="1" hangingPunct="0"/>
            <a:r>
              <a:rPr lang="en-US" dirty="0"/>
              <a:t>SCS: 15k and 30k for FR1, 60k and 120k for FR2, but only one SCS can be tested</a:t>
            </a:r>
          </a:p>
          <a:p>
            <a:pPr lvl="1" hangingPunct="0"/>
            <a:r>
              <a:rPr lang="en-US" dirty="0"/>
              <a:t>DMRS  configuration 1+1+1 or 1+1 based on evaluation results.</a:t>
            </a:r>
          </a:p>
          <a:p>
            <a:pPr lvl="1" hangingPunct="0"/>
            <a:r>
              <a:rPr lang="en-US" dirty="0"/>
              <a:t>TB size 56-72 bits, subject to changes with the selection of MCS, PRB number and symbol number, assuming the least padding bits</a:t>
            </a:r>
          </a:p>
          <a:p>
            <a:pPr lvl="1" hangingPunct="0"/>
            <a:r>
              <a:rPr lang="en-US" dirty="0"/>
              <a:t>Consider MCS level, PRB number and symbol number together, and start with MCS1, 2 PRBs  and 14 symbols for FR1, MCS 3, 2 PRBs and 10 symbols for FR2, but leaving other options open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74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Agreements in the second round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Introduce TO cycling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in defining core requirements</a:t>
            </a:r>
          </a:p>
          <a:p>
            <a:r>
              <a:rPr lang="en-US" dirty="0"/>
              <a:t>Introduce different sets of (X, </a:t>
            </a:r>
            <a:r>
              <a:rPr lang="en-US" b="1" dirty="0">
                <a:solidFill>
                  <a:srgbClr val="000000"/>
                </a:solidFill>
                <a:latin typeface="Calibri" panose="020F0502020204030204" pitchFamily="34" charset="0"/>
              </a:rPr>
              <a:t>∆</a:t>
            </a:r>
            <a:r>
              <a:rPr lang="en-US" dirty="0"/>
              <a:t>t, Y) for different SCS </a:t>
            </a:r>
            <a:r>
              <a:rPr lang="en-US" dirty="0">
                <a:solidFill>
                  <a:srgbClr val="FF0000"/>
                </a:solidFill>
              </a:rPr>
              <a:t>for cases where the X, Y relate to CP length</a:t>
            </a:r>
          </a:p>
          <a:p>
            <a:r>
              <a:rPr lang="en-US" strike="sngStrike" dirty="0"/>
              <a:t>Introduce High and medium level TO sets</a:t>
            </a:r>
          </a:p>
          <a:p>
            <a:r>
              <a:rPr lang="en-US" dirty="0">
                <a:solidFill>
                  <a:srgbClr val="FF0000"/>
                </a:solidFill>
              </a:rPr>
              <a:t>FFS if different High and medium level TO sets are necessary</a:t>
            </a:r>
            <a:endParaRPr lang="en-US" strike="sngStrike" dirty="0">
              <a:solidFill>
                <a:srgbClr val="FF0000"/>
              </a:solidFill>
            </a:endParaRPr>
          </a:p>
          <a:p>
            <a:r>
              <a:rPr lang="en-US" dirty="0"/>
              <a:t>Do not define requirements with low level TO values. </a:t>
            </a:r>
            <a:r>
              <a:rPr lang="en-US" strike="sngStrike" dirty="0"/>
              <a:t>Write note in specification that 2-step RACH performance requirements are applied only to WA and MA BS types. </a:t>
            </a:r>
            <a:r>
              <a:rPr lang="en-US" dirty="0"/>
              <a:t>Demodulation performance for LA BS can be </a:t>
            </a:r>
            <a:r>
              <a:rPr lang="en-US" strike="sngStrike" dirty="0"/>
              <a:t>guaranteed</a:t>
            </a:r>
            <a:r>
              <a:rPr lang="en-US" dirty="0"/>
              <a:t> </a:t>
            </a:r>
            <a:r>
              <a:rPr lang="en-US" dirty="0" smtClean="0">
                <a:solidFill>
                  <a:srgbClr val="0070C0"/>
                </a:solidFill>
              </a:rPr>
              <a:t>assumed</a:t>
            </a:r>
            <a:r>
              <a:rPr lang="en-US" dirty="0" smtClean="0"/>
              <a:t> without </a:t>
            </a:r>
            <a:r>
              <a:rPr lang="en-US" dirty="0"/>
              <a:t>performance testing. </a:t>
            </a:r>
            <a:r>
              <a:rPr lang="en-US" dirty="0">
                <a:solidFill>
                  <a:srgbClr val="FF0000"/>
                </a:solidFill>
              </a:rPr>
              <a:t>Clarify in specifications that LA BS can operate 2-step RACH without meeting additional performance requirements.</a:t>
            </a:r>
          </a:p>
          <a:p>
            <a:r>
              <a:rPr lang="en-US" strike="sngStrike" dirty="0"/>
              <a:t>BS may declare its support to which TO level </a:t>
            </a:r>
            <a:r>
              <a:rPr lang="en-US" strike="sngStrike" dirty="0">
                <a:solidFill>
                  <a:srgbClr val="FF0000"/>
                </a:solidFill>
              </a:rPr>
              <a:t>if multiple </a:t>
            </a:r>
            <a:r>
              <a:rPr lang="en-US" strike="sngStrike" dirty="0" smtClean="0">
                <a:solidFill>
                  <a:srgbClr val="FF0000"/>
                </a:solidFill>
              </a:rPr>
              <a:t>levels</a:t>
            </a:r>
          </a:p>
          <a:p>
            <a:r>
              <a:rPr lang="en-US" dirty="0">
                <a:solidFill>
                  <a:srgbClr val="0070C0"/>
                </a:solidFill>
              </a:rPr>
              <a:t>BS may declare which TO level it supports in case multiple levels are agreed</a:t>
            </a:r>
          </a:p>
          <a:p>
            <a:pPr marL="0" indent="0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500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(1) – TO compensation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671" y="1690688"/>
            <a:ext cx="10515600" cy="2114830"/>
          </a:xfrm>
        </p:spPr>
        <p:txBody>
          <a:bodyPr>
            <a:normAutofit/>
          </a:bodyPr>
          <a:lstStyle/>
          <a:p>
            <a:pPr lvl="0" hangingPunct="0"/>
            <a:r>
              <a:rPr lang="en-US" dirty="0"/>
              <a:t>Further study difference in UE TO compensation implementation for high and medium TO values (outside and outside the CP). If essential difference will be observed – requirements will be defined for both. </a:t>
            </a:r>
            <a:r>
              <a:rPr lang="en-US" strike="sngStrike" dirty="0"/>
              <a:t>Otherwise only for high level.</a:t>
            </a:r>
          </a:p>
        </p:txBody>
      </p:sp>
    </p:spTree>
    <p:extLst>
      <p:ext uri="{BB962C8B-B14F-4D97-AF65-F5344CB8AC3E}">
        <p14:creationId xmlns:p14="http://schemas.microsoft.com/office/powerpoint/2010/main" val="1434996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(2) </a:t>
            </a:r>
            <a:r>
              <a:rPr lang="en-US" dirty="0" smtClean="0"/>
              <a:t>- Medium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9238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Use the following values as a baseline for medium level TO cycling for the performance evaluation</a:t>
            </a:r>
          </a:p>
          <a:p>
            <a:r>
              <a:rPr lang="en-US" dirty="0">
                <a:solidFill>
                  <a:srgbClr val="FF0000"/>
                </a:solidFill>
              </a:rPr>
              <a:t>Revised values may be proposed next meeting 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377545"/>
              </p:ext>
            </p:extLst>
          </p:nvPr>
        </p:nvGraphicFramePr>
        <p:xfrm>
          <a:off x="1627815" y="4067058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Medium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41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Way forward (3) </a:t>
            </a:r>
            <a:r>
              <a:rPr lang="en-US" dirty="0" smtClean="0"/>
              <a:t>- High </a:t>
            </a:r>
            <a:r>
              <a:rPr lang="en-US" dirty="0"/>
              <a:t>level TO cycling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18996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Companies are encouraged to provide more inputs justifying the preferred high level TO values.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Y should be related to maximum cell size and may be greater than the CP length</a:t>
            </a:r>
          </a:p>
          <a:p>
            <a:pPr lvl="1"/>
            <a:r>
              <a:rPr lang="en-US" strike="sngStrike" dirty="0"/>
              <a:t>FFS whether or not Y &gt; CP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198449"/>
              </p:ext>
            </p:extLst>
          </p:nvPr>
        </p:nvGraphicFramePr>
        <p:xfrm>
          <a:off x="1288677" y="3590365"/>
          <a:ext cx="9372597" cy="1586146"/>
        </p:xfrm>
        <a:graphic>
          <a:graphicData uri="http://schemas.openxmlformats.org/drawingml/2006/table">
            <a:tbl>
              <a:tblPr/>
              <a:tblGrid>
                <a:gridCol w="10757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7822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89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720969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</a:tblGrid>
              <a:tr h="401314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Range /Cycles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 kHz SCS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131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∆t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835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level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3.8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70C0"/>
                          </a:solidFill>
                          <a:effectLst/>
                          <a:latin typeface="Calibri" panose="020F0502020204030204" pitchFamily="34" charset="0"/>
                        </a:rPr>
                        <a:t>0.6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7287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Way forward (4) – PUSCH mapping type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zh-CN" dirty="0"/>
              <a:t>PUSCH Mapping type</a:t>
            </a:r>
          </a:p>
          <a:p>
            <a:endParaRPr lang="zh-CN" altLang="zh-CN" dirty="0"/>
          </a:p>
          <a:p>
            <a:pPr lvl="1"/>
            <a:r>
              <a:rPr lang="en-GB" altLang="zh-CN" dirty="0"/>
              <a:t>Option 1: Type A for FR1, Type B for FR2</a:t>
            </a:r>
            <a:endParaRPr lang="zh-CN" altLang="zh-CN" dirty="0"/>
          </a:p>
          <a:p>
            <a:pPr lvl="1"/>
            <a:r>
              <a:rPr lang="en-GB" altLang="zh-CN" dirty="0"/>
              <a:t>Option 2: both Type A and Type B for both FR1 and FR2 </a:t>
            </a:r>
          </a:p>
          <a:p>
            <a:pPr lvl="1"/>
            <a:r>
              <a:rPr lang="en-GB" altLang="zh-CN" dirty="0"/>
              <a:t>Option 3: both Type A and Type B for FR1, Type B for FR2 </a:t>
            </a:r>
          </a:p>
          <a:p>
            <a:pPr lvl="1"/>
            <a:r>
              <a:rPr lang="en-US" altLang="zh-CN" dirty="0"/>
              <a:t>Option 4: only for the mapping type declared to be supported in D.100. If both mapping type A and type B are declared to be supported, the tests shall be done for either type A or type B.</a:t>
            </a:r>
            <a:endParaRPr lang="zh-CN" altLang="zh-CN" dirty="0"/>
          </a:p>
        </p:txBody>
      </p:sp>
    </p:spTree>
    <p:extLst>
      <p:ext uri="{BB962C8B-B14F-4D97-AF65-F5344CB8AC3E}">
        <p14:creationId xmlns:p14="http://schemas.microsoft.com/office/powerpoint/2010/main" val="2583399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551</TotalTime>
  <Words>951</Words>
  <Application>Microsoft Office PowerPoint</Application>
  <PresentationFormat>Widescreen</PresentationFormat>
  <Paragraphs>178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ＭＳ Ｐゴシック</vt:lpstr>
      <vt:lpstr>宋体</vt:lpstr>
      <vt:lpstr>Arial</vt:lpstr>
      <vt:lpstr>Calibri</vt:lpstr>
      <vt:lpstr>Calibri Light</vt:lpstr>
      <vt:lpstr>Office Theme</vt:lpstr>
      <vt:lpstr>WF on BS demodulation requirements  for 2-step RACH</vt:lpstr>
      <vt:lpstr>Background</vt:lpstr>
      <vt:lpstr>Agreements from the first round discussion(1)</vt:lpstr>
      <vt:lpstr>Agreements from the first round discussion(2)</vt:lpstr>
      <vt:lpstr>Agreements in the second round discussion</vt:lpstr>
      <vt:lpstr>Way forward (1) – TO compensation</vt:lpstr>
      <vt:lpstr>Way forward (2) - Medium level TO cycling</vt:lpstr>
      <vt:lpstr>Way forward (3) - High level TO cycling</vt:lpstr>
      <vt:lpstr>Way forward (4) – PUSCH mapping type</vt:lpstr>
      <vt:lpstr>Way forward (5) – Test metric</vt:lpstr>
      <vt:lpstr>Simulation setup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BS demodulation performance requirements for 2-step RACH</dc:title>
  <dc:creator>Aijun CAO</dc:creator>
  <cp:lastModifiedBy>Aijun CAO</cp:lastModifiedBy>
  <cp:revision>77</cp:revision>
  <dcterms:created xsi:type="dcterms:W3CDTF">2020-04-27T08:11:38Z</dcterms:created>
  <dcterms:modified xsi:type="dcterms:W3CDTF">2020-06-03T21:08:45Z</dcterms:modified>
</cp:coreProperties>
</file>