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72" r:id="rId6"/>
    <p:sldId id="259" r:id="rId7"/>
    <p:sldId id="269" r:id="rId8"/>
    <p:sldId id="273" r:id="rId9"/>
    <p:sldId id="275" r:id="rId10"/>
    <p:sldId id="274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9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2963"/>
            <a:ext cx="9144000" cy="1344987"/>
          </a:xfrm>
        </p:spPr>
        <p:txBody>
          <a:bodyPr>
            <a:normAutofit/>
          </a:bodyPr>
          <a:lstStyle/>
          <a:p>
            <a:r>
              <a:rPr lang="en-GB" sz="4000" b="1" dirty="0"/>
              <a:t>WF on BS demodulation </a:t>
            </a:r>
            <a:r>
              <a:rPr lang="en-GB" sz="4000" b="1" dirty="0" smtClean="0"/>
              <a:t>requirements </a:t>
            </a:r>
            <a:br>
              <a:rPr lang="en-GB" sz="4000" b="1" dirty="0" smtClean="0"/>
            </a:br>
            <a:r>
              <a:rPr lang="en-GB" sz="4000" b="1" dirty="0" smtClean="0"/>
              <a:t>for </a:t>
            </a:r>
            <a:r>
              <a:rPr lang="en-GB" sz="4000" b="1" dirty="0"/>
              <a:t>2-step RACH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ZTE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732" y="199033"/>
            <a:ext cx="69023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</a:t>
            </a:r>
            <a:r>
              <a:rPr lang="en-US" altLang="zh-CN" b="1" dirty="0" smtClean="0"/>
              <a:t>95-e                             </a:t>
            </a:r>
            <a:r>
              <a:rPr lang="en-US" altLang="zh-CN" b="1" dirty="0"/>
              <a:t>	              </a:t>
            </a:r>
          </a:p>
          <a:p>
            <a:r>
              <a:rPr lang="en-US" altLang="zh-CN" b="1" dirty="0" smtClean="0"/>
              <a:t>E-meeting, </a:t>
            </a:r>
            <a:r>
              <a:rPr lang="en-GB" altLang="zh-CN" b="1" dirty="0" smtClean="0"/>
              <a:t>25th May – 5th Jun, 2020</a:t>
            </a:r>
            <a:endParaRPr lang="en-US" altLang="zh-CN" b="1" dirty="0"/>
          </a:p>
          <a:p>
            <a:endParaRPr lang="zh-CN" altLang="zh-CN" dirty="0"/>
          </a:p>
        </p:txBody>
      </p:sp>
      <p:sp>
        <p:nvSpPr>
          <p:cNvPr id="5" name="矩形 4"/>
          <p:cNvSpPr/>
          <p:nvPr/>
        </p:nvSpPr>
        <p:spPr>
          <a:xfrm>
            <a:off x="10062618" y="291366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b="1" dirty="0" smtClean="0"/>
              <a:t>R4-2008864  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70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</a:t>
            </a:r>
            <a:r>
              <a:rPr lang="en-US" dirty="0" smtClean="0"/>
              <a:t>(5) </a:t>
            </a:r>
            <a:r>
              <a:rPr lang="en-US" dirty="0" smtClean="0"/>
              <a:t>– </a:t>
            </a:r>
            <a:r>
              <a:rPr lang="en-US" dirty="0" smtClean="0"/>
              <a:t>Test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483" y="1892393"/>
            <a:ext cx="8682317" cy="2612371"/>
          </a:xfrm>
        </p:spPr>
        <p:txBody>
          <a:bodyPr>
            <a:noAutofit/>
          </a:bodyPr>
          <a:lstStyle/>
          <a:p>
            <a:pPr lvl="0" hangingPunct="0"/>
            <a:r>
              <a:rPr lang="en-US" sz="3200" dirty="0" smtClean="0"/>
              <a:t>Test metric: BLER </a:t>
            </a:r>
            <a:r>
              <a:rPr lang="en-US" sz="3200" dirty="0"/>
              <a:t>of </a:t>
            </a:r>
            <a:r>
              <a:rPr lang="en-US" sz="3200" dirty="0" err="1"/>
              <a:t>MsgA</a:t>
            </a:r>
            <a:r>
              <a:rPr lang="en-US" sz="3200" dirty="0"/>
              <a:t> when preambles are correctly </a:t>
            </a:r>
            <a:r>
              <a:rPr lang="en-US" sz="3200" dirty="0" smtClean="0"/>
              <a:t>detected</a:t>
            </a:r>
          </a:p>
          <a:p>
            <a:pPr lvl="0" hangingPunct="0"/>
            <a:endParaRPr lang="en-US" sz="3200" dirty="0"/>
          </a:p>
          <a:p>
            <a:pPr lvl="1" hangingPunct="0"/>
            <a:r>
              <a:rPr lang="en-US" sz="2800" dirty="0" smtClean="0"/>
              <a:t>Option </a:t>
            </a:r>
            <a:r>
              <a:rPr lang="en-US" sz="2800" dirty="0"/>
              <a:t>1: 0.01</a:t>
            </a:r>
          </a:p>
          <a:p>
            <a:pPr lvl="1" hangingPunct="0"/>
            <a:r>
              <a:rPr lang="en-US" sz="2800" dirty="0" smtClean="0"/>
              <a:t>Option </a:t>
            </a:r>
            <a:r>
              <a:rPr lang="en-US" sz="2800" dirty="0"/>
              <a:t>2: 0.1</a:t>
            </a:r>
          </a:p>
          <a:p>
            <a:pPr lvl="0" hangingPunct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762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0640"/>
          </a:xfrm>
        </p:spPr>
        <p:txBody>
          <a:bodyPr>
            <a:noAutofit/>
          </a:bodyPr>
          <a:lstStyle/>
          <a:p>
            <a:r>
              <a:rPr lang="en-US" sz="2800" dirty="0" smtClean="0"/>
              <a:t>Simulation setup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751272"/>
              </p:ext>
            </p:extLst>
          </p:nvPr>
        </p:nvGraphicFramePr>
        <p:xfrm>
          <a:off x="1479174" y="658907"/>
          <a:ext cx="9681884" cy="5776349"/>
        </p:xfrm>
        <a:graphic>
          <a:graphicData uri="http://schemas.openxmlformats.org/drawingml/2006/table">
            <a:tbl>
              <a:tblPr/>
              <a:tblGrid>
                <a:gridCol w="3821797"/>
                <a:gridCol w="1311401"/>
                <a:gridCol w="1641126"/>
                <a:gridCol w="1453780"/>
                <a:gridCol w="1453780"/>
              </a:tblGrid>
              <a:tr h="224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Values for FR1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Values for FR2</a:t>
                      </a:r>
                      <a:endParaRPr lang="en-GB" sz="14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Preamble format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  <a:endParaRPr lang="en-US" sz="14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Waveform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CP-OFDM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Power offset between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</a:rPr>
                        <a:t> preamble and </a:t>
                      </a:r>
                      <a:r>
                        <a:rPr lang="en-GB" sz="1400" baseline="0" dirty="0" err="1" smtClean="0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Subcarrier spacing for PUSCH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15kHz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30kHz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60kHz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 120 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PUSCH Mapping Type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 1: Type A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and Type 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1: Type A and Type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MCS level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Number of symbols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PRBs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TBS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56 - 72 bits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DMRS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Option 2: 1+1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Antenna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configuration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1T2R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1T2R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Propagation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</a:rPr>
                        <a:t>channel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Calibri" panose="020F0502020204030204" pitchFamily="34" charset="0"/>
                        </a:rPr>
                        <a:t>TDLC300-100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TDLA30-300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03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TO values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Medium level 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15k: 0.8:0.2:2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Medium level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60k: 0.2:0.05:0.5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30k:</a:t>
                      </a:r>
                      <a:r>
                        <a:rPr lang="en-US" sz="140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0.4:0.1:1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120k: 0.1:0.025:0.25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 level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TBD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Test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metric (BLER of </a:t>
                      </a:r>
                      <a:r>
                        <a:rPr lang="en-US" sz="1400" dirty="0" err="1" smtClean="0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when preambles are correctly detected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Re-transmission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retransmission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considered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34735" y="1062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12" y="123078"/>
            <a:ext cx="10515600" cy="1325563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6684"/>
            <a:ext cx="10515600" cy="4351338"/>
          </a:xfrm>
        </p:spPr>
        <p:txBody>
          <a:bodyPr/>
          <a:lstStyle/>
          <a:p>
            <a:r>
              <a:rPr lang="en-US" dirty="0" smtClean="0"/>
              <a:t>Agreed WFs in previous meetings (Newest first)</a:t>
            </a:r>
          </a:p>
          <a:p>
            <a:pPr lvl="1"/>
            <a:r>
              <a:rPr lang="en-US" dirty="0" smtClean="0"/>
              <a:t>RAN4#94bis-e </a:t>
            </a:r>
          </a:p>
          <a:p>
            <a:pPr lvl="2"/>
            <a:r>
              <a:rPr lang="en-US" dirty="0" smtClean="0"/>
              <a:t>R4-2005555 WF on BS demodulation performance requirements for 2-step RACH</a:t>
            </a:r>
          </a:p>
          <a:p>
            <a:pPr lvl="1"/>
            <a:r>
              <a:rPr lang="en-US" dirty="0"/>
              <a:t>RAN4#94-e</a:t>
            </a:r>
          </a:p>
          <a:p>
            <a:pPr lvl="2"/>
            <a:r>
              <a:rPr lang="en-US" dirty="0"/>
              <a:t>R4-2002389 </a:t>
            </a:r>
            <a:r>
              <a:rPr lang="en-US" altLang="ja-JP" dirty="0"/>
              <a:t>WF on BS demodulation requirements for 2-step </a:t>
            </a:r>
            <a:r>
              <a:rPr lang="en-US" altLang="ja-JP" dirty="0" smtClean="0"/>
              <a:t>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Agreements from the first round discussion(1)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Compensation is assumed when specifying BS demodulation requirements for 2-step RACH for WA and MR BS. For LA BS, FFS whether T0 compensation is assumed (</a:t>
            </a:r>
            <a:r>
              <a:rPr lang="en-US" dirty="0" err="1"/>
              <a:t>examing</a:t>
            </a:r>
            <a:r>
              <a:rPr lang="en-US" dirty="0"/>
              <a:t> impact of T0 compensation first)</a:t>
            </a:r>
          </a:p>
          <a:p>
            <a:r>
              <a:rPr lang="en-US" dirty="0" smtClean="0"/>
              <a:t>Excluding 0µs TO</a:t>
            </a:r>
          </a:p>
          <a:p>
            <a:r>
              <a:rPr lang="en-US" dirty="0"/>
              <a:t>Using </a:t>
            </a:r>
            <a:r>
              <a:rPr lang="en-US" dirty="0" smtClean="0"/>
              <a:t>“</a:t>
            </a:r>
            <a:r>
              <a:rPr lang="en-US" dirty="0"/>
              <a:t>4-step RA type” and “2-step RA type” aligned with RRM session and RAN2 for the discussion and specs texts if </a:t>
            </a:r>
            <a:r>
              <a:rPr lang="en-US" dirty="0" smtClean="0"/>
              <a:t>necessary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2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5" y="0"/>
            <a:ext cx="10515600" cy="1325563"/>
          </a:xfrm>
        </p:spPr>
        <p:txBody>
          <a:bodyPr/>
          <a:lstStyle/>
          <a:p>
            <a:r>
              <a:rPr lang="en-US" dirty="0"/>
              <a:t>Agreements from the first round </a:t>
            </a:r>
            <a:r>
              <a:rPr lang="en-US" dirty="0" smtClean="0"/>
              <a:t>discussion(2)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325563"/>
            <a:ext cx="10515600" cy="5034896"/>
          </a:xfrm>
        </p:spPr>
        <p:txBody>
          <a:bodyPr>
            <a:normAutofit fontScale="85000" lnSpcReduction="20000"/>
          </a:bodyPr>
          <a:lstStyle/>
          <a:p>
            <a:pPr lvl="0" hangingPunct="0"/>
            <a:r>
              <a:rPr lang="en-US" dirty="0"/>
              <a:t>The following setup acceptable for specifying BS demodulation requirements for 2-step RACH</a:t>
            </a:r>
            <a:r>
              <a:rPr lang="en-US" dirty="0" smtClean="0"/>
              <a:t>:</a:t>
            </a:r>
          </a:p>
          <a:p>
            <a:pPr lvl="0" hangingPunct="0"/>
            <a:endParaRPr lang="en-US" dirty="0"/>
          </a:p>
          <a:p>
            <a:pPr lvl="1" hangingPunct="0"/>
            <a:r>
              <a:rPr lang="en-US" dirty="0"/>
              <a:t>Not limiting preamble format</a:t>
            </a:r>
          </a:p>
          <a:p>
            <a:pPr lvl="1" hangingPunct="0"/>
            <a:r>
              <a:rPr lang="en-US" dirty="0"/>
              <a:t>No re-transmission assumed</a:t>
            </a:r>
          </a:p>
          <a:p>
            <a:pPr lvl="1" hangingPunct="0"/>
            <a:r>
              <a:rPr lang="en-US" dirty="0"/>
              <a:t>Not specify power offset between preamble and PUSCH/</a:t>
            </a:r>
            <a:r>
              <a:rPr lang="en-US" dirty="0" err="1"/>
              <a:t>MsgA</a:t>
            </a:r>
            <a:r>
              <a:rPr lang="en-US" dirty="0"/>
              <a:t> in the specification and allow TE vendor to decide it during the test with always correct preamble decoding</a:t>
            </a:r>
          </a:p>
          <a:p>
            <a:pPr lvl="1" hangingPunct="0"/>
            <a:r>
              <a:rPr lang="en-US" dirty="0"/>
              <a:t>1T2R</a:t>
            </a:r>
          </a:p>
          <a:p>
            <a:pPr lvl="1" hangingPunct="0"/>
            <a:r>
              <a:rPr lang="en-US" dirty="0"/>
              <a:t>TDLC300-100 for FR1, TDLA30-300 for FR2</a:t>
            </a:r>
          </a:p>
          <a:p>
            <a:pPr lvl="1" hangingPunct="0"/>
            <a:r>
              <a:rPr lang="en-US" dirty="0"/>
              <a:t>SNR on PUSCH/</a:t>
            </a:r>
            <a:r>
              <a:rPr lang="en-US" dirty="0" err="1"/>
              <a:t>MsgA</a:t>
            </a:r>
            <a:endParaRPr lang="en-US" dirty="0"/>
          </a:p>
          <a:p>
            <a:pPr lvl="1" hangingPunct="0"/>
            <a:r>
              <a:rPr lang="en-US" dirty="0"/>
              <a:t>SCS: 15k and 30k for FR1, 60k and 120k for FR2, but only one SCS can be tested</a:t>
            </a:r>
          </a:p>
          <a:p>
            <a:pPr lvl="1" hangingPunct="0"/>
            <a:r>
              <a:rPr lang="en-US" dirty="0"/>
              <a:t>DMRS  configuration 1+1+1 or 1+1 based on evaluation results.</a:t>
            </a:r>
          </a:p>
          <a:p>
            <a:pPr lvl="1" hangingPunct="0"/>
            <a:r>
              <a:rPr lang="en-US" dirty="0"/>
              <a:t>TB size 56-72 bits, subject to changes with the selection of MCS, PRB number and symbol number, assuming the least padding </a:t>
            </a:r>
            <a:r>
              <a:rPr lang="en-US" dirty="0" smtClean="0"/>
              <a:t>bits</a:t>
            </a:r>
          </a:p>
          <a:p>
            <a:pPr lvl="1" hangingPunct="0"/>
            <a:r>
              <a:rPr lang="en-US" dirty="0"/>
              <a:t>Consider MCS level, PRB number and symbol number together, and start with MCS1, 2 PRBs  </a:t>
            </a:r>
            <a:r>
              <a:rPr lang="en-US" dirty="0" smtClean="0"/>
              <a:t>and 14 symbols </a:t>
            </a:r>
            <a:r>
              <a:rPr lang="en-US" dirty="0"/>
              <a:t>for FR1, MCS 3, 2 PRBs and 10 symbols for FR2, but leaving other options </a:t>
            </a:r>
            <a:r>
              <a:rPr lang="en-US" dirty="0" smtClean="0"/>
              <a:t>open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Agreements in the second round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</a:t>
            </a:r>
            <a:r>
              <a:rPr lang="en-US" dirty="0"/>
              <a:t>TO cycling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 smtClean="0"/>
              <a:t>t</a:t>
            </a:r>
            <a:r>
              <a:rPr lang="en-US" dirty="0"/>
              <a:t>, Y) in defining core requirements</a:t>
            </a:r>
          </a:p>
          <a:p>
            <a:r>
              <a:rPr lang="en-US" dirty="0" smtClean="0"/>
              <a:t>Introduce </a:t>
            </a:r>
            <a:r>
              <a:rPr lang="en-US" dirty="0"/>
              <a:t>different sets of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 smtClean="0"/>
              <a:t>t</a:t>
            </a:r>
            <a:r>
              <a:rPr lang="en-US" dirty="0"/>
              <a:t>, Y) for different </a:t>
            </a:r>
            <a:r>
              <a:rPr lang="en-US" dirty="0" smtClean="0"/>
              <a:t>SCS</a:t>
            </a:r>
          </a:p>
          <a:p>
            <a:r>
              <a:rPr lang="en-US" dirty="0"/>
              <a:t>Introduce High and medium level TO sets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not define requirements with low level TO values. Write note in specification that 2-step RACH performance requirements are applied only to WA and MA BS types. Demodulation performance for LA BS can be guaranteed without performance testing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BS </a:t>
            </a:r>
            <a:r>
              <a:rPr lang="en-US" dirty="0"/>
              <a:t>may declare its support to which TO level</a:t>
            </a:r>
          </a:p>
        </p:txBody>
      </p:sp>
    </p:spTree>
    <p:extLst>
      <p:ext uri="{BB962C8B-B14F-4D97-AF65-F5344CB8AC3E}">
        <p14:creationId xmlns:p14="http://schemas.microsoft.com/office/powerpoint/2010/main" val="210150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(1) – </a:t>
            </a:r>
            <a:r>
              <a:rPr lang="en-US" dirty="0" smtClean="0"/>
              <a:t>TO compensation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671" y="1690688"/>
            <a:ext cx="10515600" cy="2114830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Further study difference in UE TO compensation implementation for high and medium TO values (outside and outside the CP). If essential difference will be observed – requirements will be defined for both. Otherwise only for </a:t>
            </a:r>
            <a:r>
              <a:rPr lang="en-US" dirty="0" smtClean="0"/>
              <a:t>high </a:t>
            </a:r>
            <a:r>
              <a:rPr lang="en-US" dirty="0"/>
              <a:t>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9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</a:t>
            </a:r>
            <a:r>
              <a:rPr lang="en-US" dirty="0" smtClean="0"/>
              <a:t>(2) Medium level TO cycling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2387"/>
          </a:xfrm>
        </p:spPr>
        <p:txBody>
          <a:bodyPr/>
          <a:lstStyle/>
          <a:p>
            <a:r>
              <a:rPr lang="en-US" dirty="0"/>
              <a:t>Use the following values </a:t>
            </a:r>
            <a:r>
              <a:rPr lang="en-US" dirty="0" smtClean="0"/>
              <a:t>as</a:t>
            </a:r>
            <a:r>
              <a:rPr lang="en-US" dirty="0" smtClean="0"/>
              <a:t> a baseline for medium level TO cycling for the performance evaluation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318339"/>
              </p:ext>
            </p:extLst>
          </p:nvPr>
        </p:nvGraphicFramePr>
        <p:xfrm>
          <a:off x="1409701" y="2783542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/>
                <a:gridCol w="578223"/>
                <a:gridCol w="508922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1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</a:t>
            </a:r>
            <a:r>
              <a:rPr lang="en-US" dirty="0" smtClean="0"/>
              <a:t>(3) High level TO cycling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899677"/>
          </a:xfrm>
        </p:spPr>
        <p:txBody>
          <a:bodyPr/>
          <a:lstStyle/>
          <a:p>
            <a:r>
              <a:rPr lang="en-US" dirty="0" smtClean="0"/>
              <a:t>Companies are encouraged to provide more inputs justifying the preferred high level TO values.</a:t>
            </a:r>
          </a:p>
          <a:p>
            <a:pPr lvl="1"/>
            <a:r>
              <a:rPr lang="en-US" dirty="0" smtClean="0"/>
              <a:t>FFS whether or not Y &gt; CP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10141"/>
              </p:ext>
            </p:extLst>
          </p:nvPr>
        </p:nvGraphicFramePr>
        <p:xfrm>
          <a:off x="1288677" y="3590365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/>
                <a:gridCol w="578223"/>
                <a:gridCol w="508922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  <a:gridCol w="720969"/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8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Way forward </a:t>
            </a:r>
            <a:r>
              <a:rPr lang="en-US" altLang="zh-CN" dirty="0" smtClean="0"/>
              <a:t>(4) – PUSCH mapping type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dirty="0" smtClean="0"/>
              <a:t>PUSCH Mapping </a:t>
            </a:r>
            <a:r>
              <a:rPr lang="en-GB" altLang="zh-CN" dirty="0" smtClean="0"/>
              <a:t>type</a:t>
            </a:r>
          </a:p>
          <a:p>
            <a:endParaRPr lang="zh-CN" altLang="zh-CN" dirty="0"/>
          </a:p>
          <a:p>
            <a:pPr lvl="1"/>
            <a:r>
              <a:rPr lang="en-GB" altLang="zh-CN" dirty="0" smtClean="0"/>
              <a:t>Option </a:t>
            </a:r>
            <a:r>
              <a:rPr lang="en-GB" altLang="zh-CN" dirty="0"/>
              <a:t>1: Type A for FR1, Type B for FR2</a:t>
            </a:r>
            <a:endParaRPr lang="zh-CN" altLang="zh-CN" dirty="0"/>
          </a:p>
          <a:p>
            <a:pPr lvl="1"/>
            <a:r>
              <a:rPr lang="en-GB" altLang="zh-CN" dirty="0"/>
              <a:t>Option 2: both Type A and Type B for both FR1 and </a:t>
            </a:r>
            <a:r>
              <a:rPr lang="en-GB" altLang="zh-CN" dirty="0" smtClean="0"/>
              <a:t>FR2 </a:t>
            </a:r>
          </a:p>
          <a:p>
            <a:pPr lvl="1"/>
            <a:r>
              <a:rPr lang="en-GB" altLang="zh-CN" dirty="0" smtClean="0"/>
              <a:t>Option </a:t>
            </a:r>
            <a:r>
              <a:rPr lang="en-GB" altLang="zh-CN" dirty="0"/>
              <a:t>3: both Type A and Type B for FR1, Type B for </a:t>
            </a:r>
            <a:r>
              <a:rPr lang="en-GB" altLang="zh-CN" dirty="0" smtClean="0"/>
              <a:t>FR2 </a:t>
            </a:r>
          </a:p>
          <a:p>
            <a:pPr lvl="1"/>
            <a:r>
              <a:rPr lang="en-US" altLang="zh-CN" dirty="0" smtClean="0"/>
              <a:t>Option 4: only </a:t>
            </a:r>
            <a:r>
              <a:rPr lang="en-US" altLang="zh-CN" dirty="0"/>
              <a:t>for the mapping type declared to be supported in D.100. If both mapping type A and type B are declared to be supported, the tests shall be done for either type A or type B</a:t>
            </a:r>
            <a:r>
              <a:rPr lang="en-US" altLang="zh-CN" dirty="0" smtClean="0"/>
              <a:t>.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5833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844</Words>
  <Application>Microsoft Office PowerPoint</Application>
  <PresentationFormat>Widescreen</PresentationFormat>
  <Paragraphs>160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Calibri</vt:lpstr>
      <vt:lpstr>Calibri Light</vt:lpstr>
      <vt:lpstr>Office Theme</vt:lpstr>
      <vt:lpstr>WF on BS demodulation requirements  for 2-step RACH</vt:lpstr>
      <vt:lpstr>Background</vt:lpstr>
      <vt:lpstr>Agreements from the first round discussion(1)</vt:lpstr>
      <vt:lpstr>Agreements from the first round discussion(2)</vt:lpstr>
      <vt:lpstr>Agreements in the second round discussion</vt:lpstr>
      <vt:lpstr>Way forward (1) – TO compensation</vt:lpstr>
      <vt:lpstr>Way forward (2) Medium level TO cycling</vt:lpstr>
      <vt:lpstr>Way forward (3) High level TO cycling</vt:lpstr>
      <vt:lpstr>Way forward (4) – PUSCH mapping type</vt:lpstr>
      <vt:lpstr>Way forward (5) – Test metric</vt:lpstr>
      <vt:lpstr>Simulation setup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demodulation performance requirements for 2-step RACH</dc:title>
  <dc:creator>Aijun CAO</dc:creator>
  <cp:lastModifiedBy>Aijun CAO</cp:lastModifiedBy>
  <cp:revision>65</cp:revision>
  <dcterms:created xsi:type="dcterms:W3CDTF">2020-04-27T08:11:38Z</dcterms:created>
  <dcterms:modified xsi:type="dcterms:W3CDTF">2020-06-03T16:00:18Z</dcterms:modified>
</cp:coreProperties>
</file>