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33"/>
  </p:notesMasterIdLst>
  <p:sldIdLst>
    <p:sldId id="256" r:id="rId7"/>
    <p:sldId id="332" r:id="rId8"/>
    <p:sldId id="355" r:id="rId9"/>
    <p:sldId id="333" r:id="rId10"/>
    <p:sldId id="334" r:id="rId11"/>
    <p:sldId id="335" r:id="rId12"/>
    <p:sldId id="350" r:id="rId13"/>
    <p:sldId id="336" r:id="rId14"/>
    <p:sldId id="351" r:id="rId15"/>
    <p:sldId id="337" r:id="rId16"/>
    <p:sldId id="356" r:id="rId17"/>
    <p:sldId id="352" r:id="rId18"/>
    <p:sldId id="338" r:id="rId19"/>
    <p:sldId id="339" r:id="rId20"/>
    <p:sldId id="330" r:id="rId21"/>
    <p:sldId id="340" r:id="rId22"/>
    <p:sldId id="341" r:id="rId23"/>
    <p:sldId id="342" r:id="rId24"/>
    <p:sldId id="353" r:id="rId25"/>
    <p:sldId id="343" r:id="rId26"/>
    <p:sldId id="354" r:id="rId27"/>
    <p:sldId id="344" r:id="rId28"/>
    <p:sldId id="345" r:id="rId29"/>
    <p:sldId id="346" r:id="rId30"/>
    <p:sldId id="348" r:id="rId31"/>
    <p:sldId id="349"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W" lastIdx="1" clrIdx="0">
    <p:extLst>
      <p:ext uri="{19B8F6BF-5375-455C-9EA6-DF929625EA0E}">
        <p15:presenceInfo xmlns:p15="http://schemas.microsoft.com/office/powerpoint/2012/main" userId="Huawei" providerId="None"/>
      </p:ext>
    </p:extLst>
  </p:cmAuthor>
  <p:cmAuthor id="2" name="Moderator" initials="AM" lastIdx="1" clrIdx="1">
    <p:extLst>
      <p:ext uri="{19B8F6BF-5375-455C-9EA6-DF929625EA0E}">
        <p15:presenceInfo xmlns:p15="http://schemas.microsoft.com/office/powerpoint/2012/main" userId="Moderator" providerId="None"/>
      </p:ext>
    </p:extLst>
  </p:cmAuthor>
  <p:cmAuthor id="3" name="Mueller, Axel (Nokia - FR/Paris-Saclay)" initials="MA(-F" lastIdx="1" clrIdx="2">
    <p:extLst>
      <p:ext uri="{19B8F6BF-5375-455C-9EA6-DF929625EA0E}">
        <p15:presenceInfo xmlns:p15="http://schemas.microsoft.com/office/powerpoint/2012/main" userId="S::axel.mueller@nokia-bell-labs.com::6b065ed8-40bf-4bd7-b1e4-242bb2fb76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1728" autoAdjust="0"/>
  </p:normalViewPr>
  <p:slideViewPr>
    <p:cSldViewPr>
      <p:cViewPr varScale="1">
        <p:scale>
          <a:sx n="104" d="100"/>
          <a:sy n="104" d="100"/>
        </p:scale>
        <p:origin x="230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eller, Axel (Nokia - FR/Paris-Saclay)" userId="6b065ed8-40bf-4bd7-b1e4-242bb2fb76f9" providerId="ADAL" clId="{4FD4AD4B-6A4C-4C16-8928-AD9680CD18C8}"/>
    <pc:docChg chg="custSel addSld modSld">
      <pc:chgData name="Mueller, Axel (Nokia - FR/Paris-Saclay)" userId="6b065ed8-40bf-4bd7-b1e4-242bb2fb76f9" providerId="ADAL" clId="{4FD4AD4B-6A4C-4C16-8928-AD9680CD18C8}" dt="2020-06-03T11:05:58.177" v="69" actId="14100"/>
      <pc:docMkLst>
        <pc:docMk/>
      </pc:docMkLst>
      <pc:sldChg chg="modSp">
        <pc:chgData name="Mueller, Axel (Nokia - FR/Paris-Saclay)" userId="6b065ed8-40bf-4bd7-b1e4-242bb2fb76f9" providerId="ADAL" clId="{4FD4AD4B-6A4C-4C16-8928-AD9680CD18C8}" dt="2020-06-03T10:57:28.638" v="9" actId="20577"/>
        <pc:sldMkLst>
          <pc:docMk/>
          <pc:sldMk cId="1605875411" sldId="330"/>
        </pc:sldMkLst>
        <pc:graphicFrameChg chg="modGraphic">
          <ac:chgData name="Mueller, Axel (Nokia - FR/Paris-Saclay)" userId="6b065ed8-40bf-4bd7-b1e4-242bb2fb76f9" providerId="ADAL" clId="{4FD4AD4B-6A4C-4C16-8928-AD9680CD18C8}" dt="2020-06-03T10:57:28.638" v="9" actId="20577"/>
          <ac:graphicFrameMkLst>
            <pc:docMk/>
            <pc:sldMk cId="1605875411" sldId="330"/>
            <ac:graphicFrameMk id="6" creationId="{F3619A60-106B-43EC-9C6D-950FB5FCEFC7}"/>
          </ac:graphicFrameMkLst>
        </pc:graphicFrameChg>
      </pc:sldChg>
      <pc:sldChg chg="modSp modNotesTx">
        <pc:chgData name="Mueller, Axel (Nokia - FR/Paris-Saclay)" userId="6b065ed8-40bf-4bd7-b1e4-242bb2fb76f9" providerId="ADAL" clId="{4FD4AD4B-6A4C-4C16-8928-AD9680CD18C8}" dt="2020-06-03T10:58:47.358" v="14" actId="20577"/>
        <pc:sldMkLst>
          <pc:docMk/>
          <pc:sldMk cId="2571750554" sldId="338"/>
        </pc:sldMkLst>
        <pc:spChg chg="mod">
          <ac:chgData name="Mueller, Axel (Nokia - FR/Paris-Saclay)" userId="6b065ed8-40bf-4bd7-b1e4-242bb2fb76f9" providerId="ADAL" clId="{4FD4AD4B-6A4C-4C16-8928-AD9680CD18C8}" dt="2020-06-03T10:55:20.859" v="0" actId="400"/>
          <ac:spMkLst>
            <pc:docMk/>
            <pc:sldMk cId="2571750554" sldId="338"/>
            <ac:spMk id="2" creationId="{E3807927-33CD-447A-AF10-3805C9184C02}"/>
          </ac:spMkLst>
        </pc:spChg>
      </pc:sldChg>
      <pc:sldChg chg="addSp delSp modSp">
        <pc:chgData name="Mueller, Axel (Nokia - FR/Paris-Saclay)" userId="6b065ed8-40bf-4bd7-b1e4-242bb2fb76f9" providerId="ADAL" clId="{4FD4AD4B-6A4C-4C16-8928-AD9680CD18C8}" dt="2020-06-03T11:05:58.177" v="69" actId="14100"/>
        <pc:sldMkLst>
          <pc:docMk/>
          <pc:sldMk cId="3795300960" sldId="342"/>
        </pc:sldMkLst>
        <pc:spChg chg="mod">
          <ac:chgData name="Mueller, Axel (Nokia - FR/Paris-Saclay)" userId="6b065ed8-40bf-4bd7-b1e4-242bb2fb76f9" providerId="ADAL" clId="{4FD4AD4B-6A4C-4C16-8928-AD9680CD18C8}" dt="2020-06-03T10:55:30.114" v="1" actId="400"/>
          <ac:spMkLst>
            <pc:docMk/>
            <pc:sldMk cId="3795300960" sldId="342"/>
            <ac:spMk id="2" creationId="{E8FE4DA5-085E-49E4-893D-2517E8D40A44}"/>
          </ac:spMkLst>
        </pc:spChg>
        <pc:spChg chg="mod">
          <ac:chgData name="Mueller, Axel (Nokia - FR/Paris-Saclay)" userId="6b065ed8-40bf-4bd7-b1e4-242bb2fb76f9" providerId="ADAL" clId="{4FD4AD4B-6A4C-4C16-8928-AD9680CD18C8}" dt="2020-06-03T11:04:47.912" v="51" actId="27636"/>
          <ac:spMkLst>
            <pc:docMk/>
            <pc:sldMk cId="3795300960" sldId="342"/>
            <ac:spMk id="3" creationId="{90FEB1A2-A710-404D-BD87-270271DA8607}"/>
          </ac:spMkLst>
        </pc:spChg>
        <pc:graphicFrameChg chg="mod modGraphic">
          <ac:chgData name="Mueller, Axel (Nokia - FR/Paris-Saclay)" userId="6b065ed8-40bf-4bd7-b1e4-242bb2fb76f9" providerId="ADAL" clId="{4FD4AD4B-6A4C-4C16-8928-AD9680CD18C8}" dt="2020-06-03T11:05:23.534" v="60" actId="14734"/>
          <ac:graphicFrameMkLst>
            <pc:docMk/>
            <pc:sldMk cId="3795300960" sldId="342"/>
            <ac:graphicFrameMk id="5" creationId="{CBAE683F-8501-4D2D-9F1E-0EE825854B00}"/>
          </ac:graphicFrameMkLst>
        </pc:graphicFrameChg>
        <pc:graphicFrameChg chg="mod modGraphic">
          <ac:chgData name="Mueller, Axel (Nokia - FR/Paris-Saclay)" userId="6b065ed8-40bf-4bd7-b1e4-242bb2fb76f9" providerId="ADAL" clId="{4FD4AD4B-6A4C-4C16-8928-AD9680CD18C8}" dt="2020-06-03T11:05:49.906" v="66" actId="14734"/>
          <ac:graphicFrameMkLst>
            <pc:docMk/>
            <pc:sldMk cId="3795300960" sldId="342"/>
            <ac:graphicFrameMk id="6" creationId="{B9FEB569-F393-4568-A063-557947051E99}"/>
          </ac:graphicFrameMkLst>
        </pc:graphicFrameChg>
        <pc:graphicFrameChg chg="add del">
          <ac:chgData name="Mueller, Axel (Nokia - FR/Paris-Saclay)" userId="6b065ed8-40bf-4bd7-b1e4-242bb2fb76f9" providerId="ADAL" clId="{4FD4AD4B-6A4C-4C16-8928-AD9680CD18C8}" dt="2020-06-03T11:04:59.786" v="53"/>
          <ac:graphicFrameMkLst>
            <pc:docMk/>
            <pc:sldMk cId="3795300960" sldId="342"/>
            <ac:graphicFrameMk id="7" creationId="{6B5D9EC9-7BC8-4484-B582-6DCD6B8294B3}"/>
          </ac:graphicFrameMkLst>
        </pc:graphicFrameChg>
        <pc:graphicFrameChg chg="add mod modGraphic">
          <ac:chgData name="Mueller, Axel (Nokia - FR/Paris-Saclay)" userId="6b065ed8-40bf-4bd7-b1e4-242bb2fb76f9" providerId="ADAL" clId="{4FD4AD4B-6A4C-4C16-8928-AD9680CD18C8}" dt="2020-06-03T11:05:58.177" v="69" actId="14100"/>
          <ac:graphicFrameMkLst>
            <pc:docMk/>
            <pc:sldMk cId="3795300960" sldId="342"/>
            <ac:graphicFrameMk id="8" creationId="{03CE4191-F817-40E7-8D61-8E1069E60A7D}"/>
          </ac:graphicFrameMkLst>
        </pc:graphicFrameChg>
      </pc:sldChg>
      <pc:sldChg chg="modSp modNotesTx">
        <pc:chgData name="Mueller, Axel (Nokia - FR/Paris-Saclay)" userId="6b065ed8-40bf-4bd7-b1e4-242bb2fb76f9" providerId="ADAL" clId="{4FD4AD4B-6A4C-4C16-8928-AD9680CD18C8}" dt="2020-06-03T11:03:19.025" v="25" actId="13926"/>
        <pc:sldMkLst>
          <pc:docMk/>
          <pc:sldMk cId="680906791" sldId="352"/>
        </pc:sldMkLst>
        <pc:spChg chg="mod">
          <ac:chgData name="Mueller, Axel (Nokia - FR/Paris-Saclay)" userId="6b065ed8-40bf-4bd7-b1e4-242bb2fb76f9" providerId="ADAL" clId="{4FD4AD4B-6A4C-4C16-8928-AD9680CD18C8}" dt="2020-06-03T11:03:19.025" v="25" actId="13926"/>
          <ac:spMkLst>
            <pc:docMk/>
            <pc:sldMk cId="680906791" sldId="352"/>
            <ac:spMk id="3" creationId="{EC865DAB-CC9F-4DB6-AAFF-F211D532FCFE}"/>
          </ac:spMkLst>
        </pc:spChg>
      </pc:sldChg>
      <pc:sldChg chg="add">
        <pc:chgData name="Mueller, Axel (Nokia - FR/Paris-Saclay)" userId="6b065ed8-40bf-4bd7-b1e4-242bb2fb76f9" providerId="ADAL" clId="{4FD4AD4B-6A4C-4C16-8928-AD9680CD18C8}" dt="2020-06-03T10:56:15.519" v="2"/>
        <pc:sldMkLst>
          <pc:docMk/>
          <pc:sldMk cId="1850324529" sldId="356"/>
        </pc:sldMkLst>
      </pc:sldChg>
    </pc:docChg>
  </pc:docChgLst>
  <pc:docChgLst>
    <pc:chgData name="Mueller, Axel (Nokia - FR/Paris-Saclay)" userId="6b065ed8-40bf-4bd7-b1e4-242bb2fb76f9" providerId="ADAL" clId="{F2D265F3-417F-4D90-8845-1D1913E6027D}"/>
    <pc:docChg chg="undo custSel modSld">
      <pc:chgData name="Mueller, Axel (Nokia - FR/Paris-Saclay)" userId="6b065ed8-40bf-4bd7-b1e4-242bb2fb76f9" providerId="ADAL" clId="{F2D265F3-417F-4D90-8845-1D1913E6027D}" dt="2020-06-03T08:09:26.029" v="9"/>
      <pc:docMkLst>
        <pc:docMk/>
      </pc:docMkLst>
      <pc:sldChg chg="modSp addCm delCm modCm">
        <pc:chgData name="Mueller, Axel (Nokia - FR/Paris-Saclay)" userId="6b065ed8-40bf-4bd7-b1e4-242bb2fb76f9" providerId="ADAL" clId="{F2D265F3-417F-4D90-8845-1D1913E6027D}" dt="2020-06-03T08:09:26.029" v="9"/>
        <pc:sldMkLst>
          <pc:docMk/>
          <pc:sldMk cId="72500026" sldId="355"/>
        </pc:sldMkLst>
        <pc:spChg chg="mod">
          <ac:chgData name="Mueller, Axel (Nokia - FR/Paris-Saclay)" userId="6b065ed8-40bf-4bd7-b1e4-242bb2fb76f9" providerId="ADAL" clId="{F2D265F3-417F-4D90-8845-1D1913E6027D}" dt="2020-06-03T08:07:59.826" v="2" actId="1076"/>
          <ac:spMkLst>
            <pc:docMk/>
            <pc:sldMk cId="72500026" sldId="355"/>
            <ac:spMk id="3" creationId="{4CFBAB26-4523-46D1-A6EC-C5F62C285619}"/>
          </ac:spMkLst>
        </pc:spChg>
        <pc:graphicFrameChg chg="modGraphic">
          <ac:chgData name="Mueller, Axel (Nokia - FR/Paris-Saclay)" userId="6b065ed8-40bf-4bd7-b1e4-242bb2fb76f9" providerId="ADAL" clId="{F2D265F3-417F-4D90-8845-1D1913E6027D}" dt="2020-06-03T08:08:22.773" v="5" actId="400"/>
          <ac:graphicFrameMkLst>
            <pc:docMk/>
            <pc:sldMk cId="72500026" sldId="355"/>
            <ac:graphicFrameMk id="5" creationId="{00000000-0000-0000-0000-000000000000}"/>
          </ac:graphicFrameMkLst>
        </pc:graphicFrameChg>
        <pc:graphicFrameChg chg="modGraphic">
          <ac:chgData name="Mueller, Axel (Nokia - FR/Paris-Saclay)" userId="6b065ed8-40bf-4bd7-b1e4-242bb2fb76f9" providerId="ADAL" clId="{F2D265F3-417F-4D90-8845-1D1913E6027D}" dt="2020-06-03T08:08:09.364" v="3" actId="400"/>
          <ac:graphicFrameMkLst>
            <pc:docMk/>
            <pc:sldMk cId="72500026" sldId="355"/>
            <ac:graphicFrameMk id="10" creationId="{00000000-0000-0000-0000-000000000000}"/>
          </ac:graphicFrameMkLst>
        </pc:graphicFrameChg>
        <pc:graphicFrameChg chg="modGraphic">
          <ac:chgData name="Mueller, Axel (Nokia - FR/Paris-Saclay)" userId="6b065ed8-40bf-4bd7-b1e4-242bb2fb76f9" providerId="ADAL" clId="{F2D265F3-417F-4D90-8845-1D1913E6027D}" dt="2020-06-03T08:08:13.171" v="4" actId="400"/>
          <ac:graphicFrameMkLst>
            <pc:docMk/>
            <pc:sldMk cId="72500026" sldId="355"/>
            <ac:graphicFrameMk id="12" creationId="{00000000-0000-0000-0000-000000000000}"/>
          </ac:graphicFrameMkLst>
        </pc:graphicFrame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3T15:41:51.158" idx="1">
    <p:pos x="4795" y="202"/>
    <p:text>We merged all options for PUSCH/PRACH declaration together to facilitate discussion</p:text>
    <p:extLst>
      <p:ext uri="{C676402C-5697-4E1C-873F-D02D1690AC5C}">
        <p15:threadingInfo xmlns:p15="http://schemas.microsoft.com/office/powerpoint/2012/main" timeZoneBias="-480"/>
      </p:ext>
    </p:extLst>
  </p:cm>
  <p:cm authorId="3" dt="2020-06-03T10:09:08.230" idx="1">
    <p:pos x="5261" y="850"/>
    <p:text>Nokia cannot agree to this merging.
Merging 3 options from PUSCH and 3 options from PRACH, should have resulted in 9 combinations, and not only 3.
Furthermore, PUSCH high speed support declaration was agreed to be independent from PRACH, hence we should also discuss the declarations independently (as one is declared by speed and one is declared by feature).
Previous attempts to decide both at the same time were quite unsuccessful, hence the split to facilitate discussion.
Every company can champion their preferred options in the respective discussion.</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Eri: We think using “if the BS supports 1Rx” or “if the BS dose not support 1Rx” is better than “if one connector is supported” or “if one connector is not supported” because “if one connector is supported” could almost be interpreted to mean if any of the connectors actually work. </a:t>
            </a:r>
          </a:p>
        </p:txBody>
      </p:sp>
      <p:sp>
        <p:nvSpPr>
          <p:cNvPr id="4" name="Slide Number Placeholder 3"/>
          <p:cNvSpPr>
            <a:spLocks noGrp="1"/>
          </p:cNvSpPr>
          <p:nvPr>
            <p:ph type="sldNum" sz="quarter" idx="5"/>
          </p:nvPr>
        </p:nvSpPr>
        <p:spPr/>
        <p:txBody>
          <a:bodyPr/>
          <a:lstStyle/>
          <a:p>
            <a:fld id="{E70F3830-A412-4AA2-83CD-EC0332395386}" type="slidenum">
              <a:rPr lang="zh-CN" altLang="en-US" smtClean="0"/>
              <a:t>12</a:t>
            </a:fld>
            <a:endParaRPr lang="zh-CN" altLang="en-US"/>
          </a:p>
        </p:txBody>
      </p:sp>
    </p:spTree>
    <p:extLst>
      <p:ext uri="{BB962C8B-B14F-4D97-AF65-F5344CB8AC3E}">
        <p14:creationId xmlns:p14="http://schemas.microsoft.com/office/powerpoint/2010/main" val="1070064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Eri: </a:t>
            </a:r>
          </a:p>
        </p:txBody>
      </p:sp>
      <p:sp>
        <p:nvSpPr>
          <p:cNvPr id="4" name="Slide Number Placeholder 3"/>
          <p:cNvSpPr>
            <a:spLocks noGrp="1"/>
          </p:cNvSpPr>
          <p:nvPr>
            <p:ph type="sldNum" sz="quarter" idx="5"/>
          </p:nvPr>
        </p:nvSpPr>
        <p:spPr/>
        <p:txBody>
          <a:bodyPr/>
          <a:lstStyle/>
          <a:p>
            <a:fld id="{E70F3830-A412-4AA2-83CD-EC0332395386}" type="slidenum">
              <a:rPr lang="zh-CN" altLang="en-US" smtClean="0"/>
              <a:t>13</a:t>
            </a:fld>
            <a:endParaRPr lang="zh-CN" altLang="en-US"/>
          </a:p>
        </p:txBody>
      </p:sp>
    </p:spTree>
    <p:extLst>
      <p:ext uri="{BB962C8B-B14F-4D97-AF65-F5344CB8AC3E}">
        <p14:creationId xmlns:p14="http://schemas.microsoft.com/office/powerpoint/2010/main" val="1157484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HST BS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#95-e	</a:t>
            </a:r>
          </a:p>
          <a:p>
            <a:r>
              <a:rPr lang="en-GB" altLang="zh-CN" sz="2000" dirty="0"/>
              <a:t>Electronic Meeting, 25 May - 5 June, 2020</a:t>
            </a:r>
            <a:endParaRPr lang="en-US" altLang="zh-CN" sz="2000" dirty="0"/>
          </a:p>
          <a:p>
            <a:r>
              <a:rPr lang="en-US" altLang="ja-JP" sz="2000" dirty="0"/>
              <a:t>Agenda: 6</a:t>
            </a:r>
            <a:r>
              <a:rPr lang="en-GB" altLang="zh-CN" sz="2000" dirty="0"/>
              <a:t>.17.2.2</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R4-2008821</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id="{EC865DAB-CC9F-4DB6-AAFF-F211D532FCFE}"/>
              </a:ext>
            </a:extLst>
          </p:cNvPr>
          <p:cNvSpPr>
            <a:spLocks noGrp="1"/>
          </p:cNvSpPr>
          <p:nvPr>
            <p:ph idx="1"/>
          </p:nvPr>
        </p:nvSpPr>
        <p:spPr/>
        <p:txBody>
          <a:bodyPr/>
          <a:lstStyle/>
          <a:p>
            <a:r>
              <a:rPr lang="en-GB" dirty="0"/>
              <a:t>Issue 1-4-1: PUSCH implicit test passing applicability rule</a:t>
            </a:r>
          </a:p>
          <a:p>
            <a:pPr lvl="1"/>
            <a:r>
              <a:rPr lang="en-GB" dirty="0">
                <a:highlight>
                  <a:srgbClr val="00FF00"/>
                </a:highlight>
              </a:rPr>
              <a:t>Capture the following applicability rule in test specifications: </a:t>
            </a:r>
          </a:p>
          <a:p>
            <a:pPr lvl="2"/>
            <a:r>
              <a:rPr lang="en-GB" dirty="0">
                <a:highlight>
                  <a:srgbClr val="00FF00"/>
                </a:highlight>
              </a:rPr>
              <a:t>“Unless otherwise stated, a BS that declares to support 500km/h (see D.1XX in table 4.6-1) and passes the tests for 500km/h, can also consider the tests for 350k</a:t>
            </a:r>
            <a:r>
              <a:rPr lang="en-GB" strike="sngStrike" dirty="0">
                <a:solidFill>
                  <a:srgbClr val="FFFF00"/>
                </a:solidFill>
                <a:highlight>
                  <a:srgbClr val="00FF00"/>
                </a:highlight>
              </a:rPr>
              <a:t>p</a:t>
            </a:r>
            <a:r>
              <a:rPr lang="en-GB" dirty="0">
                <a:solidFill>
                  <a:srgbClr val="FFFF00"/>
                </a:solidFill>
                <a:highlight>
                  <a:srgbClr val="00FF00"/>
                </a:highlight>
              </a:rPr>
              <a:t>m/</a:t>
            </a:r>
            <a:r>
              <a:rPr lang="en-GB" dirty="0">
                <a:highlight>
                  <a:srgbClr val="00FF00"/>
                </a:highlight>
              </a:rPr>
              <a:t>h as passed.”</a:t>
            </a:r>
          </a:p>
          <a:p>
            <a:endParaRPr lang="en-GB" dirty="0"/>
          </a:p>
          <a:p>
            <a:endParaRPr lang="en-GB" dirty="0"/>
          </a:p>
        </p:txBody>
      </p:sp>
      <p:sp>
        <p:nvSpPr>
          <p:cNvPr id="4" name="Slide Number Placeholder 3">
            <a:extLst>
              <a:ext uri="{FF2B5EF4-FFF2-40B4-BE49-F238E27FC236}">
                <a16:creationId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1145128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id="{EC865DAB-CC9F-4DB6-AAFF-F211D532FCFE}"/>
              </a:ext>
            </a:extLst>
          </p:cNvPr>
          <p:cNvSpPr>
            <a:spLocks noGrp="1"/>
          </p:cNvSpPr>
          <p:nvPr>
            <p:ph idx="1"/>
          </p:nvPr>
        </p:nvSpPr>
        <p:spPr/>
        <p:txBody>
          <a:bodyPr/>
          <a:lstStyle/>
          <a:p>
            <a:r>
              <a:rPr lang="en-GB" dirty="0"/>
              <a:t>Issue 1-4-1: PUSCH implicit test passing applicability rule</a:t>
            </a:r>
          </a:p>
          <a:p>
            <a:pPr lvl="1"/>
            <a:r>
              <a:rPr lang="en-GB" dirty="0">
                <a:highlight>
                  <a:srgbClr val="00FF00"/>
                </a:highlight>
              </a:rPr>
              <a:t>Capture the following applicability rule in test specifications: </a:t>
            </a:r>
          </a:p>
          <a:p>
            <a:pPr lvl="2"/>
            <a:r>
              <a:rPr lang="en-GB" dirty="0">
                <a:highlight>
                  <a:srgbClr val="00FF00"/>
                </a:highlight>
              </a:rPr>
              <a:t>“Unless otherwise stated, a BS that declares to support 500km/h (see D.1XX in table 4.6-1) and passes the tests for 500km/h, can also consider the tests for 350k</a:t>
            </a:r>
            <a:r>
              <a:rPr lang="en-GB" strike="sngStrike" dirty="0">
                <a:solidFill>
                  <a:srgbClr val="FFFF00"/>
                </a:solidFill>
                <a:highlight>
                  <a:srgbClr val="00FF00"/>
                </a:highlight>
              </a:rPr>
              <a:t>p</a:t>
            </a:r>
            <a:r>
              <a:rPr lang="en-GB" dirty="0">
                <a:solidFill>
                  <a:srgbClr val="FFFF00"/>
                </a:solidFill>
                <a:highlight>
                  <a:srgbClr val="00FF00"/>
                </a:highlight>
              </a:rPr>
              <a:t>m/</a:t>
            </a:r>
            <a:r>
              <a:rPr lang="en-GB" dirty="0">
                <a:highlight>
                  <a:srgbClr val="00FF00"/>
                </a:highlight>
              </a:rPr>
              <a:t>h as passed.”</a:t>
            </a:r>
          </a:p>
          <a:p>
            <a:endParaRPr lang="en-GB" dirty="0"/>
          </a:p>
          <a:p>
            <a:endParaRPr lang="en-GB" dirty="0"/>
          </a:p>
        </p:txBody>
      </p:sp>
      <p:sp>
        <p:nvSpPr>
          <p:cNvPr id="4" name="Slide Number Placeholder 3">
            <a:extLst>
              <a:ext uri="{FF2B5EF4-FFF2-40B4-BE49-F238E27FC236}">
                <a16:creationId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spTree>
    <p:extLst>
      <p:ext uri="{BB962C8B-B14F-4D97-AF65-F5344CB8AC3E}">
        <p14:creationId xmlns:p14="http://schemas.microsoft.com/office/powerpoint/2010/main" val="1850324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id="{EC865DAB-CC9F-4DB6-AAFF-F211D532FCFE}"/>
              </a:ext>
            </a:extLst>
          </p:cNvPr>
          <p:cNvSpPr>
            <a:spLocks noGrp="1"/>
          </p:cNvSpPr>
          <p:nvPr>
            <p:ph idx="1"/>
          </p:nvPr>
        </p:nvSpPr>
        <p:spPr/>
        <p:txBody>
          <a:bodyPr>
            <a:normAutofit fontScale="40000" lnSpcReduction="20000"/>
          </a:bodyPr>
          <a:lstStyle/>
          <a:p>
            <a:r>
              <a:rPr lang="en-GB" dirty="0"/>
              <a:t>Issue 1-4-2: PUSCH 1T1R applicability rule </a:t>
            </a:r>
          </a:p>
          <a:p>
            <a:pPr lvl="1"/>
            <a:r>
              <a:rPr lang="en-GB" dirty="0"/>
              <a:t>Option 4:</a:t>
            </a:r>
          </a:p>
          <a:p>
            <a:pPr lvl="2"/>
            <a:r>
              <a:rPr lang="en-GB" dirty="0"/>
              <a:t>In high speed train requirements, unless otherwise stated, for a BS supporting different numbers of antenna connectors (for BS type 1-C) or TAB connectors (for BS type 1-H) (see D.37 in table 4.6-1), the tests with low MIMO correlation level shall apply only for the lowest number of supported connectors in addition to the highest number of supported connectors, and the specific connectors used for testing are based on manufacturer declaration. </a:t>
            </a:r>
            <a:r>
              <a:rPr lang="en-GB" dirty="0">
                <a:highlight>
                  <a:srgbClr val="00FFFF"/>
                </a:highlight>
              </a:rPr>
              <a:t>If the BS supports 1RX, the optionally 2 connectors may be tested (in addition to the highest number of connectors) in place of testing 1 connector.</a:t>
            </a:r>
          </a:p>
          <a:p>
            <a:pPr lvl="1"/>
            <a:r>
              <a:rPr lang="en-GB" dirty="0"/>
              <a:t>Option 5:</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one 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a:t>
            </a:r>
            <a:r>
              <a:rPr lang="en-GB" dirty="0"/>
              <a:t> and the specific connectors used for testing are based on manufacturer declaration. If one connector is not supported, the tests with low MIMO correlation level shall apply only for the lowest and highest numbers of supported connectors, and the specific connectors used for testing are based on manufacturer declaration.</a:t>
            </a:r>
          </a:p>
          <a:p>
            <a:pPr lvl="1"/>
            <a:r>
              <a:rPr lang="en-GB" dirty="0"/>
              <a:t>Option 6: </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one 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 (the highest number does not count as the second lowest)</a:t>
            </a:r>
            <a:r>
              <a:rPr lang="en-GB" dirty="0"/>
              <a:t>, and the specific connectors used for testing are based on manufacturer declaration. If one connector is not supported, the tests with low MIMO correlation level shall apply only for the lowest and highest numbers of supported connectors, and the specific connectors used for testing are based on manufacturer declaration.</a:t>
            </a:r>
          </a:p>
          <a:p>
            <a:pPr lvl="1"/>
            <a:r>
              <a:rPr lang="en-GB" dirty="0"/>
              <a:t>Option 7: </a:t>
            </a:r>
          </a:p>
          <a:p>
            <a:pPr lvl="2"/>
            <a:r>
              <a:rPr lang="en-GB" dirty="0"/>
              <a:t>“In high speed train requirements, unless otherwise stated, for a BS supporting different numbers of antenna connectors (for BS type 1-C) or TAB connectors (for BS type 1-H) (see D.37 in table 4.6-1), the tests with low MIMO correlation level shall apply only for </a:t>
            </a:r>
            <a:r>
              <a:rPr lang="en-GB" dirty="0">
                <a:highlight>
                  <a:srgbClr val="00FFFF"/>
                </a:highlight>
              </a:rPr>
              <a:t>the lowest number or second lowest number of supported connectors,</a:t>
            </a:r>
            <a:r>
              <a:rPr lang="en-GB" dirty="0"/>
              <a:t> in addition to the highest number of supported connectors, and the specific connectors used for testing are based on manufacturer declaration.”</a:t>
            </a:r>
          </a:p>
          <a:p>
            <a:endParaRPr lang="en-GB" dirty="0"/>
          </a:p>
          <a:p>
            <a:pPr lvl="1"/>
            <a:r>
              <a:rPr lang="en-GB" dirty="0">
                <a:highlight>
                  <a:srgbClr val="FFFF00"/>
                </a:highlight>
              </a:rPr>
              <a:t>Proposed WF: Agree on option 5. </a:t>
            </a:r>
            <a:br>
              <a:rPr lang="en-GB" dirty="0"/>
            </a:br>
            <a:r>
              <a:rPr lang="en-GB" dirty="0"/>
              <a:t>Capture in the WF, if the highest number of connectors can simultaneously be second lowest number, or not.</a:t>
            </a:r>
          </a:p>
          <a:p>
            <a:endParaRPr lang="en-GB" dirty="0"/>
          </a:p>
          <a:p>
            <a:endParaRPr lang="en-GB" dirty="0"/>
          </a:p>
        </p:txBody>
      </p:sp>
      <p:sp>
        <p:nvSpPr>
          <p:cNvPr id="4" name="Slide Number Placeholder 3">
            <a:extLst>
              <a:ext uri="{FF2B5EF4-FFF2-40B4-BE49-F238E27FC236}">
                <a16:creationId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12</a:t>
            </a:fld>
            <a:endParaRPr lang="zh-CN" altLang="en-US" dirty="0"/>
          </a:p>
        </p:txBody>
      </p:sp>
    </p:spTree>
    <p:extLst>
      <p:ext uri="{BB962C8B-B14F-4D97-AF65-F5344CB8AC3E}">
        <p14:creationId xmlns:p14="http://schemas.microsoft.com/office/powerpoint/2010/main" val="680906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07927-33CD-447A-AF10-3805C9184C02}"/>
              </a:ext>
            </a:extLst>
          </p:cNvPr>
          <p:cNvSpPr>
            <a:spLocks noGrp="1"/>
          </p:cNvSpPr>
          <p:nvPr>
            <p:ph type="title"/>
          </p:nvPr>
        </p:nvSpPr>
        <p:spPr/>
        <p:txBody>
          <a:bodyPr/>
          <a:lstStyle/>
          <a:p>
            <a:r>
              <a:rPr lang="en-GB" dirty="0"/>
              <a:t>PUSCH - Manufacturer declaration</a:t>
            </a:r>
          </a:p>
        </p:txBody>
      </p:sp>
      <p:sp>
        <p:nvSpPr>
          <p:cNvPr id="3" name="Content Placeholder 2">
            <a:extLst>
              <a:ext uri="{FF2B5EF4-FFF2-40B4-BE49-F238E27FC236}">
                <a16:creationId xmlns:a16="http://schemas.microsoft.com/office/drawing/2014/main" id="{3A1A1A74-3DD3-448F-9B5C-3DAFA0BEB8B4}"/>
              </a:ext>
            </a:extLst>
          </p:cNvPr>
          <p:cNvSpPr>
            <a:spLocks noGrp="1"/>
          </p:cNvSpPr>
          <p:nvPr>
            <p:ph idx="1"/>
          </p:nvPr>
        </p:nvSpPr>
        <p:spPr/>
        <p:txBody>
          <a:bodyPr>
            <a:normAutofit fontScale="62500" lnSpcReduction="20000"/>
          </a:bodyPr>
          <a:lstStyle/>
          <a:p>
            <a:r>
              <a:rPr lang="en-GB" dirty="0"/>
              <a:t>Issue 1-5-1: PUSCH high speed support declaration for HST</a:t>
            </a:r>
          </a:p>
          <a:p>
            <a:pPr lvl="1"/>
            <a:r>
              <a:rPr lang="en-GB" dirty="0"/>
              <a:t>Option 1b: Declare category of supported maximum speed. This can be either 350 or 500kph (or no HST support). Shared for PUSCH/PRACH/UL TA.</a:t>
            </a:r>
          </a:p>
          <a:p>
            <a:pPr lvl="1"/>
            <a:endParaRPr lang="en-GB" dirty="0"/>
          </a:p>
          <a:p>
            <a:pPr lvl="1"/>
            <a:endParaRPr lang="en-GB" dirty="0"/>
          </a:p>
          <a:p>
            <a:pPr lvl="1"/>
            <a:r>
              <a:rPr lang="en-GB" dirty="0"/>
              <a:t>Option 1d: Declare category of supported maximum speed. This can be either 350 or 500kph (or no HST support). Shared for PUSCH/UL TA.</a:t>
            </a:r>
          </a:p>
          <a:p>
            <a:pPr lvl="1"/>
            <a:endParaRPr lang="en-GB" dirty="0"/>
          </a:p>
          <a:p>
            <a:pPr lvl="1"/>
            <a:endParaRPr lang="en-GB" dirty="0"/>
          </a:p>
          <a:p>
            <a:pPr lvl="1"/>
            <a:r>
              <a:rPr lang="en-GB" dirty="0"/>
              <a:t>Option 1e: Declare category of supported maximum speed. This can be either 350km/h or 500km/h. Only the corresponding requirements are tested.</a:t>
            </a:r>
          </a:p>
          <a:p>
            <a:pPr lvl="1"/>
            <a:endParaRPr lang="en-GB" dirty="0"/>
          </a:p>
          <a:p>
            <a:pPr lvl="1"/>
            <a:endParaRPr lang="en-GB" dirty="0"/>
          </a:p>
          <a:p>
            <a:pPr lvl="1"/>
            <a:endParaRPr lang="en-GB" dirty="0"/>
          </a:p>
          <a:p>
            <a:pPr lvl="1"/>
            <a:r>
              <a:rPr lang="en-GB" dirty="0">
                <a:highlight>
                  <a:srgbClr val="FFFF00"/>
                </a:highlight>
              </a:rPr>
              <a:t>Proposed WF: Agree on option 1e.</a:t>
            </a:r>
          </a:p>
          <a:p>
            <a:pPr lvl="1"/>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9695EB0A-7331-487F-93A7-5B131A5B5668}"/>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graphicFrame>
        <p:nvGraphicFramePr>
          <p:cNvPr id="5" name="Table 4">
            <a:extLst>
              <a:ext uri="{FF2B5EF4-FFF2-40B4-BE49-F238E27FC236}">
                <a16:creationId xmlns:a16="http://schemas.microsoft.com/office/drawing/2014/main" id="{5C585D69-4CCA-4C83-B1D9-572C3C71D774}"/>
              </a:ext>
            </a:extLst>
          </p:cNvPr>
          <p:cNvGraphicFramePr>
            <a:graphicFrameLocks noGrp="1"/>
          </p:cNvGraphicFramePr>
          <p:nvPr>
            <p:extLst>
              <p:ext uri="{D42A27DB-BD31-4B8C-83A1-F6EECF244321}">
                <p14:modId xmlns:p14="http://schemas.microsoft.com/office/powerpoint/2010/main" val="4075921703"/>
              </p:ext>
            </p:extLst>
          </p:nvPr>
        </p:nvGraphicFramePr>
        <p:xfrm>
          <a:off x="1496047" y="2412381"/>
          <a:ext cx="7437432" cy="504056"/>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971348648"/>
                    </a:ext>
                  </a:extLst>
                </a:gridCol>
                <a:gridCol w="1296144">
                  <a:extLst>
                    <a:ext uri="{9D8B030D-6E8A-4147-A177-3AD203B41FA5}">
                      <a16:colId xmlns:a16="http://schemas.microsoft.com/office/drawing/2014/main" val="1814589169"/>
                    </a:ext>
                  </a:extLst>
                </a:gridCol>
                <a:gridCol w="5236193">
                  <a:extLst>
                    <a:ext uri="{9D8B030D-6E8A-4147-A177-3AD203B41FA5}">
                      <a16:colId xmlns:a16="http://schemas.microsoft.com/office/drawing/2014/main" val="249745847"/>
                    </a:ext>
                  </a:extLst>
                </a:gridCol>
                <a:gridCol w="216024">
                  <a:extLst>
                    <a:ext uri="{9D8B030D-6E8A-4147-A177-3AD203B41FA5}">
                      <a16:colId xmlns:a16="http://schemas.microsoft.com/office/drawing/2014/main" val="2643281728"/>
                    </a:ext>
                  </a:extLst>
                </a:gridCol>
                <a:gridCol w="257023">
                  <a:extLst>
                    <a:ext uri="{9D8B030D-6E8A-4147-A177-3AD203B41FA5}">
                      <a16:colId xmlns:a16="http://schemas.microsoft.com/office/drawing/2014/main" val="3338157948"/>
                    </a:ext>
                  </a:extLst>
                </a:gridCol>
              </a:tblGrid>
              <a:tr h="504056">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supported speed for 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maximum supported speed for High Speed Train scenarios. The declaration is chosen from the set {No HST support, 350 km/h, 500 km/h} and applicable to HST PUSCH, UL TA and HST PRACH. Speed(s) less than the declaration shall also be supported under this declaration.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387774191"/>
                  </a:ext>
                </a:extLst>
              </a:tr>
            </a:tbl>
          </a:graphicData>
        </a:graphic>
      </p:graphicFrame>
      <p:graphicFrame>
        <p:nvGraphicFramePr>
          <p:cNvPr id="7" name="Table 6">
            <a:extLst>
              <a:ext uri="{FF2B5EF4-FFF2-40B4-BE49-F238E27FC236}">
                <a16:creationId xmlns:a16="http://schemas.microsoft.com/office/drawing/2014/main" id="{67497ADA-9ED5-4A52-8FDE-F52C9C1B0E63}"/>
              </a:ext>
            </a:extLst>
          </p:cNvPr>
          <p:cNvGraphicFramePr>
            <a:graphicFrameLocks noGrp="1"/>
          </p:cNvGraphicFramePr>
          <p:nvPr>
            <p:extLst>
              <p:ext uri="{D42A27DB-BD31-4B8C-83A1-F6EECF244321}">
                <p14:modId xmlns:p14="http://schemas.microsoft.com/office/powerpoint/2010/main" val="3813901832"/>
              </p:ext>
            </p:extLst>
          </p:nvPr>
        </p:nvGraphicFramePr>
        <p:xfrm>
          <a:off x="1547664" y="4539717"/>
          <a:ext cx="6789359" cy="69786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2304015145"/>
                    </a:ext>
                  </a:extLst>
                </a:gridCol>
                <a:gridCol w="1008112">
                  <a:extLst>
                    <a:ext uri="{9D8B030D-6E8A-4147-A177-3AD203B41FA5}">
                      <a16:colId xmlns:a16="http://schemas.microsoft.com/office/drawing/2014/main" val="3654510328"/>
                    </a:ext>
                  </a:extLst>
                </a:gridCol>
                <a:gridCol w="4824536">
                  <a:extLst>
                    <a:ext uri="{9D8B030D-6E8A-4147-A177-3AD203B41FA5}">
                      <a16:colId xmlns:a16="http://schemas.microsoft.com/office/drawing/2014/main" val="3688212578"/>
                    </a:ext>
                  </a:extLst>
                </a:gridCol>
                <a:gridCol w="144016">
                  <a:extLst>
                    <a:ext uri="{9D8B030D-6E8A-4147-A177-3AD203B41FA5}">
                      <a16:colId xmlns:a16="http://schemas.microsoft.com/office/drawing/2014/main" val="2566789716"/>
                    </a:ext>
                  </a:extLst>
                </a:gridCol>
                <a:gridCol w="236631">
                  <a:extLst>
                    <a:ext uri="{9D8B030D-6E8A-4147-A177-3AD203B41FA5}">
                      <a16:colId xmlns:a16="http://schemas.microsoft.com/office/drawing/2014/main" val="1075169310"/>
                    </a:ext>
                  </a:extLst>
                </a:gridCol>
              </a:tblGrid>
              <a:tr h="219075">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scenario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808591433"/>
                  </a:ext>
                </a:extLst>
              </a:tr>
              <a:tr h="478790">
                <a:tc>
                  <a:txBody>
                    <a:bodyPr/>
                    <a:lstStyle/>
                    <a:p>
                      <a:pPr>
                        <a:spcAft>
                          <a:spcPts val="0"/>
                        </a:spcAft>
                      </a:pPr>
                      <a:r>
                        <a:rPr lang="x-none" sz="900" dirty="0">
                          <a:effectLst/>
                        </a:rPr>
                        <a:t>D.109</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speed of high speed train for PUSCH</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for high speed train scenario, i.e. 350 km/h or 500 km/h. </a:t>
                      </a:r>
                      <a:endParaRPr lang="en-GB" sz="900" dirty="0">
                        <a:effectLst/>
                      </a:endParaRPr>
                    </a:p>
                    <a:p>
                      <a:pPr>
                        <a:spcAft>
                          <a:spcPts val="0"/>
                        </a:spcAft>
                      </a:pPr>
                      <a:r>
                        <a:rPr lang="x-none" sz="900" dirty="0">
                          <a:effectLst/>
                        </a:rPr>
                        <a:t>This declaration is applicable to PUSCH for high speed train and UL timing adjustment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375542519"/>
                  </a:ext>
                </a:extLst>
              </a:tr>
            </a:tbl>
          </a:graphicData>
        </a:graphic>
      </p:graphicFrame>
      <p:graphicFrame>
        <p:nvGraphicFramePr>
          <p:cNvPr id="6" name="Table 5">
            <a:extLst>
              <a:ext uri="{FF2B5EF4-FFF2-40B4-BE49-F238E27FC236}">
                <a16:creationId xmlns:a16="http://schemas.microsoft.com/office/drawing/2014/main" id="{7C54A1D4-D511-481C-9A10-1AEB5FD8BA72}"/>
              </a:ext>
            </a:extLst>
          </p:cNvPr>
          <p:cNvGraphicFramePr>
            <a:graphicFrameLocks noGrp="1"/>
          </p:cNvGraphicFramePr>
          <p:nvPr>
            <p:extLst>
              <p:ext uri="{D42A27DB-BD31-4B8C-83A1-F6EECF244321}">
                <p14:modId xmlns:p14="http://schemas.microsoft.com/office/powerpoint/2010/main" val="174858196"/>
              </p:ext>
            </p:extLst>
          </p:nvPr>
        </p:nvGraphicFramePr>
        <p:xfrm>
          <a:off x="1496167" y="3499886"/>
          <a:ext cx="6429320" cy="345853"/>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2536102640"/>
                    </a:ext>
                  </a:extLst>
                </a:gridCol>
                <a:gridCol w="1008112">
                  <a:extLst>
                    <a:ext uri="{9D8B030D-6E8A-4147-A177-3AD203B41FA5}">
                      <a16:colId xmlns:a16="http://schemas.microsoft.com/office/drawing/2014/main" val="3043132286"/>
                    </a:ext>
                  </a:extLst>
                </a:gridCol>
                <a:gridCol w="3672408">
                  <a:extLst>
                    <a:ext uri="{9D8B030D-6E8A-4147-A177-3AD203B41FA5}">
                      <a16:colId xmlns:a16="http://schemas.microsoft.com/office/drawing/2014/main" val="727162847"/>
                    </a:ext>
                  </a:extLst>
                </a:gridCol>
                <a:gridCol w="360040">
                  <a:extLst>
                    <a:ext uri="{9D8B030D-6E8A-4147-A177-3AD203B41FA5}">
                      <a16:colId xmlns:a16="http://schemas.microsoft.com/office/drawing/2014/main" val="3890732523"/>
                    </a:ext>
                  </a:extLst>
                </a:gridCol>
                <a:gridCol w="308640">
                  <a:extLst>
                    <a:ext uri="{9D8B030D-6E8A-4147-A177-3AD203B41FA5}">
                      <a16:colId xmlns:a16="http://schemas.microsoft.com/office/drawing/2014/main" val="2143295105"/>
                    </a:ext>
                  </a:extLst>
                </a:gridCol>
              </a:tblGrid>
              <a:tr h="345853">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Supported maximum speed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(i.e. 350km/h, 500km/h</a:t>
                      </a:r>
                      <a:r>
                        <a:rPr lang="en-GB" sz="900" dirty="0">
                          <a:effectLst/>
                        </a:rPr>
                        <a:t>, or no HST support</a:t>
                      </a:r>
                      <a:r>
                        <a:rPr lang="x-none" sz="900" dirty="0">
                          <a:effectLst/>
                        </a:rPr>
                        <a:t>) for PUSCH and UL timing adjustment for HST.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382570062"/>
                  </a:ext>
                </a:extLst>
              </a:tr>
            </a:tbl>
          </a:graphicData>
        </a:graphic>
      </p:graphicFrame>
    </p:spTree>
    <p:extLst>
      <p:ext uri="{BB962C8B-B14F-4D97-AF65-F5344CB8AC3E}">
        <p14:creationId xmlns:p14="http://schemas.microsoft.com/office/powerpoint/2010/main" val="2571750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CA182-03DF-424B-B866-25948630DD19}"/>
              </a:ext>
            </a:extLst>
          </p:cNvPr>
          <p:cNvSpPr>
            <a:spLocks noGrp="1"/>
          </p:cNvSpPr>
          <p:nvPr>
            <p:ph type="title"/>
          </p:nvPr>
        </p:nvSpPr>
        <p:spPr/>
        <p:txBody>
          <a:bodyPr>
            <a:normAutofit fontScale="90000"/>
          </a:bodyPr>
          <a:lstStyle/>
          <a:p>
            <a:r>
              <a:rPr lang="en-GB" dirty="0"/>
              <a:t>PUSCH - Specification writing (informative)</a:t>
            </a:r>
          </a:p>
        </p:txBody>
      </p:sp>
      <p:sp>
        <p:nvSpPr>
          <p:cNvPr id="3" name="Content Placeholder 2">
            <a:extLst>
              <a:ext uri="{FF2B5EF4-FFF2-40B4-BE49-F238E27FC236}">
                <a16:creationId xmlns:a16="http://schemas.microsoft.com/office/drawing/2014/main" id="{3523B550-7350-4F48-9C53-EF7F1FDEF3BC}"/>
              </a:ext>
            </a:extLst>
          </p:cNvPr>
          <p:cNvSpPr>
            <a:spLocks noGrp="1"/>
          </p:cNvSpPr>
          <p:nvPr>
            <p:ph idx="1"/>
          </p:nvPr>
        </p:nvSpPr>
        <p:spPr/>
        <p:txBody>
          <a:bodyPr>
            <a:normAutofit fontScale="62500" lnSpcReduction="20000"/>
          </a:bodyPr>
          <a:lstStyle/>
          <a:p>
            <a:r>
              <a:rPr lang="en-GB" dirty="0">
                <a:highlight>
                  <a:srgbClr val="00FF00"/>
                </a:highlight>
              </a:rPr>
              <a:t>Issue 1-6-1: Removal of TBD and []</a:t>
            </a:r>
          </a:p>
          <a:p>
            <a:pPr lvl="1"/>
            <a:r>
              <a:rPr lang="en-GB" dirty="0">
                <a:highlight>
                  <a:srgbClr val="00FF00"/>
                </a:highlight>
              </a:rPr>
              <a:t>Each CR should be considered separately in the corresponding section of this document, this evaluation starts from the following goals:</a:t>
            </a:r>
          </a:p>
          <a:p>
            <a:pPr lvl="2"/>
            <a:r>
              <a:rPr lang="en-GB" dirty="0">
                <a:highlight>
                  <a:srgbClr val="00FF00"/>
                </a:highlight>
              </a:rPr>
              <a:t>Do not agree TS 38.104 CRs that introduce new TBDs or [], either postpone, or technically endorse, or change to no longer add new TBDs or [].</a:t>
            </a:r>
          </a:p>
          <a:p>
            <a:pPr lvl="3"/>
            <a:r>
              <a:rPr lang="en-GB" dirty="0">
                <a:highlight>
                  <a:srgbClr val="00FF00"/>
                </a:highlight>
              </a:rPr>
              <a:t>Discuss, if [] can be removed and TBDs can be replaced in the </a:t>
            </a:r>
            <a:r>
              <a:rPr lang="en-GB" dirty="0" err="1">
                <a:highlight>
                  <a:srgbClr val="00FF00"/>
                </a:highlight>
              </a:rPr>
              <a:t>draftCRs</a:t>
            </a:r>
            <a:r>
              <a:rPr lang="en-GB" dirty="0">
                <a:highlight>
                  <a:srgbClr val="00FF00"/>
                </a:highlight>
              </a:rPr>
              <a:t> endorsed last meeting.</a:t>
            </a:r>
          </a:p>
          <a:p>
            <a:pPr lvl="3"/>
            <a:r>
              <a:rPr lang="en-GB" dirty="0">
                <a:highlight>
                  <a:srgbClr val="00FF00"/>
                </a:highlight>
              </a:rPr>
              <a:t>Change all remaining [TBD] to TBD.</a:t>
            </a:r>
          </a:p>
          <a:p>
            <a:pPr lvl="3"/>
            <a:r>
              <a:rPr lang="en-GB" dirty="0">
                <a:highlight>
                  <a:srgbClr val="00FF00"/>
                </a:highlight>
              </a:rPr>
              <a:t>Consider removing requirements with remaining TBD.</a:t>
            </a:r>
          </a:p>
          <a:p>
            <a:pPr lvl="2"/>
            <a:r>
              <a:rPr lang="en-GB" dirty="0">
                <a:highlight>
                  <a:srgbClr val="00FF00"/>
                </a:highlight>
              </a:rPr>
              <a:t>For PUSCH in particular: Do not introduce minimum CBW requirements in CRs this meeting.</a:t>
            </a:r>
          </a:p>
          <a:p>
            <a:r>
              <a:rPr lang="en-GB" dirty="0">
                <a:highlight>
                  <a:srgbClr val="00FF00"/>
                </a:highlight>
              </a:rPr>
              <a:t>Issue 1-6-2: HST test setup figures and test tolerances</a:t>
            </a:r>
          </a:p>
          <a:p>
            <a:pPr lvl="1"/>
            <a:r>
              <a:rPr lang="en-GB" dirty="0">
                <a:highlight>
                  <a:srgbClr val="00FF00"/>
                </a:highlight>
              </a:rPr>
              <a:t>Test specification CR authors to verify the need for new measurement setup figures and TTs.</a:t>
            </a:r>
          </a:p>
          <a:p>
            <a:pPr lvl="2"/>
            <a:r>
              <a:rPr lang="en-GB" dirty="0">
                <a:highlight>
                  <a:srgbClr val="00FF00"/>
                </a:highlight>
              </a:rPr>
              <a:t>Remark: LTE has re-used the measurement setup figure for PUSCH in PUSCH HST (TS 36.141 I.3.2) by adding “HST” to heading and caption, as well as adding a note.</a:t>
            </a:r>
            <a:br>
              <a:rPr lang="en-GB" dirty="0">
                <a:highlight>
                  <a:srgbClr val="00FF00"/>
                </a:highlight>
              </a:rPr>
            </a:br>
            <a:r>
              <a:rPr lang="en-GB" dirty="0">
                <a:highlight>
                  <a:srgbClr val="00FF00"/>
                </a:highlight>
              </a:rPr>
              <a:t>LTE also added new PUSCH HST TTs (36.141 G.3).</a:t>
            </a:r>
          </a:p>
          <a:p>
            <a:pPr lvl="1"/>
            <a:r>
              <a:rPr lang="en-GB" dirty="0">
                <a:highlight>
                  <a:srgbClr val="00FF00"/>
                </a:highlight>
              </a:rPr>
              <a:t>Other delegates to check, if the additions in the CR are technically correct and sufficient.</a:t>
            </a:r>
          </a:p>
          <a:p>
            <a:endParaRPr lang="en-GB" dirty="0"/>
          </a:p>
        </p:txBody>
      </p:sp>
      <p:sp>
        <p:nvSpPr>
          <p:cNvPr id="4" name="Slide Number Placeholder 3">
            <a:extLst>
              <a:ext uri="{FF2B5EF4-FFF2-40B4-BE49-F238E27FC236}">
                <a16:creationId xmlns:a16="http://schemas.microsoft.com/office/drawing/2014/main" id="{45859F05-F03D-4CC9-B33C-6ABE259EDB76}"/>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Tree>
    <p:extLst>
      <p:ext uri="{BB962C8B-B14F-4D97-AF65-F5344CB8AC3E}">
        <p14:creationId xmlns:p14="http://schemas.microsoft.com/office/powerpoint/2010/main" val="217091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9EB344-DB50-45A0-998A-29761628D4BB}"/>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
        <p:nvSpPr>
          <p:cNvPr id="5" name="标题 1">
            <a:extLst>
              <a:ext uri="{FF2B5EF4-FFF2-40B4-BE49-F238E27FC236}">
                <a16:creationId xmlns:a16="http://schemas.microsoft.com/office/drawing/2014/main" id="{7D61DC53-955C-4BA4-91D2-C3A8C9E948EE}"/>
              </a:ext>
            </a:extLst>
          </p:cNvPr>
          <p:cNvSpPr txBox="1">
            <a:spLocks/>
          </p:cNvSpPr>
          <p:nvPr/>
        </p:nvSpPr>
        <p:spPr>
          <a:xfrm>
            <a:off x="457200" y="116632"/>
            <a:ext cx="8229600" cy="576064"/>
          </a:xfrm>
          <a:prstGeom prst="rect">
            <a:avLst/>
          </a:prstGeom>
        </p:spPr>
        <p:txBody>
          <a:bodyP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a:t>Simulation assumptions for PUSCH (Informative)</a:t>
            </a:r>
            <a:endParaRPr lang="zh-CN" altLang="en-US" dirty="0"/>
          </a:p>
        </p:txBody>
      </p:sp>
      <p:graphicFrame>
        <p:nvGraphicFramePr>
          <p:cNvPr id="6" name="Table 3">
            <a:extLst>
              <a:ext uri="{FF2B5EF4-FFF2-40B4-BE49-F238E27FC236}">
                <a16:creationId xmlns:a16="http://schemas.microsoft.com/office/drawing/2014/main" id="{F3619A60-106B-43EC-9C6D-950FB5FCEFC7}"/>
              </a:ext>
            </a:extLst>
          </p:cNvPr>
          <p:cNvGraphicFramePr>
            <a:graphicFrameLocks noGrp="1"/>
          </p:cNvGraphicFramePr>
          <p:nvPr>
            <p:extLst>
              <p:ext uri="{D42A27DB-BD31-4B8C-83A1-F6EECF244321}">
                <p14:modId xmlns:p14="http://schemas.microsoft.com/office/powerpoint/2010/main" val="1445804914"/>
              </p:ext>
            </p:extLst>
          </p:nvPr>
        </p:nvGraphicFramePr>
        <p:xfrm>
          <a:off x="251520" y="836712"/>
          <a:ext cx="8686802" cy="5468576"/>
        </p:xfrm>
        <a:graphic>
          <a:graphicData uri="http://schemas.openxmlformats.org/drawingml/2006/table">
            <a:tbl>
              <a:tblPr firstRow="1" firstCol="1" bandRow="1"/>
              <a:tblGrid>
                <a:gridCol w="2592288">
                  <a:extLst>
                    <a:ext uri="{9D8B030D-6E8A-4147-A177-3AD203B41FA5}">
                      <a16:colId xmlns:a16="http://schemas.microsoft.com/office/drawing/2014/main" val="2115192498"/>
                    </a:ext>
                  </a:extLst>
                </a:gridCol>
                <a:gridCol w="1699678">
                  <a:extLst>
                    <a:ext uri="{9D8B030D-6E8A-4147-A177-3AD203B41FA5}">
                      <a16:colId xmlns:a16="http://schemas.microsoft.com/office/drawing/2014/main" val="1375557807"/>
                    </a:ext>
                  </a:extLst>
                </a:gridCol>
                <a:gridCol w="1396666">
                  <a:extLst>
                    <a:ext uri="{9D8B030D-6E8A-4147-A177-3AD203B41FA5}">
                      <a16:colId xmlns:a16="http://schemas.microsoft.com/office/drawing/2014/main" val="20002"/>
                    </a:ext>
                  </a:extLst>
                </a:gridCol>
                <a:gridCol w="158996">
                  <a:extLst>
                    <a:ext uri="{9D8B030D-6E8A-4147-A177-3AD203B41FA5}">
                      <a16:colId xmlns:a16="http://schemas.microsoft.com/office/drawing/2014/main" val="20003"/>
                    </a:ext>
                  </a:extLst>
                </a:gridCol>
                <a:gridCol w="1419587">
                  <a:extLst>
                    <a:ext uri="{9D8B030D-6E8A-4147-A177-3AD203B41FA5}">
                      <a16:colId xmlns:a16="http://schemas.microsoft.com/office/drawing/2014/main" val="3430033481"/>
                    </a:ext>
                  </a:extLst>
                </a:gridCol>
                <a:gridCol w="1419587">
                  <a:extLst>
                    <a:ext uri="{9D8B030D-6E8A-4147-A177-3AD203B41FA5}">
                      <a16:colId xmlns:a16="http://schemas.microsoft.com/office/drawing/2014/main" val="20005"/>
                    </a:ext>
                  </a:extLst>
                </a:gridCol>
              </a:tblGrid>
              <a:tr h="188008">
                <a:tc row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Parameter</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Value</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en-US"/>
                    </a:p>
                  </a:txBody>
                  <a:tcPr/>
                </a:tc>
                <a:tc hMerge="1">
                  <a:txBody>
                    <a:bodyPr/>
                    <a:lstStyle/>
                    <a:p>
                      <a:endParaRPr lang="zh-CN" altLang="en-US"/>
                    </a:p>
                  </a:txBody>
                  <a:tcPr/>
                </a:tc>
                <a:extLst>
                  <a:ext uri="{0D108BD9-81ED-4DB2-BD59-A6C34878D82A}">
                    <a16:rowId xmlns:a16="http://schemas.microsoft.com/office/drawing/2014/main" val="38358880"/>
                  </a:ext>
                </a:extLst>
              </a:tr>
              <a:tr h="188008">
                <a:tc vMerge="1">
                  <a:txBody>
                    <a:bodyPr/>
                    <a:lstStyle/>
                    <a:p>
                      <a:endParaRPr lang="en-US"/>
                    </a:p>
                  </a:txBody>
                  <a:tcPr/>
                </a:tc>
                <a:tc grid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350km/h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500km/h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279315056"/>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Transform precoding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effectLst/>
                          <a:latin typeface="Calibri" panose="020F0502020204030204" pitchFamily="34" charset="0"/>
                          <a:ea typeface="+mn-ea"/>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mn-ea"/>
                          <a:cs typeface="Times New Roman" panose="02020603050405020304" pitchFamily="18" charset="0"/>
                        </a:rPr>
                        <a:t>FFS: Enabled</a:t>
                      </a:r>
                      <a:endPar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rPr>
                        <a:t>FFS: Enabled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942498793"/>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a:t>
                      </a:r>
                      <a:r>
                        <a:rPr lang="en-GB" sz="1050" noProof="0" dirty="0" err="1">
                          <a:effectLst/>
                          <a:latin typeface="Calibri" panose="020F0502020204030204" pitchFamily="34" charset="0"/>
                          <a:ea typeface="宋体" panose="02010600030101010101" pitchFamily="2" charset="-122"/>
                          <a:cs typeface="Times New Roman" panose="02020603050405020304" pitchFamily="18" charset="0"/>
                        </a:rPr>
                        <a:t>Tx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sz="105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148711282"/>
                  </a:ext>
                </a:extLst>
              </a:tr>
              <a:tr h="129234">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Number of Rx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altLang="zh-CN"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altLang="zh-CN"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23964014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layers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003576492"/>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SCS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4654432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Reference signal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 1+1+1</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1</a:t>
                      </a:r>
                      <a:r>
                        <a:rPr kumimoji="0"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a:t>
                      </a:r>
                      <a:r>
                        <a:rPr lang="en-GB" altLang="zh-CN" sz="1050" noProof="0" dirty="0">
                          <a:solidFill>
                            <a:schemeClr val="tx1"/>
                          </a:solidFill>
                          <a:effectLst/>
                          <a:latin typeface="Calibri" panose="020F0502020204030204" pitchFamily="34" charset="0"/>
                          <a:ea typeface="+mn-ea"/>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702151103"/>
                  </a:ext>
                </a:extLst>
              </a:tr>
              <a:tr h="335419">
                <a:tc>
                  <a:txBody>
                    <a:bodyPr/>
                    <a:lstStyle/>
                    <a:p>
                      <a:pPr algn="ctr">
                        <a:lnSpc>
                          <a:spcPct val="107000"/>
                        </a:lnSpc>
                        <a:spcAft>
                          <a:spcPts val="0"/>
                        </a:spcAft>
                      </a:pPr>
                      <a:r>
                        <a:rPr lang="en-GB" altLang="zh-CN" sz="1050" dirty="0"/>
                        <a:t> </a:t>
                      </a:r>
                      <a:r>
                        <a:rPr lang="en-US" altLang="zh-CN" sz="1050" i="1" dirty="0"/>
                        <a:t>l</a:t>
                      </a:r>
                      <a:r>
                        <a:rPr lang="en-US" altLang="zh-CN" sz="1050" i="1" baseline="-25000" dirty="0"/>
                        <a:t>0</a:t>
                      </a:r>
                      <a:r>
                        <a:rPr lang="en-US" altLang="zh-CN" sz="1050" dirty="0"/>
                        <a:t> </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14400" marR="0" lvl="2" indent="0" algn="l" defTabSz="914400" rtl="0" eaLnBrk="1" fontAlgn="auto" latinLnBrk="0" hangingPunct="0">
                        <a:lnSpc>
                          <a:spcPct val="100000"/>
                        </a:lnSpc>
                        <a:spcBef>
                          <a:spcPts val="0"/>
                        </a:spcBef>
                        <a:spcAft>
                          <a:spcPts val="0"/>
                        </a:spcAft>
                        <a:buClrTx/>
                        <a:buSzTx/>
                        <a:buFontTx/>
                        <a:buNone/>
                        <a:tabLst/>
                        <a:defRPr/>
                      </a:pPr>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lvl="2" hangingPunct="0"/>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vl="2" hangingPunct="0"/>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663379793"/>
                  </a:ext>
                </a:extLst>
              </a:tr>
              <a:tr h="179423">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symbols length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97000962"/>
                  </a:ext>
                </a:extLst>
              </a:tr>
              <a:tr h="179423">
                <a:tc>
                  <a:txBody>
                    <a:bodyPr/>
                    <a:lstStyle/>
                    <a:p>
                      <a:pPr algn="ctr">
                        <a:lnSpc>
                          <a:spcPct val="107000"/>
                        </a:lnSpc>
                        <a:spcAft>
                          <a:spcPts val="0"/>
                        </a:spcAft>
                      </a:pPr>
                      <a:r>
                        <a:rPr lang="en-GB" altLang="zh-CN" sz="1050" noProof="0" dirty="0"/>
                        <a:t>start symbol index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81793208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Time domain resource allocation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12939419"/>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Frequency domain resource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1613913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MCS index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2 and MCS 16</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Open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3"/>
                  </a:ext>
                </a:extLst>
              </a:tr>
              <a:tr h="229334">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Maximum Doppler shift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1340Hz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30kHz SCS: 2334Hz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1740Hz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pPr>
                      <a:r>
                        <a:rPr kumimoji="1" lang="en-GB" altLang="zh-CN" sz="1050" kern="1200" noProof="0" dirty="0">
                          <a:solidFill>
                            <a:schemeClr val="tx1"/>
                          </a:solidFill>
                          <a:latin typeface="+mn-lt"/>
                          <a:ea typeface="+mn-ea"/>
                          <a:cs typeface="+mn-cs"/>
                        </a:rPr>
                        <a:t>30kHz SCS: 3334Hz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5085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zh-CN" sz="1050" kern="1200" dirty="0">
                          <a:solidFill>
                            <a:schemeClr val="tx1"/>
                          </a:solidFill>
                          <a:latin typeface="+mn-lt"/>
                          <a:ea typeface="+mn-ea"/>
                          <a:cs typeface="+mn-cs"/>
                        </a:rPr>
                        <a:t>Carrier frequency (GHz)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15kHz SCS: 2.1GHz</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15kHz SCS: 1.8GHz (Band n3)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200" kern="1200" baseline="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942473166"/>
                  </a:ext>
                </a:extLst>
              </a:tr>
              <a:tr h="538268">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Propagation condition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HST single-tap</a:t>
                      </a:r>
                      <a:r>
                        <a:rPr lang="en-GB" altLang="zh-CN" sz="1050" baseline="0" noProof="0" dirty="0">
                          <a:effectLst/>
                          <a:latin typeface="Calibri" panose="020F0502020204030204" pitchFamily="34" charset="0"/>
                          <a:ea typeface="+mn-ea"/>
                          <a:cs typeface="Times New Roman" panose="02020603050405020304" pitchFamily="18" charset="0"/>
                        </a:rPr>
                        <a:t> channel model:</a:t>
                      </a:r>
                      <a:endParaRPr lang="en-GB" altLang="zh-CN" sz="1050" noProof="0" dirty="0">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Tunnel: Ds=300m,</a:t>
                      </a:r>
                      <a:r>
                        <a:rPr lang="en-GB" altLang="zh-CN" sz="1050" baseline="0" noProof="0" dirty="0">
                          <a:effectLst/>
                          <a:latin typeface="Calibri" panose="020F0502020204030204" pitchFamily="34" charset="0"/>
                          <a:ea typeface="+mn-ea"/>
                          <a:cs typeface="Times New Roman" panose="02020603050405020304" pitchFamily="18" charset="0"/>
                        </a:rPr>
                        <a:t>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=2m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effectLst/>
                          <a:latin typeface="Calibri" panose="020F0502020204030204" pitchFamily="34" charset="0"/>
                          <a:ea typeface="+mn-ea"/>
                          <a:cs typeface="Times New Roman" panose="02020603050405020304" pitchFamily="18" charset="0"/>
                        </a:rPr>
                        <a:t>Open space: Ds=700m,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=150m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solidFill>
                            <a:srgbClr val="0070C0"/>
                          </a:solidFill>
                          <a:effectLst/>
                          <a:latin typeface="Calibri" panose="020F0502020204030204" pitchFamily="34" charset="0"/>
                          <a:ea typeface="+mn-ea"/>
                          <a:cs typeface="Times New Roman" panose="02020603050405020304" pitchFamily="18" charset="0"/>
                        </a:rPr>
                        <a:t>FFS: </a:t>
                      </a:r>
                      <a:r>
                        <a:rPr lang="en-GB" sz="1050" dirty="0">
                          <a:solidFill>
                            <a:srgbClr val="0070C0"/>
                          </a:solidFill>
                        </a:rPr>
                        <a:t>Multi-path fading channel under high Doppler value </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050" dirty="0">
                          <a:solidFill>
                            <a:srgbClr val="0070C0"/>
                          </a:solidFill>
                        </a:rPr>
                        <a:t>15kHz: [600]Hz; 30kHz: [1200]Hz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GB" altLang="zh-CN" sz="1200" strike="noStrike"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254786565"/>
                  </a:ext>
                </a:extLst>
              </a:tr>
              <a:tr h="179423">
                <a:tc>
                  <a:txBody>
                    <a:bodyPr/>
                    <a:lstStyle/>
                    <a:p>
                      <a:pPr algn="ctr">
                        <a:lnSpc>
                          <a:spcPct val="107000"/>
                        </a:lnSpc>
                        <a:spcAft>
                          <a:spcPts val="0"/>
                        </a:spcAft>
                      </a:pPr>
                      <a:r>
                        <a:rPr lang="en-GB" sz="1050" strike="noStrike" noProof="0" dirty="0">
                          <a:effectLst/>
                          <a:latin typeface="Calibri" panose="020F0502020204030204" pitchFamily="34" charset="0"/>
                          <a:ea typeface="宋体" panose="02010600030101010101" pitchFamily="2" charset="-122"/>
                          <a:cs typeface="Times New Roman" panose="02020603050405020304" pitchFamily="18" charset="0"/>
                        </a:rPr>
                        <a:t>SCS and BW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15kHz: 10MHz/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5MHz</a:t>
                      </a: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 30kHz: 40MHz/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10MHz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US" sz="1400" strike="sngStrike" kern="12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002039032"/>
                  </a:ext>
                </a:extLst>
              </a:tr>
              <a:tr h="179423">
                <a:tc>
                  <a:txBody>
                    <a:bodyPr/>
                    <a:lstStyle/>
                    <a:p>
                      <a:pPr algn="ctr">
                        <a:lnSpc>
                          <a:spcPct val="107000"/>
                        </a:lnSpc>
                        <a:spcAft>
                          <a:spcPts val="0"/>
                        </a:spcAft>
                      </a:pPr>
                      <a:r>
                        <a:rPr lang="en-GB" altLang="zh-CN" sz="1050" noProof="0"/>
                        <a:t>Number of HARQ transmissions </a:t>
                      </a: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kumimoji="1" lang="en-GB" sz="1050" kern="1200" noProof="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035498067"/>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Testing metric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955215549"/>
                  </a:ext>
                </a:extLst>
              </a:tr>
              <a:tr h="179423">
                <a:tc gridSpan="6">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altLang="zh-CN" sz="1050" noProof="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1605875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C6A9E-8427-4A7D-9B08-1F97C96CEAE8}"/>
              </a:ext>
            </a:extLst>
          </p:cNvPr>
          <p:cNvSpPr>
            <a:spLocks noGrp="1"/>
          </p:cNvSpPr>
          <p:nvPr>
            <p:ph type="title"/>
          </p:nvPr>
        </p:nvSpPr>
        <p:spPr/>
        <p:txBody>
          <a:bodyPr/>
          <a:lstStyle/>
          <a:p>
            <a:r>
              <a:rPr lang="en-GB" dirty="0"/>
              <a:t>PRACH</a:t>
            </a:r>
          </a:p>
        </p:txBody>
      </p:sp>
      <p:sp>
        <p:nvSpPr>
          <p:cNvPr id="3" name="Content Placeholder 2">
            <a:extLst>
              <a:ext uri="{FF2B5EF4-FFF2-40B4-BE49-F238E27FC236}">
                <a16:creationId xmlns:a16="http://schemas.microsoft.com/office/drawing/2014/main" id="{5C43139B-CCF3-4A16-8158-3BE22E59F2A1}"/>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0F2F1CA3-9115-4EA7-A934-2A1A42577622}"/>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2220410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TDLC300-100 propagation conditions for long preamble formats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85000" lnSpcReduction="10000"/>
          </a:bodyPr>
          <a:lstStyle/>
          <a:p>
            <a:r>
              <a:rPr lang="en-GB" dirty="0"/>
              <a:t>Issue 2-1-1: TDLC300-100 propagation conditions for long preamble formats</a:t>
            </a:r>
          </a:p>
          <a:p>
            <a:pPr lvl="1"/>
            <a:r>
              <a:rPr lang="en-GB" dirty="0"/>
              <a:t>Option 2: Do not to introduce TDLC300-100 fading channel with frequency offset of 400Hz requirements for long preamble formats for HST requirements.</a:t>
            </a:r>
          </a:p>
          <a:p>
            <a:pPr lvl="1"/>
            <a:r>
              <a:rPr lang="en-GB" dirty="0"/>
              <a:t>Option 3: Introduce TDLC300-100 for PRACH restricted set type A and B.</a:t>
            </a:r>
          </a:p>
          <a:p>
            <a:pPr lvl="1"/>
            <a:r>
              <a:rPr lang="en-GB" dirty="0"/>
              <a:t>Option 4: Introduce TDLC300-100 fading channel with frequency offset of 400Hz requirements for long preamble 0 restricted set type A and B in </a:t>
            </a:r>
            <a:r>
              <a:rPr lang="en-GB" b="1" dirty="0"/>
              <a:t>non</a:t>
            </a:r>
            <a:r>
              <a:rPr lang="en-GB" dirty="0"/>
              <a:t>-HST sections.</a:t>
            </a:r>
          </a:p>
          <a:p>
            <a:pPr lvl="1"/>
            <a:endParaRPr lang="en-GB" dirty="0"/>
          </a:p>
          <a:p>
            <a:pPr lvl="1"/>
            <a:r>
              <a:rPr lang="en-GB" dirty="0"/>
              <a:t>Proposed WF: No consensus, continue discussion.</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spTree>
    <p:extLst>
      <p:ext uri="{BB962C8B-B14F-4D97-AF65-F5344CB8AC3E}">
        <p14:creationId xmlns:p14="http://schemas.microsoft.com/office/powerpoint/2010/main" val="259098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62500" lnSpcReduction="20000"/>
          </a:bodyPr>
          <a:lstStyle/>
          <a:p>
            <a:r>
              <a:rPr lang="en-GB" dirty="0"/>
              <a:t>Issue 2-2-1: PRACH high speed support declaration for HST</a:t>
            </a:r>
          </a:p>
          <a:p>
            <a:pPr lvl="1"/>
            <a:r>
              <a:rPr lang="en-GB" dirty="0"/>
              <a:t>Option 1c: One declaration table entry for short and long format.</a:t>
            </a:r>
          </a:p>
          <a:p>
            <a:pPr lvl="1"/>
            <a:endParaRPr lang="en-GB" dirty="0"/>
          </a:p>
          <a:p>
            <a:pPr lvl="1"/>
            <a:endParaRPr lang="en-GB" dirty="0"/>
          </a:p>
          <a:p>
            <a:pPr lvl="1"/>
            <a:endParaRPr lang="en-GB" dirty="0"/>
          </a:p>
          <a:p>
            <a:pPr lvl="1"/>
            <a:r>
              <a:rPr lang="en-GB" dirty="0"/>
              <a:t>Option 2: Include the two new manufacturer declarations “PRACH high speed train long format support” and “PRACH high speed train short format support”,</a:t>
            </a:r>
          </a:p>
          <a:p>
            <a:pPr lvl="1"/>
            <a:endParaRPr lang="en-GB" dirty="0"/>
          </a:p>
          <a:p>
            <a:pPr marL="457200" lvl="1" indent="0">
              <a:buNone/>
            </a:pPr>
            <a:endParaRPr lang="en-GB" dirty="0"/>
          </a:p>
          <a:p>
            <a:pPr marL="457200" lvl="1" indent="0">
              <a:buNone/>
            </a:pPr>
            <a:endParaRPr lang="en-GB" dirty="0"/>
          </a:p>
          <a:p>
            <a:pPr lvl="1"/>
            <a:r>
              <a:rPr lang="en-GB" dirty="0"/>
              <a:t>Option 4: One declaration table entry for short and long format, no HST support</a:t>
            </a:r>
          </a:p>
          <a:p>
            <a:pPr lvl="1"/>
            <a:endParaRPr lang="en-GB" dirty="0"/>
          </a:p>
          <a:p>
            <a:pPr lvl="1"/>
            <a:endParaRPr lang="en-GB" dirty="0"/>
          </a:p>
          <a:p>
            <a:pPr lvl="1"/>
            <a:r>
              <a:rPr lang="en-GB" dirty="0"/>
              <a:t>Proposed WF: No consensus, continue discussion.</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18</a:t>
            </a:fld>
            <a:endParaRPr lang="zh-CN" altLang="en-US"/>
          </a:p>
        </p:txBody>
      </p:sp>
      <p:graphicFrame>
        <p:nvGraphicFramePr>
          <p:cNvPr id="5" name="Table 4">
            <a:extLst>
              <a:ext uri="{FF2B5EF4-FFF2-40B4-BE49-F238E27FC236}">
                <a16:creationId xmlns:a16="http://schemas.microsoft.com/office/drawing/2014/main" id="{CBAE683F-8501-4D2D-9F1E-0EE825854B00}"/>
              </a:ext>
            </a:extLst>
          </p:cNvPr>
          <p:cNvGraphicFramePr>
            <a:graphicFrameLocks noGrp="1"/>
          </p:cNvGraphicFramePr>
          <p:nvPr>
            <p:extLst>
              <p:ext uri="{D42A27DB-BD31-4B8C-83A1-F6EECF244321}">
                <p14:modId xmlns:p14="http://schemas.microsoft.com/office/powerpoint/2010/main" val="3528861524"/>
              </p:ext>
            </p:extLst>
          </p:nvPr>
        </p:nvGraphicFramePr>
        <p:xfrm>
          <a:off x="1979712" y="2204864"/>
          <a:ext cx="6707088" cy="69786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3423099227"/>
                    </a:ext>
                  </a:extLst>
                </a:gridCol>
                <a:gridCol w="1368152">
                  <a:extLst>
                    <a:ext uri="{9D8B030D-6E8A-4147-A177-3AD203B41FA5}">
                      <a16:colId xmlns:a16="http://schemas.microsoft.com/office/drawing/2014/main" val="1846643367"/>
                    </a:ext>
                  </a:extLst>
                </a:gridCol>
                <a:gridCol w="4762872">
                  <a:extLst>
                    <a:ext uri="{9D8B030D-6E8A-4147-A177-3AD203B41FA5}">
                      <a16:colId xmlns:a16="http://schemas.microsoft.com/office/drawing/2014/main" val="3324725545"/>
                    </a:ext>
                  </a:extLst>
                </a:gridCol>
              </a:tblGrid>
              <a:tr h="219075">
                <a:tc>
                  <a:txBody>
                    <a:bodyPr/>
                    <a:lstStyle/>
                    <a:p>
                      <a:pPr>
                        <a:spcAft>
                          <a:spcPts val="0"/>
                        </a:spcAft>
                      </a:pPr>
                      <a:r>
                        <a:rPr lang="x-none" sz="900">
                          <a:effectLst/>
                        </a:rPr>
                        <a:t>D.108</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Declaration of high speed train scenario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652002036"/>
                  </a:ext>
                </a:extLst>
              </a:tr>
              <a:tr h="478790">
                <a:tc>
                  <a:txBody>
                    <a:bodyPr/>
                    <a:lstStyle/>
                    <a:p>
                      <a:pPr>
                        <a:spcAft>
                          <a:spcPts val="0"/>
                        </a:spcAft>
                      </a:pPr>
                      <a:r>
                        <a:rPr lang="x-none" sz="900">
                          <a:effectLst/>
                        </a:rPr>
                        <a:t>D.110</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format for high speed train</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PRACH format(s) for high speed train scenario, i.e. format 0 restricted set type A, format 0 restricted set type B, format A2, format B4, format C2.</a:t>
                      </a:r>
                      <a:endParaRPr lang="en-GB" sz="900" dirty="0">
                        <a:effectLst/>
                      </a:endParaRPr>
                    </a:p>
                    <a:p>
                      <a:pPr>
                        <a:spcAft>
                          <a:spcPts val="0"/>
                        </a:spcAft>
                      </a:pPr>
                      <a:r>
                        <a:rPr lang="x-none" sz="900" dirty="0">
                          <a:effectLst/>
                        </a:rPr>
                        <a:t>This declaration is applicable to HST PRACH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394565549"/>
                  </a:ext>
                </a:extLst>
              </a:tr>
            </a:tbl>
          </a:graphicData>
        </a:graphic>
      </p:graphicFrame>
      <p:graphicFrame>
        <p:nvGraphicFramePr>
          <p:cNvPr id="6" name="Table 5">
            <a:extLst>
              <a:ext uri="{FF2B5EF4-FFF2-40B4-BE49-F238E27FC236}">
                <a16:creationId xmlns:a16="http://schemas.microsoft.com/office/drawing/2014/main" id="{B9FEB569-F393-4568-A063-557947051E99}"/>
              </a:ext>
            </a:extLst>
          </p:cNvPr>
          <p:cNvGraphicFramePr>
            <a:graphicFrameLocks noGrp="1"/>
          </p:cNvGraphicFramePr>
          <p:nvPr>
            <p:extLst>
              <p:ext uri="{D42A27DB-BD31-4B8C-83A1-F6EECF244321}">
                <p14:modId xmlns:p14="http://schemas.microsoft.com/office/powerpoint/2010/main" val="3274923405"/>
              </p:ext>
            </p:extLst>
          </p:nvPr>
        </p:nvGraphicFramePr>
        <p:xfrm>
          <a:off x="1979712" y="3717032"/>
          <a:ext cx="6707088" cy="685800"/>
        </p:xfrm>
        <a:graphic>
          <a:graphicData uri="http://schemas.openxmlformats.org/drawingml/2006/table">
            <a:tbl>
              <a:tblPr firstRow="1" bandRow="1">
                <a:tableStyleId>{5C22544A-7EE6-4342-B048-85BDC9FD1C3A}</a:tableStyleId>
              </a:tblPr>
              <a:tblGrid>
                <a:gridCol w="504056">
                  <a:extLst>
                    <a:ext uri="{9D8B030D-6E8A-4147-A177-3AD203B41FA5}">
                      <a16:colId xmlns:a16="http://schemas.microsoft.com/office/drawing/2014/main" val="690132717"/>
                    </a:ext>
                  </a:extLst>
                </a:gridCol>
                <a:gridCol w="1512168">
                  <a:extLst>
                    <a:ext uri="{9D8B030D-6E8A-4147-A177-3AD203B41FA5}">
                      <a16:colId xmlns:a16="http://schemas.microsoft.com/office/drawing/2014/main" val="3396912713"/>
                    </a:ext>
                  </a:extLst>
                </a:gridCol>
                <a:gridCol w="4690864">
                  <a:extLst>
                    <a:ext uri="{9D8B030D-6E8A-4147-A177-3AD203B41FA5}">
                      <a16:colId xmlns:a16="http://schemas.microsoft.com/office/drawing/2014/main" val="3753143123"/>
                    </a:ext>
                  </a:extLst>
                </a:gridCol>
              </a:tblGrid>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high speed train long format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supported long PRACH format </a:t>
                      </a:r>
                      <a:r>
                        <a:rPr lang="en-GB" sz="900" dirty="0">
                          <a:effectLst/>
                        </a:rPr>
                        <a:t>0 </a:t>
                      </a:r>
                      <a:r>
                        <a:rPr lang="x-none" sz="900" dirty="0">
                          <a:effectLst/>
                        </a:rPr>
                        <a:t>restricted set configurations for high speed train categories, i.e., not declared (no high speed train support), restricted set type A, restricted set type B, or both.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302893795"/>
                  </a:ext>
                </a:extLst>
              </a:tr>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PRACH high speed train short format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support for each supported short PRACH format. I.e., declare for each of the supported formats of the set {A2, B4, C2}, if high speed mode is supported.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122046554"/>
                  </a:ext>
                </a:extLst>
              </a:tr>
            </a:tbl>
          </a:graphicData>
        </a:graphic>
      </p:graphicFrame>
      <p:graphicFrame>
        <p:nvGraphicFramePr>
          <p:cNvPr id="8" name="Table 7">
            <a:extLst>
              <a:ext uri="{FF2B5EF4-FFF2-40B4-BE49-F238E27FC236}">
                <a16:creationId xmlns:a16="http://schemas.microsoft.com/office/drawing/2014/main" id="{03CE4191-F817-40E7-8D61-8E1069E60A7D}"/>
              </a:ext>
            </a:extLst>
          </p:cNvPr>
          <p:cNvGraphicFramePr>
            <a:graphicFrameLocks noGrp="1"/>
          </p:cNvGraphicFramePr>
          <p:nvPr>
            <p:extLst>
              <p:ext uri="{D42A27DB-BD31-4B8C-83A1-F6EECF244321}">
                <p14:modId xmlns:p14="http://schemas.microsoft.com/office/powerpoint/2010/main" val="2146392526"/>
              </p:ext>
            </p:extLst>
          </p:nvPr>
        </p:nvGraphicFramePr>
        <p:xfrm>
          <a:off x="1979712" y="5013176"/>
          <a:ext cx="6707087" cy="411480"/>
        </p:xfrm>
        <a:graphic>
          <a:graphicData uri="http://schemas.openxmlformats.org/drawingml/2006/table">
            <a:tbl>
              <a:tblPr firstRow="1" bandRow="1">
                <a:tableStyleId>{5C22544A-7EE6-4342-B048-85BDC9FD1C3A}</a:tableStyleId>
              </a:tblPr>
              <a:tblGrid>
                <a:gridCol w="684672">
                  <a:extLst>
                    <a:ext uri="{9D8B030D-6E8A-4147-A177-3AD203B41FA5}">
                      <a16:colId xmlns:a16="http://schemas.microsoft.com/office/drawing/2014/main" val="1227882496"/>
                    </a:ext>
                  </a:extLst>
                </a:gridCol>
                <a:gridCol w="2054017">
                  <a:extLst>
                    <a:ext uri="{9D8B030D-6E8A-4147-A177-3AD203B41FA5}">
                      <a16:colId xmlns:a16="http://schemas.microsoft.com/office/drawing/2014/main" val="4021721724"/>
                    </a:ext>
                  </a:extLst>
                </a:gridCol>
                <a:gridCol w="3968398">
                  <a:extLst>
                    <a:ext uri="{9D8B030D-6E8A-4147-A177-3AD203B41FA5}">
                      <a16:colId xmlns:a16="http://schemas.microsoft.com/office/drawing/2014/main" val="1842813077"/>
                    </a:ext>
                  </a:extLst>
                </a:gridCol>
              </a:tblGrid>
              <a:tr h="0">
                <a:tc>
                  <a:txBody>
                    <a:bodyPr/>
                    <a:lstStyle/>
                    <a:p>
                      <a:pPr>
                        <a:spcAft>
                          <a:spcPts val="0"/>
                        </a:spcAft>
                      </a:pPr>
                      <a:r>
                        <a:rPr lang="x-none" sz="900">
                          <a:effectLst/>
                        </a:rPr>
                        <a:t>D.109</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PRACH format for HST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restricted set type A and/or restricted set type B and/or A2 for high speed mode and/or B4 for high speed mode and/or C2 for high speed mode or no HST support for HST PRACH.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4271812228"/>
                  </a:ext>
                </a:extLst>
              </a:tr>
            </a:tbl>
          </a:graphicData>
        </a:graphic>
      </p:graphicFrame>
    </p:spTree>
    <p:extLst>
      <p:ext uri="{BB962C8B-B14F-4D97-AF65-F5344CB8AC3E}">
        <p14:creationId xmlns:p14="http://schemas.microsoft.com/office/powerpoint/2010/main" val="379530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2-2-2: Test applicability for long PRACH format restricted set type A and B</a:t>
            </a:r>
          </a:p>
          <a:p>
            <a:pPr lvl="1"/>
            <a:r>
              <a:rPr lang="en-GB" dirty="0"/>
              <a:t>Option 1: Additionally, test applicability for long PRACH format restricted set type A and B needs to be defined if BS supports both types.</a:t>
            </a:r>
          </a:p>
          <a:p>
            <a:pPr lvl="2" fontAlgn="base" hangingPunct="0"/>
            <a:r>
              <a:rPr lang="en-GB" dirty="0"/>
              <a:t>8.1.2.1.x Applicability of requirements for different restricted set types of long PRACH format 0</a:t>
            </a:r>
            <a:br>
              <a:rPr lang="en-GB" dirty="0"/>
            </a:br>
            <a:br>
              <a:rPr lang="en-GB" dirty="0"/>
            </a:br>
            <a:r>
              <a:rPr lang="en-GB" dirty="0"/>
              <a:t>Unless otherwise stated, PRACH requirement tests for long PRACH format 0 with restricted set Type A and B shall apply only for the restricted set type declared to be supported (see D.110 in table 4.6-1). If both restricted set type A and type B are declared to be supported, the tests shall be done for type B; the same chosen mapping type shall then be used for all tests.</a:t>
            </a:r>
          </a:p>
          <a:p>
            <a:pPr lvl="1"/>
            <a:r>
              <a:rPr lang="en-GB" dirty="0"/>
              <a:t>Option 2: No applicability rule required</a:t>
            </a:r>
          </a:p>
          <a:p>
            <a:pPr lvl="1"/>
            <a:endParaRPr lang="en-GB" dirty="0"/>
          </a:p>
          <a:p>
            <a:pPr lvl="1"/>
            <a:r>
              <a:rPr lang="en-GB" dirty="0">
                <a:highlight>
                  <a:srgbClr val="FFFF00"/>
                </a:highlight>
              </a:rPr>
              <a:t>Proposed WF: Agree on option 1.</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426415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14CB-4587-4366-93B5-F5E3C272497A}"/>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4CFBAB26-4523-46D1-A6EC-C5F62C285619}"/>
              </a:ext>
            </a:extLst>
          </p:cNvPr>
          <p:cNvSpPr>
            <a:spLocks noGrp="1"/>
          </p:cNvSpPr>
          <p:nvPr>
            <p:ph idx="1"/>
          </p:nvPr>
        </p:nvSpPr>
        <p:spPr/>
        <p:txBody>
          <a:bodyPr>
            <a:normAutofit fontScale="47500" lnSpcReduction="20000"/>
          </a:bodyPr>
          <a:lstStyle/>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PUSCH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Way forward on NR HST BS demodulation requirements,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R4-1912809 Way forward on NR HST PUSCH demodulation requirements, RAN4#92Bis.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R4-1915886 Way forward on NR HST PUSCH demodulation requirements,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 </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R4-2005534 WF on Rel-16 NR HST PUSCH BS demodulation requirements, RAN4#94-e-bis.</a:t>
            </a:r>
          </a:p>
          <a:p>
            <a:pPr marL="800100" lvl="1">
              <a:spcBef>
                <a:spcPts val="600"/>
              </a:spcBef>
            </a:pPr>
            <a:endParaRPr lang="zh-CN" altLang="en-US"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PRACH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WF on NR BS HST demodulation requirements ,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R4-1912729 WF on  NR HST BS PRACH demodulation requirements, RAN4#92b.</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R4-1915871 Way forward on NR HST PRACH demodulation requirement,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R4-2005535 WF on Rel-16 NR HST PRACH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UL TA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R4-2005536 WF on Rel-16 NR HST ULTA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Corresponding Email summary in RAN4#95-e</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R4-2009042 Email discussion summary for [95e][322] </a:t>
            </a:r>
            <a:r>
              <a:rPr lang="en-GB" altLang="zh-CN" sz="2000" dirty="0" err="1">
                <a:latin typeface="Arial Unicode MS" pitchFamily="50" charset="-127"/>
                <a:ea typeface="Arial Unicode MS" pitchFamily="50" charset="-127"/>
                <a:cs typeface="Arial Unicode MS" pitchFamily="50" charset="-127"/>
              </a:rPr>
              <a:t>NR_HST_Demod_BS</a:t>
            </a:r>
            <a:r>
              <a:rPr lang="en-GB" altLang="zh-CN" sz="2000" dirty="0">
                <a:latin typeface="Arial Unicode MS" pitchFamily="50" charset="-127"/>
                <a:ea typeface="Arial Unicode MS" pitchFamily="50" charset="-127"/>
                <a:cs typeface="Arial Unicode MS" pitchFamily="50" charset="-127"/>
              </a:rPr>
              <a:t>, RAN4#95-e.</a:t>
            </a:r>
          </a:p>
        </p:txBody>
      </p:sp>
      <p:sp>
        <p:nvSpPr>
          <p:cNvPr id="4" name="Slide Number Placeholder 3">
            <a:extLst>
              <a:ext uri="{FF2B5EF4-FFF2-40B4-BE49-F238E27FC236}">
                <a16:creationId xmlns:a16="http://schemas.microsoft.com/office/drawing/2014/main" id="{523AF5DA-43BD-478E-977B-26545465467E}"/>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179171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47500" lnSpcReduction="20000"/>
          </a:bodyPr>
          <a:lstStyle/>
          <a:p>
            <a:r>
              <a:rPr lang="en-GB" dirty="0"/>
              <a:t>Issue 2-3-1: Table organization of high-speed train requirement sections for PRACH 350kph in specifications</a:t>
            </a:r>
          </a:p>
          <a:p>
            <a:pPr lvl="1"/>
            <a:r>
              <a:rPr lang="en-GB" dirty="0"/>
              <a:t>Option 1: Add format 0 in the table caption to clarify confusion and modify the agreement accordingly as “add new table for long format 0 restricted set type A/B”.</a:t>
            </a:r>
          </a:p>
          <a:p>
            <a:pPr lvl="2"/>
            <a:r>
              <a:rPr lang="en-GB" dirty="0"/>
              <a:t>Add new table for long format 0 restricted set type A.</a:t>
            </a:r>
            <a:br>
              <a:rPr lang="en-GB" dirty="0"/>
            </a:br>
            <a:r>
              <a:rPr lang="en-GB" dirty="0"/>
              <a:t>Add new table for long format 0 restricted set type B</a:t>
            </a:r>
          </a:p>
          <a:p>
            <a:pPr lvl="1"/>
            <a:r>
              <a:rPr lang="en-GB" dirty="0"/>
              <a:t>Option 2: Keep previous agreement:</a:t>
            </a:r>
          </a:p>
          <a:p>
            <a:pPr lvl="2"/>
            <a:r>
              <a:rPr lang="en-GB" dirty="0"/>
              <a:t>Add new table for long format restricted set type A.</a:t>
            </a:r>
            <a:br>
              <a:rPr lang="en-GB" dirty="0"/>
            </a:br>
            <a:r>
              <a:rPr lang="en-GB" dirty="0"/>
              <a:t>Add new table for long format restricted set type B.</a:t>
            </a:r>
          </a:p>
          <a:p>
            <a:pPr lvl="1"/>
            <a:endParaRPr lang="en-GB" dirty="0"/>
          </a:p>
          <a:p>
            <a:pPr lvl="1"/>
            <a:r>
              <a:rPr lang="en-GB" dirty="0">
                <a:highlight>
                  <a:srgbClr val="FFFF00"/>
                </a:highlight>
              </a:rPr>
              <a:t>Proposed agreement: Agree on option 1.</a:t>
            </a:r>
          </a:p>
          <a:p>
            <a:endParaRPr lang="en-GB" dirty="0"/>
          </a:p>
          <a:p>
            <a:r>
              <a:rPr lang="en-GB" dirty="0"/>
              <a:t>Issue 2-3-2: High speed support declaration 350kph PRACH - Explicit format-speed mapping</a:t>
            </a:r>
          </a:p>
          <a:p>
            <a:pPr lvl="1"/>
            <a:r>
              <a:rPr lang="en-GB" dirty="0"/>
              <a:t>Option 1b: Explicitly explain format-speed mapping for PRACH HST in specification.</a:t>
            </a:r>
            <a:br>
              <a:rPr lang="en-GB" dirty="0"/>
            </a:br>
            <a:r>
              <a:rPr lang="en-GB" dirty="0"/>
              <a:t>Capture the following text proposal for discussion:</a:t>
            </a:r>
          </a:p>
          <a:p>
            <a:pPr lvl="2"/>
            <a:r>
              <a:rPr lang="en-GB" dirty="0"/>
              <a:t>A BS claiming to support short format high speed must test all the requirements of long format 0 high speed, even if it has passed the tests for short format high speed.</a:t>
            </a:r>
          </a:p>
          <a:p>
            <a:pPr lvl="1"/>
            <a:r>
              <a:rPr lang="en-GB" dirty="0"/>
              <a:t>Option 2: Explicit explanation of format-speed mapping for PRACH HST in specification is not required.</a:t>
            </a:r>
          </a:p>
          <a:p>
            <a:pPr lvl="1"/>
            <a:endParaRPr lang="en-GB" dirty="0"/>
          </a:p>
          <a:p>
            <a:pPr lvl="1"/>
            <a:r>
              <a:rPr lang="en-GB" dirty="0">
                <a:highlight>
                  <a:srgbClr val="FFFF00"/>
                </a:highlight>
              </a:rPr>
              <a:t>Proposed agreement: Agree on option 2.</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2961382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55000" lnSpcReduction="20000"/>
          </a:bodyPr>
          <a:lstStyle/>
          <a:p>
            <a:r>
              <a:rPr lang="en-GB" dirty="0"/>
              <a:t>Issue 2-3-3: High speed support declaration 350kph PRACH - 350kph short format requirements</a:t>
            </a:r>
          </a:p>
          <a:p>
            <a:pPr lvl="1"/>
            <a:r>
              <a:rPr lang="en-GB" dirty="0"/>
              <a:t>Option 1: Add requirements of 350kph on short format PRACH with preliminary condition that, allow implicit test passing for short format 350kph when declaring support of short format PRACH HST.</a:t>
            </a:r>
          </a:p>
          <a:p>
            <a:pPr lvl="1"/>
            <a:r>
              <a:rPr lang="en-GB" dirty="0"/>
              <a:t>Option 2: Keep previous agreement:</a:t>
            </a:r>
          </a:p>
          <a:p>
            <a:pPr lvl="2"/>
            <a:r>
              <a:rPr lang="en-GB" dirty="0"/>
              <a:t>No implicit test passing.</a:t>
            </a:r>
            <a:br>
              <a:rPr lang="en-GB" dirty="0"/>
            </a:br>
            <a:r>
              <a:rPr lang="en-GB" dirty="0"/>
              <a:t>A BS claiming to support 350kph must test all the requirements of 350kph, even if it has passed the tests for 500kph.</a:t>
            </a:r>
          </a:p>
          <a:p>
            <a:pPr lvl="2"/>
            <a:r>
              <a:rPr lang="en-GB" dirty="0"/>
              <a:t>For 350km/h velocity, use PRACH format 0</a:t>
            </a:r>
            <a:br>
              <a:rPr lang="en-GB" dirty="0"/>
            </a:br>
            <a:r>
              <a:rPr lang="en-GB" dirty="0"/>
              <a:t>For 500km/h velocity, use PRACH format A2/B4/C2</a:t>
            </a:r>
          </a:p>
          <a:p>
            <a:pPr lvl="3"/>
            <a:r>
              <a:rPr lang="en-GB" dirty="0"/>
              <a:t>FFS if PRACH format 0 shall be used.</a:t>
            </a:r>
          </a:p>
          <a:p>
            <a:pPr lvl="2"/>
            <a:r>
              <a:rPr lang="en-GB" dirty="0"/>
              <a:t>For 500km/h velocity, no extra requirements for PRACH format 0.</a:t>
            </a:r>
          </a:p>
          <a:p>
            <a:pPr lvl="1"/>
            <a:endParaRPr lang="en-GB" dirty="0"/>
          </a:p>
          <a:p>
            <a:pPr lvl="1"/>
            <a:r>
              <a:rPr lang="en-GB" dirty="0">
                <a:highlight>
                  <a:srgbClr val="FFFF00"/>
                </a:highlight>
              </a:rPr>
              <a:t>Proposed WF: Agree on option 2 (keep previous agreement).</a:t>
            </a:r>
          </a:p>
          <a:p>
            <a:pPr lvl="1"/>
            <a:endParaRPr lang="en-GB" dirty="0"/>
          </a:p>
          <a:p>
            <a:r>
              <a:rPr lang="en-GB" dirty="0"/>
              <a:t>Issue 2-3-4: Section organization of high-speed train requirements for PRACH in specifications</a:t>
            </a:r>
          </a:p>
          <a:p>
            <a:pPr lvl="1"/>
            <a:r>
              <a:rPr lang="en-GB" dirty="0">
                <a:highlight>
                  <a:srgbClr val="00FF00"/>
                </a:highlight>
              </a:rPr>
              <a:t>Keep previous agreement:</a:t>
            </a:r>
          </a:p>
          <a:p>
            <a:pPr lvl="2"/>
            <a:r>
              <a:rPr lang="en-GB" dirty="0">
                <a:highlight>
                  <a:srgbClr val="00FF00"/>
                </a:highlight>
              </a:rPr>
              <a:t>New section for requirements specified with frequency offset &gt;=625Hz.</a:t>
            </a:r>
            <a:br>
              <a:rPr lang="en-GB" dirty="0">
                <a:highlight>
                  <a:srgbClr val="00FF00"/>
                </a:highlight>
              </a:rPr>
            </a:br>
            <a:r>
              <a:rPr lang="en-GB" dirty="0">
                <a:highlight>
                  <a:srgbClr val="00FF00"/>
                </a:highlight>
              </a:rPr>
              <a:t>Example, 8.4.2.3 Minimum requirements for high speed train</a:t>
            </a:r>
          </a:p>
          <a:p>
            <a:endParaRPr lang="en-GB" dirty="0"/>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114538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22</a:t>
            </a:fld>
            <a:endParaRPr lang="zh-CN" altLang="en-US"/>
          </a:p>
        </p:txBody>
      </p:sp>
    </p:spTree>
    <p:extLst>
      <p:ext uri="{BB962C8B-B14F-4D97-AF65-F5344CB8AC3E}">
        <p14:creationId xmlns:p14="http://schemas.microsoft.com/office/powerpoint/2010/main" val="2079637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additional scenario “X”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62500" lnSpcReduction="20000"/>
          </a:bodyPr>
          <a:lstStyle/>
          <a:p>
            <a:r>
              <a:rPr lang="en-GB" dirty="0"/>
              <a:t>Issue 3-1-1: Additional scenario “X”</a:t>
            </a:r>
          </a:p>
          <a:p>
            <a:pPr lvl="1"/>
            <a:r>
              <a:rPr lang="en-GB" dirty="0"/>
              <a:t>Option 1: Specify requirements for scenario X.</a:t>
            </a:r>
          </a:p>
          <a:p>
            <a:pPr lvl="1"/>
            <a:r>
              <a:rPr lang="en-GB" dirty="0"/>
              <a:t>Option 2: Do not specify scenario “X”.</a:t>
            </a:r>
          </a:p>
          <a:p>
            <a:pPr lvl="1"/>
            <a:endParaRPr lang="en-GB" dirty="0"/>
          </a:p>
          <a:p>
            <a:pPr lvl="1"/>
            <a:r>
              <a:rPr lang="en-GB" dirty="0"/>
              <a:t>Proposed WF: No consensus, continue discussion.</a:t>
            </a:r>
          </a:p>
          <a:p>
            <a:endParaRPr lang="en-GB" dirty="0"/>
          </a:p>
          <a:p>
            <a:r>
              <a:rPr lang="en-GB" dirty="0"/>
              <a:t>Issue 3-1-2: Scenario “X” implicit test passing</a:t>
            </a:r>
          </a:p>
          <a:p>
            <a:pPr lvl="1"/>
            <a:r>
              <a:rPr lang="en-GB" dirty="0"/>
              <a:t>Conditions</a:t>
            </a:r>
          </a:p>
          <a:p>
            <a:pPr lvl="2"/>
            <a:r>
              <a:rPr lang="en-GB" dirty="0"/>
              <a:t>Assuming additional scenario “X” is introduced.</a:t>
            </a:r>
          </a:p>
          <a:p>
            <a:pPr lvl="2"/>
            <a:r>
              <a:rPr lang="en-GB" dirty="0"/>
              <a:t>Assuming support for scenario “X” is not explicitly declared.</a:t>
            </a:r>
          </a:p>
          <a:p>
            <a:pPr lvl="1"/>
            <a:r>
              <a:rPr lang="en-GB" dirty="0"/>
              <a:t>Option 1: No implicit test passing.</a:t>
            </a:r>
            <a:br>
              <a:rPr lang="en-GB" dirty="0"/>
            </a:br>
            <a:r>
              <a:rPr lang="en-GB" dirty="0"/>
              <a:t>The requirements for scenario “X” need to be tested, independent of passing requirements for “Y” or “Z”.</a:t>
            </a:r>
          </a:p>
          <a:p>
            <a:pPr lvl="1"/>
            <a:r>
              <a:rPr lang="en-GB" dirty="0"/>
              <a:t>Option 3: Postpone after 3-1-1.</a:t>
            </a:r>
          </a:p>
          <a:p>
            <a:pPr lvl="1"/>
            <a:endParaRPr lang="en-GB" dirty="0"/>
          </a:p>
          <a:p>
            <a:pPr lvl="1"/>
            <a:r>
              <a:rPr lang="en-GB" dirty="0"/>
              <a:t>Proposed WF: Postpone after 3-1-1.</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23</a:t>
            </a:fld>
            <a:endParaRPr lang="zh-CN" altLang="en-US"/>
          </a:p>
        </p:txBody>
      </p:sp>
    </p:spTree>
    <p:extLst>
      <p:ext uri="{BB962C8B-B14F-4D97-AF65-F5344CB8AC3E}">
        <p14:creationId xmlns:p14="http://schemas.microsoft.com/office/powerpoint/2010/main" val="260722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additional SCS/CBW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3-2-1: Additional SCS/CBW combinations</a:t>
            </a:r>
          </a:p>
          <a:p>
            <a:pPr lvl="1"/>
            <a:r>
              <a:rPr lang="en-GB" dirty="0"/>
              <a:t>Option 2: No additional SCS/CBW combinations are required for UL TA requirements.</a:t>
            </a:r>
          </a:p>
          <a:p>
            <a:pPr lvl="1"/>
            <a:r>
              <a:rPr lang="en-GB" dirty="0"/>
              <a:t>Option 3: Add simulation assumptions for 5MHz CBW/15KHz SCS and 10Mhz CBW/30KHz SCS to requirements for agreed UL timing adjustment scenarios and use applicability rule to only test supported SCS/CBW combinations.</a:t>
            </a:r>
          </a:p>
          <a:p>
            <a:pPr lvl="1"/>
            <a:endParaRPr lang="en-GB" dirty="0"/>
          </a:p>
          <a:p>
            <a:pPr lvl="1"/>
            <a:r>
              <a:rPr lang="en-GB" dirty="0">
                <a:highlight>
                  <a:srgbClr val="FFFF00"/>
                </a:highlight>
              </a:rPr>
              <a:t>Proposed WF: Agree on option 3.</a:t>
            </a:r>
          </a:p>
          <a:p>
            <a:endParaRPr lang="en-GB" dirty="0">
              <a:highlight>
                <a:srgbClr val="FFFF00"/>
              </a:highlight>
            </a:endParaRPr>
          </a:p>
          <a:p>
            <a:r>
              <a:rPr lang="en-GB" dirty="0"/>
              <a:t>Issue 3-3-1: Applicability for 120kph HST UL TA</a:t>
            </a:r>
          </a:p>
          <a:p>
            <a:pPr lvl="1"/>
            <a:r>
              <a:rPr lang="en-GB" dirty="0"/>
              <a:t>Option 1: No applicability rule is needed.</a:t>
            </a:r>
          </a:p>
          <a:p>
            <a:pPr lvl="1"/>
            <a:r>
              <a:rPr lang="en-GB" dirty="0"/>
              <a:t>Option 2: Hold on until the decision on “X” is made.</a:t>
            </a:r>
          </a:p>
          <a:p>
            <a:pPr lvl="1"/>
            <a:endParaRPr lang="en-GB" dirty="0"/>
          </a:p>
          <a:p>
            <a:pPr lvl="1"/>
            <a:r>
              <a:rPr lang="en-GB" dirty="0"/>
              <a:t>Proposed WF: Postpone after 3-1-1.</a:t>
            </a:r>
          </a:p>
          <a:p>
            <a:endParaRPr lang="en-GB" dirty="0"/>
          </a:p>
          <a:p>
            <a:endParaRPr lang="en-GB" dirty="0"/>
          </a:p>
          <a:p>
            <a:endParaRPr lang="en-GB" dirty="0">
              <a:highlight>
                <a:srgbClr val="FFFF00"/>
              </a:highlight>
            </a:endParaRP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24</a:t>
            </a:fld>
            <a:endParaRPr lang="zh-CN" altLang="en-US"/>
          </a:p>
        </p:txBody>
      </p:sp>
    </p:spTree>
    <p:extLst>
      <p:ext uri="{BB962C8B-B14F-4D97-AF65-F5344CB8AC3E}">
        <p14:creationId xmlns:p14="http://schemas.microsoft.com/office/powerpoint/2010/main" val="4157386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lstStyle/>
          <a:p>
            <a:r>
              <a:rPr lang="en-GB" dirty="0"/>
              <a:t>Issue 3-4-1: UL TA supported speed declaration for 120kph/Scenario X</a:t>
            </a:r>
          </a:p>
          <a:p>
            <a:r>
              <a:rPr lang="en-GB" dirty="0"/>
              <a:t>Issue 3-4-2: UL TA supported speed declaration for [120kph], 350kph, and 500kph</a:t>
            </a:r>
          </a:p>
          <a:p>
            <a:r>
              <a:rPr lang="en-GB" dirty="0"/>
              <a:t>Issue 3-4-3: Re-use of high speed declaration for UL TA</a:t>
            </a:r>
          </a:p>
          <a:p>
            <a:pPr lvl="1"/>
            <a:r>
              <a:rPr lang="en-GB" dirty="0">
                <a:highlight>
                  <a:srgbClr val="00FF00"/>
                </a:highlight>
              </a:rPr>
              <a:t>Re-use of the PUSCH HST declaration, if they match.</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25</a:t>
            </a:fld>
            <a:endParaRPr lang="zh-CN" altLang="en-US"/>
          </a:p>
        </p:txBody>
      </p:sp>
    </p:spTree>
    <p:extLst>
      <p:ext uri="{BB962C8B-B14F-4D97-AF65-F5344CB8AC3E}">
        <p14:creationId xmlns:p14="http://schemas.microsoft.com/office/powerpoint/2010/main" val="3877303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 Specification writing</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lstStyle/>
          <a:p>
            <a:r>
              <a:rPr lang="en-GB" dirty="0"/>
              <a:t>Issue 3-5-1: Organization of HST requirements for UL TA 500kph in specifications</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26</a:t>
            </a:fld>
            <a:endParaRPr lang="zh-CN" altLang="en-US"/>
          </a:p>
        </p:txBody>
      </p:sp>
    </p:spTree>
    <p:extLst>
      <p:ext uri="{BB962C8B-B14F-4D97-AF65-F5344CB8AC3E}">
        <p14:creationId xmlns:p14="http://schemas.microsoft.com/office/powerpoint/2010/main" val="85901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14CB-4587-4366-93B5-F5E3C272497A}"/>
              </a:ext>
            </a:extLst>
          </p:cNvPr>
          <p:cNvSpPr>
            <a:spLocks noGrp="1"/>
          </p:cNvSpPr>
          <p:nvPr>
            <p:ph type="title"/>
          </p:nvPr>
        </p:nvSpPr>
        <p:spPr>
          <a:xfrm>
            <a:off x="457200" y="92126"/>
            <a:ext cx="8229600" cy="1143000"/>
          </a:xfrm>
        </p:spPr>
        <p:txBody>
          <a:bodyPr/>
          <a:lstStyle/>
          <a:p>
            <a:r>
              <a:rPr lang="en-GB" altLang="zh-CN" dirty="0">
                <a:solidFill>
                  <a:srgbClr val="FF0000"/>
                </a:solidFill>
              </a:rPr>
              <a:t>Manufacturer declaration</a:t>
            </a:r>
            <a:endParaRPr lang="en-GB" dirty="0">
              <a:solidFill>
                <a:srgbClr val="FF0000"/>
              </a:solidFill>
            </a:endParaRPr>
          </a:p>
        </p:txBody>
      </p:sp>
      <p:sp>
        <p:nvSpPr>
          <p:cNvPr id="3" name="Content Placeholder 2">
            <a:extLst>
              <a:ext uri="{FF2B5EF4-FFF2-40B4-BE49-F238E27FC236}">
                <a16:creationId xmlns:a16="http://schemas.microsoft.com/office/drawing/2014/main" id="{4CFBAB26-4523-46D1-A6EC-C5F62C285619}"/>
              </a:ext>
            </a:extLst>
          </p:cNvPr>
          <p:cNvSpPr>
            <a:spLocks noGrp="1"/>
          </p:cNvSpPr>
          <p:nvPr>
            <p:ph idx="1"/>
          </p:nvPr>
        </p:nvSpPr>
        <p:spPr>
          <a:xfrm>
            <a:off x="457200" y="1268760"/>
            <a:ext cx="8229600" cy="4857403"/>
          </a:xfrm>
        </p:spPr>
        <p:txBody>
          <a:bodyPr>
            <a:normAutofit/>
          </a:bodyPr>
          <a:lstStyle/>
          <a:p>
            <a:pPr marL="400050">
              <a:spcBef>
                <a:spcPts val="600"/>
              </a:spcBef>
            </a:pPr>
            <a:r>
              <a:rPr lang="en-US" altLang="zh-CN" sz="2400" strike="sngStrike" dirty="0">
                <a:ea typeface="Arial Unicode MS" pitchFamily="50" charset="-127"/>
                <a:cs typeface="Arial Unicode MS" pitchFamily="50" charset="-127"/>
              </a:rPr>
              <a:t>Option 1</a:t>
            </a: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r>
              <a:rPr lang="en-US" altLang="zh-CN" sz="2400" strike="sngStrike" dirty="0">
                <a:ea typeface="Arial Unicode MS" pitchFamily="50" charset="-127"/>
                <a:cs typeface="Arial Unicode MS" pitchFamily="50" charset="-127"/>
              </a:rPr>
              <a:t>Option 2</a:t>
            </a: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r>
              <a:rPr lang="en-US" altLang="zh-CN" sz="2400" strike="sngStrike" dirty="0">
                <a:ea typeface="Arial Unicode MS" pitchFamily="50" charset="-127"/>
                <a:cs typeface="Arial Unicode MS" pitchFamily="50" charset="-127"/>
              </a:rPr>
              <a:t>Option 3</a:t>
            </a:r>
            <a:endParaRPr lang="en-GB" altLang="zh-CN" sz="2000" strike="sngStrike" dirty="0">
              <a:ea typeface="Arial Unicode MS" pitchFamily="50" charset="-127"/>
              <a:cs typeface="Arial Unicode MS" pitchFamily="50" charset="-127"/>
            </a:endParaRPr>
          </a:p>
        </p:txBody>
      </p:sp>
      <p:sp>
        <p:nvSpPr>
          <p:cNvPr id="4" name="Slide Number Placeholder 3">
            <a:extLst>
              <a:ext uri="{FF2B5EF4-FFF2-40B4-BE49-F238E27FC236}">
                <a16:creationId xmlns:a16="http://schemas.microsoft.com/office/drawing/2014/main" id="{523AF5DA-43BD-478E-977B-26545465467E}"/>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graphicFrame>
        <p:nvGraphicFramePr>
          <p:cNvPr id="10" name="表格 9"/>
          <p:cNvGraphicFramePr>
            <a:graphicFrameLocks noGrp="1"/>
          </p:cNvGraphicFramePr>
          <p:nvPr>
            <p:extLst>
              <p:ext uri="{D42A27DB-BD31-4B8C-83A1-F6EECF244321}">
                <p14:modId xmlns:p14="http://schemas.microsoft.com/office/powerpoint/2010/main" val="1014400434"/>
              </p:ext>
            </p:extLst>
          </p:nvPr>
        </p:nvGraphicFramePr>
        <p:xfrm>
          <a:off x="899592" y="1772816"/>
          <a:ext cx="7920881" cy="1046546"/>
        </p:xfrm>
        <a:graphic>
          <a:graphicData uri="http://schemas.openxmlformats.org/drawingml/2006/table">
            <a:tbl>
              <a:tblPr firstRow="1" bandRow="1">
                <a:tableStyleId>{5C22544A-7EE6-4342-B048-85BDC9FD1C3A}</a:tableStyleId>
              </a:tblPr>
              <a:tblGrid>
                <a:gridCol w="50405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692104">
                  <a:extLst>
                    <a:ext uri="{9D8B030D-6E8A-4147-A177-3AD203B41FA5}">
                      <a16:colId xmlns:a16="http://schemas.microsoft.com/office/drawing/2014/main" val="20002"/>
                    </a:ext>
                  </a:extLst>
                </a:gridCol>
                <a:gridCol w="286297">
                  <a:extLst>
                    <a:ext uri="{9D8B030D-6E8A-4147-A177-3AD203B41FA5}">
                      <a16:colId xmlns:a16="http://schemas.microsoft.com/office/drawing/2014/main" val="20003"/>
                    </a:ext>
                  </a:extLst>
                </a:gridCol>
                <a:gridCol w="286294">
                  <a:extLst>
                    <a:ext uri="{9D8B030D-6E8A-4147-A177-3AD203B41FA5}">
                      <a16:colId xmlns:a16="http://schemas.microsoft.com/office/drawing/2014/main" val="20004"/>
                    </a:ext>
                  </a:extLst>
                </a:gridCol>
              </a:tblGrid>
              <a:tr h="223586">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High speed train</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high speed train scenario support.</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0255">
                <a:tc>
                  <a:txBody>
                    <a:bodyPr/>
                    <a:lstStyle/>
                    <a:p>
                      <a:pPr>
                        <a:spcAft>
                          <a:spcPts val="0"/>
                        </a:spcAft>
                      </a:pPr>
                      <a:r>
                        <a:rPr lang="x-none" sz="900" b="0" strike="sngStrike">
                          <a:solidFill>
                            <a:schemeClr val="tx1"/>
                          </a:solidFill>
                          <a:effectLst/>
                        </a:rPr>
                        <a:t>D.109</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Maximum speed of high speed train for PUSCH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for high speed train scenario, i.e. 350 km/h or 500 km/h. </a:t>
                      </a:r>
                      <a:endParaRPr lang="zh-CN" sz="900" b="0" strike="sngStrike" dirty="0">
                        <a:solidFill>
                          <a:schemeClr val="tx1"/>
                        </a:solidFill>
                        <a:effectLst/>
                      </a:endParaRPr>
                    </a:p>
                    <a:p>
                      <a:pPr>
                        <a:spcAft>
                          <a:spcPts val="0"/>
                        </a:spcAft>
                      </a:pPr>
                      <a:r>
                        <a:rPr lang="x-none" sz="900" b="0" strike="sngStrike" dirty="0">
                          <a:solidFill>
                            <a:schemeClr val="tx1"/>
                          </a:solidFill>
                          <a:effectLst/>
                        </a:rPr>
                        <a:t>This declaration is applicable to PUSCH for high speed train and UL timing adjustment only if BS declares to support high speed train in 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0255">
                <a:tc>
                  <a:txBody>
                    <a:bodyPr/>
                    <a:lstStyle/>
                    <a:p>
                      <a:pPr>
                        <a:spcAft>
                          <a:spcPts val="0"/>
                        </a:spcAft>
                      </a:pPr>
                      <a:r>
                        <a:rPr lang="x-none" sz="900" b="0" strike="sngStrike">
                          <a:solidFill>
                            <a:schemeClr val="tx1"/>
                          </a:solidFill>
                          <a:effectLst/>
                        </a:rPr>
                        <a:t>D.110</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PRACH format for high speed train</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PRACH format(s) for high speed train scenario, i.e. format 0 restricted set type A, format 0 restricted set type B, format A2, format B4, format C2.</a:t>
                      </a:r>
                      <a:endParaRPr lang="zh-CN" sz="900" b="0" strike="sngStrike" dirty="0">
                        <a:solidFill>
                          <a:schemeClr val="tx1"/>
                        </a:solidFill>
                        <a:effectLst/>
                      </a:endParaRPr>
                    </a:p>
                    <a:p>
                      <a:pPr>
                        <a:spcAft>
                          <a:spcPts val="0"/>
                        </a:spcAft>
                      </a:pPr>
                      <a:r>
                        <a:rPr lang="x-none" sz="900" b="0" strike="sngStrike" dirty="0">
                          <a:solidFill>
                            <a:schemeClr val="tx1"/>
                          </a:solidFill>
                          <a:effectLst/>
                        </a:rPr>
                        <a:t>This declaration is applicable to HST PRACH only if </a:t>
                      </a:r>
                      <a:r>
                        <a:rPr lang="en-GB" sz="900" b="0" strike="sngStrike" dirty="0">
                          <a:solidFill>
                            <a:schemeClr val="tx1"/>
                          </a:solidFill>
                          <a:effectLst/>
                        </a:rPr>
                        <a:t>BS</a:t>
                      </a:r>
                      <a:r>
                        <a:rPr lang="x-none" sz="900" b="0" strike="sngStrike" dirty="0">
                          <a:solidFill>
                            <a:schemeClr val="tx1"/>
                          </a:solidFill>
                          <a:effectLst/>
                        </a:rPr>
                        <a:t> declares to support high speed train in 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55858461"/>
              </p:ext>
            </p:extLst>
          </p:nvPr>
        </p:nvGraphicFramePr>
        <p:xfrm>
          <a:off x="915307" y="5417820"/>
          <a:ext cx="7905165" cy="548640"/>
        </p:xfrm>
        <a:graphic>
          <a:graphicData uri="http://schemas.openxmlformats.org/drawingml/2006/table">
            <a:tbl>
              <a:tblPr firstRow="1" bandRow="1">
                <a:tableStyleId>{5C22544A-7EE6-4342-B048-85BDC9FD1C3A}</a:tableStyleId>
              </a:tblPr>
              <a:tblGrid>
                <a:gridCol w="488341">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688632">
                  <a:extLst>
                    <a:ext uri="{9D8B030D-6E8A-4147-A177-3AD203B41FA5}">
                      <a16:colId xmlns:a16="http://schemas.microsoft.com/office/drawing/2014/main" val="20002"/>
                    </a:ext>
                  </a:extLst>
                </a:gridCol>
                <a:gridCol w="288032">
                  <a:extLst>
                    <a:ext uri="{9D8B030D-6E8A-4147-A177-3AD203B41FA5}">
                      <a16:colId xmlns:a16="http://schemas.microsoft.com/office/drawing/2014/main" val="20003"/>
                    </a:ext>
                  </a:extLst>
                </a:gridCol>
                <a:gridCol w="288032">
                  <a:extLst>
                    <a:ext uri="{9D8B030D-6E8A-4147-A177-3AD203B41FA5}">
                      <a16:colId xmlns:a16="http://schemas.microsoft.com/office/drawing/2014/main" val="20004"/>
                    </a:ext>
                  </a:extLst>
                </a:gridCol>
              </a:tblGrid>
              <a:tr h="0">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Supported maximum speed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(i.e. 350km/h, </a:t>
                      </a:r>
                      <a:r>
                        <a:rPr lang="x-none" sz="900" b="0" strike="sngStrike" kern="1200" dirty="0">
                          <a:solidFill>
                            <a:schemeClr val="tx1"/>
                          </a:solidFill>
                          <a:effectLst/>
                          <a:latin typeface="+mn-lt"/>
                          <a:ea typeface="+mn-ea"/>
                          <a:cs typeface="+mn-cs"/>
                        </a:rPr>
                        <a:t>500km/h</a:t>
                      </a:r>
                      <a:r>
                        <a:rPr lang="en-GB" sz="900" b="0" strike="sngStrike" kern="1200" dirty="0">
                          <a:solidFill>
                            <a:schemeClr val="tx1"/>
                          </a:solidFill>
                          <a:effectLst/>
                          <a:latin typeface="+mn-lt"/>
                          <a:ea typeface="+mn-ea"/>
                          <a:cs typeface="+mn-cs"/>
                        </a:rPr>
                        <a:t>, or no HST support</a:t>
                      </a:r>
                      <a:r>
                        <a:rPr lang="x-none" sz="900" b="0" strike="sngStrike" kern="1200" dirty="0">
                          <a:solidFill>
                            <a:schemeClr val="tx1"/>
                          </a:solidFill>
                          <a:effectLst/>
                          <a:latin typeface="+mn-lt"/>
                          <a:ea typeface="+mn-ea"/>
                          <a:cs typeface="+mn-cs"/>
                        </a:rPr>
                        <a:t>) for PUSCH and UL timing adjustment for HST. </a:t>
                      </a:r>
                      <a:endParaRPr lang="zh-CN" sz="900" b="0" strike="sngStrike" kern="1200" dirty="0">
                        <a:solidFill>
                          <a:schemeClr val="tx1"/>
                        </a:solidFill>
                        <a:effectLst/>
                        <a:latin typeface="+mn-lt"/>
                        <a:ea typeface="+mn-ea"/>
                        <a:cs typeface="+mn-cs"/>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spcAft>
                          <a:spcPts val="0"/>
                        </a:spcAft>
                      </a:pPr>
                      <a:r>
                        <a:rPr lang="x-none" sz="900" b="0" strike="sngStrike">
                          <a:solidFill>
                            <a:schemeClr val="tx1"/>
                          </a:solidFill>
                          <a:effectLst/>
                        </a:rPr>
                        <a:t>D.109</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a:solidFill>
                            <a:schemeClr val="tx1"/>
                          </a:solidFill>
                          <a:effectLst/>
                        </a:rPr>
                        <a:t>PRACH format for HST</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restricted set type A and/or restricted set type B and/or A2 for high speed mode and/or B4 for high speed mode and/or C2 for high speed mode or no HST support for HST PRACH.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880939452"/>
              </p:ext>
            </p:extLst>
          </p:nvPr>
        </p:nvGraphicFramePr>
        <p:xfrm>
          <a:off x="935583" y="3569951"/>
          <a:ext cx="7920883" cy="1097280"/>
        </p:xfrm>
        <a:graphic>
          <a:graphicData uri="http://schemas.openxmlformats.org/drawingml/2006/table">
            <a:tbl>
              <a:tblPr firstRow="1" bandRow="1">
                <a:tableStyleId>{5C22544A-7EE6-4342-B048-85BDC9FD1C3A}</a:tableStyleId>
              </a:tblPr>
              <a:tblGrid>
                <a:gridCol w="504059">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688632">
                  <a:extLst>
                    <a:ext uri="{9D8B030D-6E8A-4147-A177-3AD203B41FA5}">
                      <a16:colId xmlns:a16="http://schemas.microsoft.com/office/drawing/2014/main" val="20002"/>
                    </a:ext>
                  </a:extLst>
                </a:gridCol>
                <a:gridCol w="288032">
                  <a:extLst>
                    <a:ext uri="{9D8B030D-6E8A-4147-A177-3AD203B41FA5}">
                      <a16:colId xmlns:a16="http://schemas.microsoft.com/office/drawing/2014/main" val="20003"/>
                    </a:ext>
                  </a:extLst>
                </a:gridCol>
                <a:gridCol w="288032">
                  <a:extLst>
                    <a:ext uri="{9D8B030D-6E8A-4147-A177-3AD203B41FA5}">
                      <a16:colId xmlns:a16="http://schemas.microsoft.com/office/drawing/2014/main" val="20004"/>
                    </a:ext>
                  </a:extLst>
                </a:gridCol>
              </a:tblGrid>
              <a:tr h="216093">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Supported maximum speed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(i.e. 350km/h, 500km/h, or no HST support) for PUSCH and UL timing adjustment for HST. </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4140">
                <a:tc>
                  <a:txBody>
                    <a:bodyPr/>
                    <a:lstStyle/>
                    <a:p>
                      <a:pPr>
                        <a:spcAft>
                          <a:spcPts val="0"/>
                        </a:spcAft>
                      </a:pPr>
                      <a:r>
                        <a:rPr lang="x-none" sz="900" b="0" strike="sngStrike" dirty="0">
                          <a:solidFill>
                            <a:schemeClr val="tx1"/>
                          </a:solidFill>
                          <a:effectLst/>
                        </a:rPr>
                        <a:t>D.10X</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PRACH high speed train long format support</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the supported long PRACH </a:t>
                      </a:r>
                      <a:r>
                        <a:rPr lang="x-none" sz="900" b="0" strike="sngStrike" kern="1200" dirty="0">
                          <a:solidFill>
                            <a:schemeClr val="tx1"/>
                          </a:solidFill>
                          <a:effectLst/>
                          <a:latin typeface="+mn-lt"/>
                          <a:ea typeface="+mn-ea"/>
                          <a:cs typeface="+mn-cs"/>
                        </a:rPr>
                        <a:t>format </a:t>
                      </a:r>
                      <a:r>
                        <a:rPr lang="en-GB" sz="900" b="0" strike="sngStrike" kern="1200" dirty="0">
                          <a:solidFill>
                            <a:schemeClr val="tx1"/>
                          </a:solidFill>
                          <a:effectLst/>
                          <a:latin typeface="+mn-lt"/>
                          <a:ea typeface="+mn-ea"/>
                          <a:cs typeface="+mn-cs"/>
                        </a:rPr>
                        <a:t>0 </a:t>
                      </a:r>
                      <a:r>
                        <a:rPr lang="x-none" sz="900" b="0" strike="sngStrike" kern="1200" dirty="0">
                          <a:solidFill>
                            <a:schemeClr val="tx1"/>
                          </a:solidFill>
                          <a:effectLst/>
                          <a:latin typeface="+mn-lt"/>
                          <a:ea typeface="+mn-ea"/>
                          <a:cs typeface="+mn-cs"/>
                        </a:rPr>
                        <a:t>restricted </a:t>
                      </a:r>
                      <a:r>
                        <a:rPr lang="x-none" sz="900" b="0" strike="sngStrike" dirty="0">
                          <a:solidFill>
                            <a:schemeClr val="tx1"/>
                          </a:solidFill>
                          <a:effectLst/>
                        </a:rPr>
                        <a:t>set configurations for high speed train categories, i.e., not declared (no high speed train support), restricted set type A, restricted set type B, or both.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4140">
                <a:tc>
                  <a:txBody>
                    <a:bodyPr/>
                    <a:lstStyle/>
                    <a:p>
                      <a:pPr>
                        <a:spcAft>
                          <a:spcPts val="0"/>
                        </a:spcAft>
                      </a:pPr>
                      <a:r>
                        <a:rPr lang="x-none" sz="900" b="0" strike="sngStrike">
                          <a:solidFill>
                            <a:schemeClr val="tx1"/>
                          </a:solidFill>
                          <a:effectLst/>
                        </a:rPr>
                        <a:t>D.10X</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a:solidFill>
                            <a:schemeClr val="tx1"/>
                          </a:solidFill>
                          <a:effectLst/>
                        </a:rPr>
                        <a:t>PRACH high speed train short format support</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high speed train support for each supported short PRACH format. I.e., declare for each of the supported formats of the set {A2, B4, C2}, if high speed mode is supported.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250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7B068-CF87-45D0-826F-E41F9ECFB88D}"/>
              </a:ext>
            </a:extLst>
          </p:cNvPr>
          <p:cNvSpPr>
            <a:spLocks noGrp="1"/>
          </p:cNvSpPr>
          <p:nvPr>
            <p:ph type="title"/>
          </p:nvPr>
        </p:nvSpPr>
        <p:spPr/>
        <p:txBody>
          <a:bodyPr/>
          <a:lstStyle/>
          <a:p>
            <a:r>
              <a:rPr lang="en-GB" dirty="0"/>
              <a:t>PUSCH</a:t>
            </a:r>
          </a:p>
        </p:txBody>
      </p:sp>
      <p:sp>
        <p:nvSpPr>
          <p:cNvPr id="3" name="Content Placeholder 2">
            <a:extLst>
              <a:ext uri="{FF2B5EF4-FFF2-40B4-BE49-F238E27FC236}">
                <a16:creationId xmlns:a16="http://schemas.microsoft.com/office/drawing/2014/main" id="{6518D72C-0BC0-40D1-BDEE-4EAC16EEA512}"/>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9B153BB6-F608-41C9-9D15-194C566E13C7}"/>
              </a:ext>
            </a:extLst>
          </p:cNvPr>
          <p:cNvSpPr>
            <a:spLocks noGrp="1"/>
          </p:cNvSpPr>
          <p:nvPr>
            <p:ph type="sldNum" sz="quarter" idx="12"/>
          </p:nvPr>
        </p:nvSpPr>
        <p:spPr/>
        <p:txBody>
          <a:bodyPr/>
          <a:lstStyle/>
          <a:p>
            <a:fld id="{0C913308-F349-4B6D-A68A-DD1791B4A57B}" type="slidenum">
              <a:rPr lang="zh-CN" altLang="en-US" smtClean="0"/>
              <a:t>4</a:t>
            </a:fld>
            <a:endParaRPr lang="zh-CN" altLang="en-US"/>
          </a:p>
        </p:txBody>
      </p:sp>
    </p:spTree>
    <p:extLst>
      <p:ext uri="{BB962C8B-B14F-4D97-AF65-F5344CB8AC3E}">
        <p14:creationId xmlns:p14="http://schemas.microsoft.com/office/powerpoint/2010/main" val="179433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B6994-1CAE-4535-9D5C-BE1C3607414A}"/>
              </a:ext>
            </a:extLst>
          </p:cNvPr>
          <p:cNvSpPr>
            <a:spLocks noGrp="1"/>
          </p:cNvSpPr>
          <p:nvPr>
            <p:ph type="title"/>
          </p:nvPr>
        </p:nvSpPr>
        <p:spPr/>
        <p:txBody>
          <a:bodyPr/>
          <a:lstStyle/>
          <a:p>
            <a:r>
              <a:rPr lang="en-GB" dirty="0"/>
              <a:t>PUSCH - 1T1R requirements</a:t>
            </a:r>
          </a:p>
        </p:txBody>
      </p:sp>
      <p:sp>
        <p:nvSpPr>
          <p:cNvPr id="3" name="Content Placeholder 2">
            <a:extLst>
              <a:ext uri="{FF2B5EF4-FFF2-40B4-BE49-F238E27FC236}">
                <a16:creationId xmlns:a16="http://schemas.microsoft.com/office/drawing/2014/main" id="{CEEE3967-5931-4678-811B-C8B43E27CAD1}"/>
              </a:ext>
            </a:extLst>
          </p:cNvPr>
          <p:cNvSpPr>
            <a:spLocks noGrp="1"/>
          </p:cNvSpPr>
          <p:nvPr>
            <p:ph idx="1"/>
          </p:nvPr>
        </p:nvSpPr>
        <p:spPr/>
        <p:txBody>
          <a:bodyPr/>
          <a:lstStyle/>
          <a:p>
            <a:r>
              <a:rPr lang="en-GB" dirty="0"/>
              <a:t>Issue 1-1-1: 1T1R requirements for the tunnel scenario - MCS configuration</a:t>
            </a:r>
          </a:p>
          <a:p>
            <a:pPr lvl="1"/>
            <a:r>
              <a:rPr lang="en-GB" dirty="0"/>
              <a:t>Option 1: Only have MCS 2 requirements.</a:t>
            </a:r>
          </a:p>
          <a:p>
            <a:pPr lvl="1"/>
            <a:r>
              <a:rPr lang="en-GB" dirty="0"/>
              <a:t>Option 2: Have MCS 2 and MCS16 requirements.</a:t>
            </a:r>
          </a:p>
          <a:p>
            <a:pPr lvl="1"/>
            <a:r>
              <a:rPr lang="en-GB" dirty="0"/>
              <a:t>Option 3: Define HST Tunnel with only MCS 2 and HST multi-path fading with MCS 16.</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id="{6FF9CB6D-3A44-4097-BF38-9D1549EB49AA}"/>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Tree>
    <p:extLst>
      <p:ext uri="{BB962C8B-B14F-4D97-AF65-F5344CB8AC3E}">
        <p14:creationId xmlns:p14="http://schemas.microsoft.com/office/powerpoint/2010/main" val="372347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id="{BE5F62D7-4E30-48AD-8AB2-8D4B95BC95F1}"/>
              </a:ext>
            </a:extLst>
          </p:cNvPr>
          <p:cNvSpPr>
            <a:spLocks noGrp="1"/>
          </p:cNvSpPr>
          <p:nvPr>
            <p:ph idx="1"/>
          </p:nvPr>
        </p:nvSpPr>
        <p:spPr/>
        <p:txBody>
          <a:bodyPr>
            <a:normAutofit fontScale="55000" lnSpcReduction="20000"/>
          </a:bodyPr>
          <a:lstStyle/>
          <a:p>
            <a:r>
              <a:rPr lang="en-GB" dirty="0"/>
              <a:t>Issue 1-2-1: Is multi-path fading channel under high Doppler value a common scenario</a:t>
            </a:r>
          </a:p>
          <a:p>
            <a:pPr lvl="1"/>
            <a:r>
              <a:rPr lang="en-GB" dirty="0"/>
              <a:t>Option 1: Multi-path fading is a typical HST scenario. </a:t>
            </a:r>
          </a:p>
          <a:p>
            <a:pPr lvl="1"/>
            <a:r>
              <a:rPr lang="en-GB" dirty="0"/>
              <a:t>Option 2: Multi-path fading is not a typical HST scenario</a:t>
            </a:r>
          </a:p>
          <a:p>
            <a:pPr lvl="1"/>
            <a:endParaRPr lang="en-GB" dirty="0"/>
          </a:p>
          <a:p>
            <a:pPr lvl="1"/>
            <a:r>
              <a:rPr lang="en-GB" dirty="0"/>
              <a:t>Proposed WF: Do not further pursue consensus on this issue.</a:t>
            </a:r>
          </a:p>
          <a:p>
            <a:endParaRPr lang="en-GB" dirty="0"/>
          </a:p>
          <a:p>
            <a:r>
              <a:rPr lang="en-GB" dirty="0"/>
              <a:t>Issue 1-2-2: Specification of multi-path fading channel under high Doppler</a:t>
            </a:r>
          </a:p>
          <a:p>
            <a:pPr lvl="1"/>
            <a:r>
              <a:rPr lang="en-GB" dirty="0"/>
              <a:t>Option 1: Do not specify requirements for multi-path fading channel models with high Doppler values.</a:t>
            </a:r>
          </a:p>
          <a:p>
            <a:pPr lvl="1"/>
            <a:r>
              <a:rPr lang="en-GB" dirty="0"/>
              <a:t>Option 2: Specify PUSCH requirements for multi-path fading channel with maximum doppler shift of 600Hz and 1200Hz for 15kHz SCS and 30kHz SCS, respectively.</a:t>
            </a:r>
          </a:p>
          <a:p>
            <a:pPr lvl="1"/>
            <a:r>
              <a:rPr lang="en-GB" strike="sngStrike" dirty="0"/>
              <a:t>Option 3: If agreed to introduce the related requirement, the high Doppler with 600Hz and 1200Hz for 15 kHz and 30 kHz SCS can be regarded as the starting point for the feasibility study with HST requirement with high Doppler.</a:t>
            </a:r>
          </a:p>
          <a:p>
            <a:pPr lvl="1"/>
            <a:r>
              <a:rPr lang="en-GB" dirty="0"/>
              <a:t>Option 4: Define HST Tunnel with MCS 2 and HST multi-path fading with MCS 16.</a:t>
            </a:r>
          </a:p>
          <a:p>
            <a:pPr lvl="1"/>
            <a:r>
              <a:rPr lang="en-GB" dirty="0"/>
              <a:t>Option 5: Define HST multi-path fading with MCS 16 for open space scenario only.</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275378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id="{BE5F62D7-4E30-48AD-8AB2-8D4B95BC95F1}"/>
              </a:ext>
            </a:extLst>
          </p:cNvPr>
          <p:cNvSpPr>
            <a:spLocks noGrp="1"/>
          </p:cNvSpPr>
          <p:nvPr>
            <p:ph idx="1"/>
          </p:nvPr>
        </p:nvSpPr>
        <p:spPr/>
        <p:txBody>
          <a:bodyPr>
            <a:normAutofit fontScale="70000" lnSpcReduction="20000"/>
          </a:bodyPr>
          <a:lstStyle/>
          <a:p>
            <a:r>
              <a:rPr lang="en-GB" dirty="0"/>
              <a:t>Issue 1-2-3: Where to specify multi-path fading channel under high Doppler.</a:t>
            </a:r>
          </a:p>
          <a:p>
            <a:pPr lvl="1"/>
            <a:r>
              <a:rPr lang="en-GB" dirty="0"/>
              <a:t>Option 1: If specified, introduce new PUSCH requirements for multi-path fading conditions in non-HST PUSCH section.</a:t>
            </a:r>
          </a:p>
          <a:p>
            <a:pPr lvl="1"/>
            <a:r>
              <a:rPr lang="en-GB" dirty="0"/>
              <a:t>Option 2: Postpone after 1-2-2.</a:t>
            </a:r>
          </a:p>
          <a:p>
            <a:pPr lvl="1"/>
            <a:endParaRPr lang="en-GB" dirty="0"/>
          </a:p>
          <a:p>
            <a:pPr lvl="1"/>
            <a:r>
              <a:rPr lang="en-GB" dirty="0"/>
              <a:t>Proposed WF: Postpone after 1-2-2.</a:t>
            </a:r>
          </a:p>
          <a:p>
            <a:endParaRPr lang="en-GB" dirty="0"/>
          </a:p>
          <a:p>
            <a:r>
              <a:rPr lang="en-GB" dirty="0"/>
              <a:t>Issue 1-2-4: Waveform, if multi-path fading channel under high Doppler is specified.</a:t>
            </a:r>
          </a:p>
          <a:p>
            <a:pPr lvl="1"/>
            <a:r>
              <a:rPr lang="en-GB" dirty="0"/>
              <a:t>Option 1: Focus on the requirements with CP-OFDM waveform.</a:t>
            </a:r>
          </a:p>
          <a:p>
            <a:pPr lvl="1"/>
            <a:r>
              <a:rPr lang="en-GB" dirty="0"/>
              <a:t>Option 2: Postpone after 1-2-2.</a:t>
            </a:r>
          </a:p>
          <a:p>
            <a:pPr lvl="1"/>
            <a:endParaRPr lang="en-GB" dirty="0"/>
          </a:p>
          <a:p>
            <a:pPr lvl="1"/>
            <a:r>
              <a:rPr lang="en-GB" dirty="0"/>
              <a:t>Proposed WF: Postpone after 1-2-2.</a:t>
            </a:r>
          </a:p>
        </p:txBody>
      </p:sp>
      <p:sp>
        <p:nvSpPr>
          <p:cNvPr id="4" name="Slide Number Placeholder 3">
            <a:extLst>
              <a:ext uri="{FF2B5EF4-FFF2-40B4-BE49-F238E27FC236}">
                <a16:creationId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14524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id="{84CB7D2A-8041-43B2-84F8-ED9596360AD9}"/>
              </a:ext>
            </a:extLst>
          </p:cNvPr>
          <p:cNvSpPr>
            <a:spLocks noGrp="1"/>
          </p:cNvSpPr>
          <p:nvPr>
            <p:ph idx="1"/>
          </p:nvPr>
        </p:nvSpPr>
        <p:spPr/>
        <p:txBody>
          <a:bodyPr>
            <a:normAutofit fontScale="62500" lnSpcReduction="20000"/>
          </a:bodyPr>
          <a:lstStyle/>
          <a:p>
            <a:r>
              <a:rPr lang="en-GB" dirty="0"/>
              <a:t>Issue 1-3-1: Include requirements for DFT-s-OFDM waveform</a:t>
            </a:r>
          </a:p>
          <a:p>
            <a:pPr lvl="1"/>
            <a:r>
              <a:rPr lang="en-GB" dirty="0"/>
              <a:t>Option 1b: Introduce PUSCH HST requirements for DFT-s-OFDM, with the following limited parameters as proposed in issue 1-3-3 and applicability rule to test either DFT-s-OFDM or CP-OFDM for MCS2.</a:t>
            </a:r>
          </a:p>
          <a:p>
            <a:pPr lvl="2"/>
            <a:r>
              <a:rPr lang="en-GB" dirty="0"/>
              <a:t>Antenna configuration: Only 1T2R</a:t>
            </a:r>
          </a:p>
          <a:p>
            <a:pPr lvl="2"/>
            <a:r>
              <a:rPr lang="en-GB" dirty="0"/>
              <a:t>MCS: Only MCS2</a:t>
            </a:r>
          </a:p>
          <a:p>
            <a:pPr lvl="2"/>
            <a:r>
              <a:rPr lang="en-GB" dirty="0"/>
              <a:t>CBW and SCS: Only 5MHz CBW/15kHz SCS and 10MHz CBW/ 30kHz SCS</a:t>
            </a:r>
          </a:p>
          <a:p>
            <a:pPr lvl="2"/>
            <a:r>
              <a:rPr lang="en-GB" dirty="0"/>
              <a:t>Velocity: Only 350km/h</a:t>
            </a:r>
          </a:p>
          <a:p>
            <a:pPr lvl="2"/>
            <a:r>
              <a:rPr lang="en-GB" dirty="0"/>
              <a:t>Applicability rule: </a:t>
            </a:r>
          </a:p>
          <a:p>
            <a:pPr lvl="3"/>
            <a:r>
              <a:rPr lang="en-GB" dirty="0"/>
              <a:t>If BS that declare to support HST for DFT-s-OFDM, BS vendor can choose either DFT-s-OFDM or CP-OFDM for the test with 1T2R, MCS2, 5MHz CBW/15kHz SCS or 10MHz CBW/30kHz SCS and 350km/h HST scenarios. (The number of tests is kept).</a:t>
            </a:r>
          </a:p>
          <a:p>
            <a:pPr lvl="1"/>
            <a:r>
              <a:rPr lang="en-GB" dirty="0"/>
              <a:t>Option 2: Do not introduce PUSCH HST requirements for DFT-s-OFDM.</a:t>
            </a:r>
          </a:p>
          <a:p>
            <a:pPr lvl="1"/>
            <a:r>
              <a:rPr lang="en-GB" dirty="0"/>
              <a:t>Option 3: If the availability of DFT under HST could be confirmed by testing DFT under normal condition and CP-OFDM under HST, do not introduce PUSCH HST requirements for DFT-s-OFDM.</a:t>
            </a:r>
          </a:p>
          <a:p>
            <a:pPr lvl="1"/>
            <a:endParaRPr lang="en-GB" dirty="0"/>
          </a:p>
          <a:p>
            <a:pPr lvl="1"/>
            <a:r>
              <a:rPr lang="en-GB" dirty="0"/>
              <a:t>Proposed WF: Clarify how compromise option 3 can be achieved.</a:t>
            </a:r>
          </a:p>
          <a:p>
            <a:endParaRPr lang="en-GB" dirty="0"/>
          </a:p>
        </p:txBody>
      </p:sp>
      <p:sp>
        <p:nvSpPr>
          <p:cNvPr id="4" name="Slide Number Placeholder 3">
            <a:extLst>
              <a:ext uri="{FF2B5EF4-FFF2-40B4-BE49-F238E27FC236}">
                <a16:creationId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253444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id="{84CB7D2A-8041-43B2-84F8-ED9596360AD9}"/>
              </a:ext>
            </a:extLst>
          </p:cNvPr>
          <p:cNvSpPr>
            <a:spLocks noGrp="1"/>
          </p:cNvSpPr>
          <p:nvPr>
            <p:ph idx="1"/>
          </p:nvPr>
        </p:nvSpPr>
        <p:spPr/>
        <p:txBody>
          <a:bodyPr/>
          <a:lstStyle/>
          <a:p>
            <a:r>
              <a:rPr lang="en-GB" dirty="0"/>
              <a:t>Issue 1-3-2: If DFT-s-OFDM waveform is introduced, target speed.</a:t>
            </a:r>
          </a:p>
          <a:p>
            <a:pPr lvl="1"/>
            <a:r>
              <a:rPr lang="en-GB" dirty="0"/>
              <a:t>Option 1: Only 500kph requirement.</a:t>
            </a:r>
          </a:p>
          <a:p>
            <a:pPr lvl="1"/>
            <a:r>
              <a:rPr lang="en-GB" dirty="0"/>
              <a:t>Option 2: Postpone after 1-3-1.</a:t>
            </a:r>
          </a:p>
          <a:p>
            <a:pPr lvl="1"/>
            <a:r>
              <a:rPr lang="en-GB" dirty="0"/>
              <a:t>Option 3: Only 350kph requirement.</a:t>
            </a:r>
          </a:p>
          <a:p>
            <a:pPr lvl="1"/>
            <a:endParaRPr lang="en-GB" dirty="0"/>
          </a:p>
          <a:p>
            <a:pPr lvl="1"/>
            <a:r>
              <a:rPr lang="en-GB" dirty="0"/>
              <a:t>Proposed WF: Postpone after 1-3-1.</a:t>
            </a:r>
          </a:p>
          <a:p>
            <a:endParaRPr lang="en-GB" dirty="0"/>
          </a:p>
        </p:txBody>
      </p:sp>
      <p:sp>
        <p:nvSpPr>
          <p:cNvPr id="4" name="Slide Number Placeholder 3">
            <a:extLst>
              <a:ext uri="{FF2B5EF4-FFF2-40B4-BE49-F238E27FC236}">
                <a16:creationId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24999043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SharedContentType xmlns="Microsoft.SharePoint.Taxonomy.ContentTypeSync" SourceId="34c87397-5fc1-491e-85e7-d6110dbe9cbd"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971879893FE30B4793122FCA8F4D6B50" ma:contentTypeVersion="13" ma:contentTypeDescription="Create a new document." ma:contentTypeScope="" ma:versionID="7885393964e1b9b893c9ec92d5e32bb5">
  <xsd:schema xmlns:xsd="http://www.w3.org/2001/XMLSchema" xmlns:xs="http://www.w3.org/2001/XMLSchema" xmlns:p="http://schemas.microsoft.com/office/2006/metadata/properties" xmlns:ns3="71c5aaf6-e6ce-465b-b873-5148d2a4c105" xmlns:ns4="000459d3-9bdf-4161-9c93-492473c3995e" xmlns:ns5="5d90a6a8-9e9e-4ef5-9829-7373fb615be0" targetNamespace="http://schemas.microsoft.com/office/2006/metadata/properties" ma:root="true" ma:fieldsID="36de3d1e9c0c1f02a1322ba69b75a93f" ns3:_="" ns4:_="" ns5:_="">
    <xsd:import namespace="71c5aaf6-e6ce-465b-b873-5148d2a4c105"/>
    <xsd:import namespace="000459d3-9bdf-4161-9c93-492473c3995e"/>
    <xsd:import namespace="5d90a6a8-9e9e-4ef5-9829-7373fb615be0"/>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5:SharedWithUsers" minOccurs="0"/>
                <xsd:element ref="ns5:SharedWithDetails" minOccurs="0"/>
                <xsd:element ref="ns5:SharingHintHash"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00459d3-9bdf-4161-9c93-492473c3995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0a6a8-9e9e-4ef5-9829-7373fb615b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A5F6A8-6904-4B7F-A421-2E18D0E85949}">
  <ds:schemaRefs>
    <ds:schemaRef ds:uri="http://schemas.microsoft.com/sharepoint/events"/>
  </ds:schemaRefs>
</ds:datastoreItem>
</file>

<file path=customXml/itemProps2.xml><?xml version="1.0" encoding="utf-8"?>
<ds:datastoreItem xmlns:ds="http://schemas.openxmlformats.org/officeDocument/2006/customXml" ds:itemID="{A34F718B-26AC-42F8-BDE7-2C733DA6858A}">
  <ds:schemaRefs>
    <ds:schemaRef ds:uri="Microsoft.SharePoint.Taxonomy.ContentTypeSync"/>
  </ds:schemaRefs>
</ds:datastoreItem>
</file>

<file path=customXml/itemProps3.xml><?xml version="1.0" encoding="utf-8"?>
<ds:datastoreItem xmlns:ds="http://schemas.openxmlformats.org/officeDocument/2006/customXml" ds:itemID="{FDD512FE-C155-4E0D-AE02-E978DB490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000459d3-9bdf-4161-9c93-492473c3995e"/>
    <ds:schemaRef ds:uri="5d90a6a8-9e9e-4ef5-9829-7373fb615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09FE0A6-A20A-477E-92FA-14D143281CE5}">
  <ds:schemaRefs>
    <ds:schemaRef ds:uri="000459d3-9bdf-4161-9c93-492473c3995e"/>
    <ds:schemaRef ds:uri="http://purl.org/dc/terms/"/>
    <ds:schemaRef ds:uri="http://purl.org/dc/dcmitype/"/>
    <ds:schemaRef ds:uri="71c5aaf6-e6ce-465b-b873-5148d2a4c105"/>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5d90a6a8-9e9e-4ef5-9829-7373fb615be0"/>
    <ds:schemaRef ds:uri="http://www.w3.org/XML/1998/namespace"/>
  </ds:schemaRefs>
</ds:datastoreItem>
</file>

<file path=customXml/itemProps5.xml><?xml version="1.0" encoding="utf-8"?>
<ds:datastoreItem xmlns:ds="http://schemas.openxmlformats.org/officeDocument/2006/customXml" ds:itemID="{FA5E6F13-496E-4284-8C07-0286487C8F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6236</TotalTime>
  <Words>3479</Words>
  <Application>Microsoft Office PowerPoint</Application>
  <PresentationFormat>On-screen Show (4:3)</PresentationFormat>
  <Paragraphs>417</Paragraphs>
  <Slides>26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Arial Unicode MS</vt:lpstr>
      <vt:lpstr>Calibri</vt:lpstr>
      <vt:lpstr>Office 主题</vt:lpstr>
      <vt:lpstr>WF on Rel-16 NR HST BS demodulation requirements</vt:lpstr>
      <vt:lpstr>Background</vt:lpstr>
      <vt:lpstr>Manufacturer declaration</vt:lpstr>
      <vt:lpstr>PUSCH</vt:lpstr>
      <vt:lpstr>PUSCH - 1T1R requirements</vt:lpstr>
      <vt:lpstr>PUSCH - Multi-path fading channel under high Doppler</vt:lpstr>
      <vt:lpstr>PUSCH - Multi-path fading channel under high Doppler</vt:lpstr>
      <vt:lpstr>PUSCH - DFT-s-OFDM waveform</vt:lpstr>
      <vt:lpstr>PUSCH - DFT-s-OFDM waveform</vt:lpstr>
      <vt:lpstr>PUSCH applicability rules</vt:lpstr>
      <vt:lpstr>PUSCH applicability rules</vt:lpstr>
      <vt:lpstr>PUSCH applicability rules</vt:lpstr>
      <vt:lpstr>PUSCH - Manufacturer declaration</vt:lpstr>
      <vt:lpstr>PUSCH - Specification writing (informative)</vt:lpstr>
      <vt:lpstr>PowerPoint Presentation</vt:lpstr>
      <vt:lpstr>PRACH</vt:lpstr>
      <vt:lpstr>PRACH - TDLC300-100 propagation conditions for long preamble formats </vt:lpstr>
      <vt:lpstr>PRACH - Manufacturer declaration </vt:lpstr>
      <vt:lpstr>PRACH - Manufacturer declaration </vt:lpstr>
      <vt:lpstr>PRACH - Revisiting of previous agreements </vt:lpstr>
      <vt:lpstr>PRACH - Revisiting of previous agreements </vt:lpstr>
      <vt:lpstr>UL TA </vt:lpstr>
      <vt:lpstr>UL TA additional scenario “X” </vt:lpstr>
      <vt:lpstr>UL TA additional SCS/CBW </vt:lpstr>
      <vt:lpstr>UL TA - Manufacturer declaration </vt:lpstr>
      <vt:lpstr>UL TA - Specification writing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Mueller, Axel (Nokia - FR/Paris-Saclay)</cp:lastModifiedBy>
  <cp:revision>411</cp:revision>
  <dcterms:created xsi:type="dcterms:W3CDTF">2019-09-05T02:26:38Z</dcterms:created>
  <dcterms:modified xsi:type="dcterms:W3CDTF">2020-06-03T11:06:04Z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y fmtid="{D5CDD505-2E9C-101B-9397-08002B2CF9AE}" pid="8" name="ContentTypeId">
    <vt:lpwstr>0x010100971879893FE30B4793122FCA8F4D6B50</vt:lpwstr>
  </property>
</Properties>
</file>