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56" r:id="rId6"/>
    <p:sldId id="471" r:id="rId7"/>
    <p:sldId id="481" r:id="rId8"/>
    <p:sldId id="480" r:id="rId9"/>
    <p:sldId id="477" r:id="rId10"/>
    <p:sldId id="467" r:id="rId11"/>
    <p:sldId id="468" r:id="rId12"/>
    <p:sldId id="469" r:id="rId13"/>
    <p:sldId id="4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A95A5-864A-4CC2-8D9E-9CC47E65EA5D}" v="100" dt="2020-06-01T12:45:35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113" d="100"/>
          <a:sy n="113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8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7134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9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226756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6/1/2020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GB" sz="4000" dirty="0"/>
              <a:t>Way forward </a:t>
            </a:r>
            <a:r>
              <a:rPr lang="en-US" sz="4000" dirty="0"/>
              <a:t>for PDSCH requirements with Single-DCI based multi-TRP/Panel transmission schemes (URLLC)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Intel Corporation, …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3794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#95e</a:t>
            </a:r>
          </a:p>
          <a:p>
            <a:pPr>
              <a:buNone/>
            </a:pPr>
            <a:r>
              <a:rPr lang="en-US" sz="1800" b="1" dirty="0"/>
              <a:t>Electronic, 25</a:t>
            </a:r>
            <a:r>
              <a:rPr lang="en-US" sz="1800" b="1" baseline="30000" dirty="0"/>
              <a:t>th</a:t>
            </a:r>
            <a:r>
              <a:rPr lang="en-US" sz="1800" b="1" dirty="0"/>
              <a:t> May – 5</a:t>
            </a:r>
            <a:r>
              <a:rPr lang="en-US" sz="1800" b="1" baseline="30000" dirty="0"/>
              <a:t>th</a:t>
            </a:r>
            <a:r>
              <a:rPr lang="en-US" sz="1800" b="1" dirty="0"/>
              <a:t> June, 2020</a:t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6</a:t>
            </a:r>
            <a:r>
              <a:rPr lang="en-GB" sz="1800" b="1" dirty="0"/>
              <a:t>.11.3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479904" y="323850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R4-</a:t>
            </a:r>
            <a:r>
              <a:rPr lang="ru-RU" altLang="zh-CN" sz="1800" b="1" dirty="0"/>
              <a:t>2008814</a:t>
            </a: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demodulation requirements for NR eMIMO WI in previous meetings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R4-2002419 WF on demodulation and CSI requirement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R4-2002420 WF on PDSCH demodulation requirements based on multi-TRP transmission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R4-2005529 WF on PDSCH demodulation requirement and general aspects for NR eMIMO, RAN4 #94e-Bis  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single-DCI based multi-TRP/panel transmission schemes (see Annex)</a:t>
            </a:r>
          </a:p>
          <a:p>
            <a:pPr lvl="1"/>
            <a:r>
              <a:rPr lang="en-US" dirty="0"/>
              <a:t>SDM scheme 1a</a:t>
            </a:r>
          </a:p>
          <a:p>
            <a:pPr lvl="1"/>
            <a:r>
              <a:rPr lang="en-US" dirty="0"/>
              <a:t>Repetition schemes:</a:t>
            </a:r>
          </a:p>
          <a:p>
            <a:pPr lvl="2"/>
            <a:r>
              <a:rPr lang="en-US" dirty="0"/>
              <a:t>FDM scheme A</a:t>
            </a:r>
          </a:p>
          <a:p>
            <a:pPr lvl="2"/>
            <a:r>
              <a:rPr lang="en-US" dirty="0"/>
              <a:t>FDM scheme B</a:t>
            </a:r>
          </a:p>
          <a:p>
            <a:pPr lvl="2"/>
            <a:r>
              <a:rPr lang="en-US" dirty="0"/>
              <a:t>TDM scheme A</a:t>
            </a:r>
          </a:p>
          <a:p>
            <a:pPr lvl="2"/>
            <a:r>
              <a:rPr lang="en-US" dirty="0"/>
              <a:t>Inter-slot TDM scheme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26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PDSCH requirements </a:t>
            </a:r>
            <a:br>
              <a:rPr lang="en-US" dirty="0"/>
            </a:br>
            <a:r>
              <a:rPr lang="en-US" sz="2800" dirty="0"/>
              <a:t>(Summary of the views from the first round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already agreed requirements for multi-DCI based and single-DCI based multi-TRP transmission scheme and URLLC single-TRP requirements can cover single DCI based URLLC multi-TRP transmission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Yes. FDM schemes can be verified by multi-DCI based and single-DCI based SDM multi-TRP transmission schemes. TDM schemes can be verified by single-DCI based SDM multi-TRP transmission scheme and URLLC single-TRP slot aggregation (Qualcomm, Huawei, Apple).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No. Each scheme is a separate UE feature. Different resource allocation approach comparing to single-DCI based SDM multi-TRP transmission scheme. Different CDM group and TBS calculation assumptions comparing to multi-DCI based and single-DCI based SDM multi-TRP transmission schemes. Non-synchronized (with TO/FO) transmission comparing to single TRP URLLC slot aggregation scenario. Specific sub-features for some schemes as: CW combining, number of repetitions. (Intel, Samsung)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3: Cannot cover at least FDM scheme A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00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PDSCH requirements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to define requirements for single DCI-based multi-TRP/Panel URLLC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Candidate options from the first round discussion</a:t>
            </a:r>
          </a:p>
          <a:p>
            <a:pPr marL="1257300" lvl="5" indent="-342900"/>
            <a:r>
              <a:rPr lang="en-US" dirty="0"/>
              <a:t>Option 1: Not need to define (Qualcomm, Huawei)</a:t>
            </a:r>
          </a:p>
          <a:p>
            <a:pPr marL="1257300" lvl="5" indent="-342900"/>
            <a:r>
              <a:rPr lang="en-US" dirty="0"/>
              <a:t>Option 2a: Yes, only for scheme 2a (Ericsson)</a:t>
            </a:r>
          </a:p>
          <a:p>
            <a:pPr marL="1257300" lvl="5" indent="-342900"/>
            <a:r>
              <a:rPr lang="en-US" dirty="0"/>
              <a:t>Option 2b: Yes, for schemes 1a, 2a, 2b, 3 and 4 (Intel)</a:t>
            </a:r>
          </a:p>
          <a:p>
            <a:pPr marL="1257300" lvl="5" indent="-342900"/>
            <a:r>
              <a:rPr lang="en-US" dirty="0"/>
              <a:t>Option 2c: Yes, selection of transmission schemes for requirements definition need further discussion (Samsung)</a:t>
            </a:r>
          </a:p>
          <a:p>
            <a:pPr marL="1257300" lvl="5" indent="-342900"/>
            <a:r>
              <a:rPr lang="en-US" dirty="0"/>
              <a:t>Option 3: Deprioritize discussion and come back after finalization of other requirements (Apple)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Proposed WF</a:t>
            </a:r>
          </a:p>
          <a:p>
            <a:pPr marL="1257300" lvl="5" indent="-342900"/>
            <a:r>
              <a:rPr lang="en-US" dirty="0">
                <a:highlight>
                  <a:srgbClr val="FFFF00"/>
                </a:highlight>
              </a:rPr>
              <a:t>Yes, only for one scheme from FDM schemes and one from TDM schemes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404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Test metric for requirements definition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1 % BLER which is more suitable for URLLC service (Intel)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70 % @ max throughput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15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 rule (if corresponding requirements will be introduced)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CD03A5-63F9-4EAE-968F-A7DA32CD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FFS on applicability rule between URLLC transmission schemes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FFS on applicability rule between eMBB and URLLC transmission schemes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SDM scheme</a:t>
            </a:r>
          </a:p>
          <a:p>
            <a:pPr lvl="2"/>
            <a:r>
              <a:rPr lang="en-US" dirty="0"/>
              <a:t>Single RV in a slot, common FDRA, common TDRA, two CDM groups</a:t>
            </a:r>
          </a:p>
          <a:p>
            <a:pPr lvl="1"/>
            <a:r>
              <a:rPr lang="en-US" dirty="0"/>
              <a:t>Single-DCI based FDM repetition scheme A</a:t>
            </a:r>
          </a:p>
          <a:p>
            <a:pPr lvl="2"/>
            <a:r>
              <a:rPr lang="en-US" dirty="0"/>
              <a:t>Single RV in a slot, ~equally divided PRGs across TRPs, common TDRA, single CDM group, single PTRS port</a:t>
            </a:r>
          </a:p>
          <a:p>
            <a:pPr lvl="1"/>
            <a:r>
              <a:rPr lang="en-US" dirty="0"/>
              <a:t>Single-DCI based FDM repetition scheme B</a:t>
            </a:r>
          </a:p>
          <a:p>
            <a:pPr lvl="2"/>
            <a:r>
              <a:rPr lang="en-US" dirty="0"/>
              <a:t>RV pair in a slot, ~equally divided PRGs across TRPs, common TDRA,  single CDM group, single PTRS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7" name="Picture 6" descr="A close up of a building&#10;&#10;Description automatically generated">
            <a:extLst>
              <a:ext uri="{FF2B5EF4-FFF2-40B4-BE49-F238E27FC236}">
                <a16:creationId xmlns:a16="http://schemas.microsoft.com/office/drawing/2014/main" id="{48AECAB5-D406-4879-8DFF-BAFDE3083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0"/>
            <a:ext cx="1168433" cy="2052000"/>
          </a:xfrm>
          <a:prstGeom prst="rect">
            <a:avLst/>
          </a:prstGeom>
        </p:spPr>
      </p:pic>
      <p:pic>
        <p:nvPicPr>
          <p:cNvPr id="9" name="Picture 8" descr="A close up of a building&#10;&#10;Description automatically generated">
            <a:extLst>
              <a:ext uri="{FF2B5EF4-FFF2-40B4-BE49-F238E27FC236}">
                <a16:creationId xmlns:a16="http://schemas.microsoft.com/office/drawing/2014/main" id="{FCF59A39-D5EF-4644-9AE5-1C36CD86A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572000"/>
            <a:ext cx="1168433" cy="2052000"/>
          </a:xfrm>
          <a:prstGeom prst="rect">
            <a:avLst/>
          </a:prstGeom>
        </p:spPr>
      </p:pic>
      <p:pic>
        <p:nvPicPr>
          <p:cNvPr id="10" name="Picture 9" descr="A close up of a building&#10;&#10;Description automatically generated">
            <a:extLst>
              <a:ext uri="{FF2B5EF4-FFF2-40B4-BE49-F238E27FC236}">
                <a16:creationId xmlns:a16="http://schemas.microsoft.com/office/drawing/2014/main" id="{1F21BCC1-F1CA-46C6-95CB-AFFD49B9E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3" y="4580982"/>
            <a:ext cx="1168433" cy="205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3D697B-3F25-46E3-884F-62A0BF53099C}"/>
              </a:ext>
            </a:extLst>
          </p:cNvPr>
          <p:cNvSpPr txBox="1"/>
          <p:nvPr/>
        </p:nvSpPr>
        <p:spPr>
          <a:xfrm>
            <a:off x="3653383" y="4234934"/>
            <a:ext cx="70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F6EE9-938C-4D06-B07F-885B291D4C41}"/>
              </a:ext>
            </a:extLst>
          </p:cNvPr>
          <p:cNvSpPr txBox="1"/>
          <p:nvPr/>
        </p:nvSpPr>
        <p:spPr>
          <a:xfrm>
            <a:off x="5020725" y="4211650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A</a:t>
            </a:r>
          </a:p>
        </p:txBody>
      </p:sp>
      <p:pic>
        <p:nvPicPr>
          <p:cNvPr id="15" name="Picture 14" descr="A close up of a building&#10;&#10;Description automatically generated">
            <a:extLst>
              <a:ext uri="{FF2B5EF4-FFF2-40B4-BE49-F238E27FC236}">
                <a16:creationId xmlns:a16="http://schemas.microsoft.com/office/drawing/2014/main" id="{957D8456-69D9-4496-AD3B-99E4CC6D7A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F92D03-C02A-48B5-8B76-4C01C8ECB71B}"/>
              </a:ext>
            </a:extLst>
          </p:cNvPr>
          <p:cNvSpPr txBox="1"/>
          <p:nvPr/>
        </p:nvSpPr>
        <p:spPr>
          <a:xfrm>
            <a:off x="6468525" y="4202668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B</a:t>
            </a:r>
          </a:p>
        </p:txBody>
      </p:sp>
    </p:spTree>
    <p:extLst>
      <p:ext uri="{BB962C8B-B14F-4D97-AF65-F5344CB8AC3E}">
        <p14:creationId xmlns:p14="http://schemas.microsoft.com/office/powerpoint/2010/main" val="379998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TDM repetition scheme A </a:t>
            </a:r>
          </a:p>
          <a:p>
            <a:pPr lvl="2"/>
            <a:r>
              <a:rPr lang="en-US" dirty="0"/>
              <a:t>RV pair in a slot, same FDRA, same symbol length of each Tx occasion, single CDM group, limited TBS</a:t>
            </a:r>
          </a:p>
          <a:p>
            <a:pPr lvl="1"/>
            <a:r>
              <a:rPr lang="en-US" dirty="0"/>
              <a:t>Single-DCI based inter-slot TDM repetition scheme</a:t>
            </a:r>
          </a:p>
          <a:p>
            <a:pPr lvl="2"/>
            <a:r>
              <a:rPr lang="en-US" dirty="0"/>
              <a:t>Single RV in a slot, common SLIV, common FDRA, number of Tx occasions 2-16, single CDM group, limited TBS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8" name="Picture 7" descr="A screen shot of a building&#10;&#10;Description automatically generated">
            <a:extLst>
              <a:ext uri="{FF2B5EF4-FFF2-40B4-BE49-F238E27FC236}">
                <a16:creationId xmlns:a16="http://schemas.microsoft.com/office/drawing/2014/main" id="{EA0D4198-7606-42E7-96E3-5C98277B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07" y="4572000"/>
            <a:ext cx="1345415" cy="2052000"/>
          </a:xfrm>
          <a:prstGeom prst="rect">
            <a:avLst/>
          </a:prstGeom>
        </p:spPr>
      </p:pic>
      <p:pic>
        <p:nvPicPr>
          <p:cNvPr id="10" name="Picture 9" descr="A screen shot of a building&#10;&#10;Description automatically generated">
            <a:extLst>
              <a:ext uri="{FF2B5EF4-FFF2-40B4-BE49-F238E27FC236}">
                <a16:creationId xmlns:a16="http://schemas.microsoft.com/office/drawing/2014/main" id="{8A212070-E493-47AD-A434-5DACD2A66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07" y="4572000"/>
            <a:ext cx="2153393" cy="2052000"/>
          </a:xfrm>
          <a:prstGeom prst="rect">
            <a:avLst/>
          </a:prstGeom>
        </p:spPr>
      </p:pic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AC707F97-7B62-43D1-B0C2-EECB9A776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5FCFA3A-1653-496F-BA3B-8FD2B52CC84B}"/>
              </a:ext>
            </a:extLst>
          </p:cNvPr>
          <p:cNvSpPr txBox="1"/>
          <p:nvPr/>
        </p:nvSpPr>
        <p:spPr>
          <a:xfrm>
            <a:off x="4066470" y="4202668"/>
            <a:ext cx="91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TDM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B2991C-3E77-4559-8746-939BC44EC241}"/>
              </a:ext>
            </a:extLst>
          </p:cNvPr>
          <p:cNvSpPr txBox="1"/>
          <p:nvPr/>
        </p:nvSpPr>
        <p:spPr>
          <a:xfrm>
            <a:off x="5051740" y="4197403"/>
            <a:ext cx="333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Inter-slot TDM (2 Tx occasions)</a:t>
            </a:r>
          </a:p>
        </p:txBody>
      </p:sp>
    </p:spTree>
    <p:extLst>
      <p:ext uri="{BB962C8B-B14F-4D97-AF65-F5344CB8AC3E}">
        <p14:creationId xmlns:p14="http://schemas.microsoft.com/office/powerpoint/2010/main" val="146452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F3A218EAD9D498A2F00761B277E67" ma:contentTypeVersion="10" ma:contentTypeDescription="Create a new document." ma:contentTypeScope="" ma:versionID="de9bcceabbcda416a09301728eef14d7">
  <xsd:schema xmlns:xsd="http://www.w3.org/2001/XMLSchema" xmlns:xs="http://www.w3.org/2001/XMLSchema" xmlns:p="http://schemas.microsoft.com/office/2006/metadata/properties" xmlns:ns3="0ea364a6-f82c-4b96-92e6-4121f9e1da09" targetNamespace="http://schemas.microsoft.com/office/2006/metadata/properties" ma:root="true" ma:fieldsID="57e7c28a07660dca0c4f271a5ed5b6d5" ns3:_="">
    <xsd:import namespace="0ea364a6-f82c-4b96-92e6-4121f9e1d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64a6-f82c-4b96-92e6-4121f9e1d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schemas.openxmlformats.org/package/2006/metadata/core-properties"/>
    <ds:schemaRef ds:uri="http://schemas.microsoft.com/office/2006/documentManagement/types"/>
    <ds:schemaRef ds:uri="0ea364a6-f82c-4b96-92e6-4121f9e1da09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BF49B57-3A36-4C6A-BC53-8EF2D368C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364a6-f82c-4b96-92e6-4121f9e1d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20737</TotalTime>
  <Words>649</Words>
  <Application>Microsoft Office PowerPoint</Application>
  <PresentationFormat>On-screen Show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Way forward for PDSCH requirements with Single-DCI based multi-TRP/Panel transmission schemes (URLLC)</vt:lpstr>
      <vt:lpstr>Background</vt:lpstr>
      <vt:lpstr>Candidate Schemes</vt:lpstr>
      <vt:lpstr>Necessity of PDSCH requirements  (Summary of the views from the first round discussion)</vt:lpstr>
      <vt:lpstr>PDSCH requirements introduction</vt:lpstr>
      <vt:lpstr>Test metric</vt:lpstr>
      <vt:lpstr>Applicability rule (if corresponding requirements will be introduced)</vt:lpstr>
      <vt:lpstr>Annex</vt:lpstr>
      <vt:lpstr>Annex (cont’d)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Corporation</dc:creator>
  <cp:keywords>CTPClassification=:VisualMarkings=, CTPClassification=CTP_PUBLIC:VisualMarkings=, CTPClassification=CTP_NT</cp:keywords>
  <cp:lastModifiedBy>Putilin, Artyom</cp:lastModifiedBy>
  <cp:revision>1450</cp:revision>
  <dcterms:created xsi:type="dcterms:W3CDTF">2013-05-13T16:02:00Z</dcterms:created>
  <dcterms:modified xsi:type="dcterms:W3CDTF">2020-06-01T19:48:00Z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0x0101004E7F3A218EAD9D498A2F00761B277E67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2020-06-01 19:47:52Z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