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sung" initials="s" lastIdx="5" clrIdx="0">
    <p:extLst>
      <p:ext uri="{19B8F6BF-5375-455C-9EA6-DF929625EA0E}">
        <p15:presenceInfo xmlns:p15="http://schemas.microsoft.com/office/powerpoint/2012/main" userId="sams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03T15:53:38.938" idx="1">
    <p:pos x="5501" y="1181"/>
    <p:text>For WA IABMT it may be reasonable to put 45dB here.  But according to our simualtion result on Layout 1 scenario 1 based on IAB with assumption based on Micro scenario the ACLR of 30dB is OK to meet 5% throughput loss criteria for co-existence study. We also notice there is further simulation provided recently.Definitly, with 45dBc ACLR for IAB-MT the thoughtput absolute level should be better than the case of 30dB ACLR. However, it is organized and compared  in throughput loss way.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03T16:25:24.346" idx="4">
    <p:pos x="5581" y="1670"/>
    <p:text>This should be considered further if this can be applied for out-of-band IAB case.  And also we would like understand the scenario and restriction further.</p:text>
    <p:extLst>
      <p:ext uri="{C676402C-5697-4E1C-873F-D02D1690AC5C}">
        <p15:threadingInfo xmlns:p15="http://schemas.microsoft.com/office/powerpoint/2012/main" timeZoneBias="-480"/>
      </p:ext>
    </p:extLst>
  </p:cm>
  <p:cm authorId="1" dt="2020-06-03T16:31:33.624" idx="5">
    <p:pos x="2637" y="3590"/>
    <p:text>For BS and IAB DU it will have supported frequency range within supported operating band. Then what is the assumption for IAB-MT?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</a:t>
            </a:r>
            <a:r>
              <a:rPr lang="en-US"/>
              <a:t>on IAB-MT unwanted </a:t>
            </a:r>
            <a:r>
              <a:rPr lang="en-US" dirty="0"/>
              <a:t>emissions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R4-2008784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#95-e</a:t>
            </a:r>
          </a:p>
          <a:p>
            <a:pPr algn="l"/>
            <a:r>
              <a:rPr lang="en-GB" b="1" dirty="0"/>
              <a:t>Electronic Meeting, May 25</a:t>
            </a:r>
            <a:r>
              <a:rPr lang="en-GB" b="1" baseline="30000" dirty="0"/>
              <a:t>th</a:t>
            </a:r>
            <a:r>
              <a:rPr lang="en-GB" b="1" dirty="0"/>
              <a:t> – June 5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RAN4#95-e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60EDB924-06C7-47F3-B6E5-3D39F315295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R4-2006800, Samsung</a:t>
            </a:r>
          </a:p>
          <a:p>
            <a:r>
              <a:rPr lang="fi-FI" dirty="0"/>
              <a:t>R4-2007130, </a:t>
            </a:r>
            <a:r>
              <a:rPr lang="fi-FI" dirty="0" err="1"/>
              <a:t>Qualcomm</a:t>
            </a:r>
            <a:r>
              <a:rPr lang="fi-FI" dirty="0"/>
              <a:t> </a:t>
            </a:r>
            <a:r>
              <a:rPr lang="fi-FI" dirty="0" err="1"/>
              <a:t>Incorporated</a:t>
            </a:r>
            <a:endParaRPr lang="fi-FI" dirty="0"/>
          </a:p>
          <a:p>
            <a:r>
              <a:rPr lang="fi-FI" dirty="0"/>
              <a:t>R4-2007576, Ericsson</a:t>
            </a:r>
          </a:p>
          <a:p>
            <a:r>
              <a:rPr lang="fi-FI" dirty="0"/>
              <a:t>R4-2007909, </a:t>
            </a:r>
            <a:r>
              <a:rPr lang="fi-FI" dirty="0" err="1"/>
              <a:t>Huawei</a:t>
            </a:r>
            <a:endParaRPr lang="fi-FI" dirty="0"/>
          </a:p>
          <a:p>
            <a:r>
              <a:rPr lang="fi-FI" dirty="0"/>
              <a:t>R4-2007403, ZTE </a:t>
            </a:r>
            <a:r>
              <a:rPr lang="fi-FI" dirty="0" err="1"/>
              <a:t>corporation</a:t>
            </a:r>
            <a:endParaRPr lang="fi-FI" dirty="0"/>
          </a:p>
          <a:p>
            <a:r>
              <a:rPr lang="fi-FI" dirty="0"/>
              <a:t>R4-2007120, Nokia, Nokia Shanghai Bell</a:t>
            </a:r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3198C-603C-4E1D-88F5-5AC37E20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FR1 IAB-MT </a:t>
            </a:r>
            <a:r>
              <a:rPr lang="fi-FI" dirty="0" err="1"/>
              <a:t>relative</a:t>
            </a:r>
            <a:r>
              <a:rPr lang="fi-FI" dirty="0"/>
              <a:t> ACLR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6F0B87-2A03-4D07-9A49-AAECDF4A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IAB-MT ACLR </a:t>
            </a:r>
            <a:r>
              <a:rPr lang="fi-FI" dirty="0" err="1"/>
              <a:t>minimum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in FR1 is 45 </a:t>
            </a:r>
            <a:r>
              <a:rPr lang="fi-FI" dirty="0" err="1"/>
              <a:t>dBc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321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4A5B-7CA5-4575-A067-6D0BAA43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OBUE and SEM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D737F5-3D11-4A03-A6B0-6EB30F037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For FR2:</a:t>
            </a:r>
          </a:p>
          <a:p>
            <a:pPr lvl="1"/>
            <a:r>
              <a:rPr lang="fi-FI" dirty="0"/>
              <a:t>Wide Area IAB-MT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BS OBUE </a:t>
            </a:r>
            <a:r>
              <a:rPr lang="fi-FI" dirty="0" err="1"/>
              <a:t>requirements</a:t>
            </a:r>
            <a:endParaRPr lang="fi-FI" dirty="0"/>
          </a:p>
          <a:p>
            <a:pPr lvl="2"/>
            <a:r>
              <a:rPr lang="fi-FI" dirty="0" err="1"/>
              <a:t>Pending</a:t>
            </a:r>
            <a:r>
              <a:rPr lang="fi-FI" dirty="0"/>
              <a:t> </a:t>
            </a:r>
            <a:r>
              <a:rPr lang="fi-FI" dirty="0" err="1"/>
              <a:t>agreements</a:t>
            </a:r>
            <a:r>
              <a:rPr lang="fi-FI" dirty="0"/>
              <a:t> on feature </a:t>
            </a:r>
            <a:r>
              <a:rPr lang="fi-FI" strike="sngStrike" dirty="0" err="1">
                <a:solidFill>
                  <a:schemeClr val="accent1"/>
                </a:solidFill>
              </a:rPr>
              <a:t>level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of IAB-MT transmission in DL </a:t>
            </a:r>
            <a:r>
              <a:rPr lang="fi-FI" dirty="0" err="1"/>
              <a:t>timeslot</a:t>
            </a:r>
            <a:r>
              <a:rPr lang="fi-FI" dirty="0"/>
              <a:t>,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in </a:t>
            </a:r>
            <a:r>
              <a:rPr lang="fi-FI" dirty="0" err="1"/>
              <a:t>addition</a:t>
            </a:r>
            <a:r>
              <a:rPr lang="fi-FI" dirty="0"/>
              <a:t>, </a:t>
            </a:r>
            <a:r>
              <a:rPr lang="fi-FI" dirty="0" err="1"/>
              <a:t>when</a:t>
            </a:r>
            <a:r>
              <a:rPr lang="fi-FI" dirty="0"/>
              <a:t> IAB-MT is </a:t>
            </a:r>
            <a:r>
              <a:rPr lang="fi-FI" dirty="0" err="1"/>
              <a:t>configured</a:t>
            </a:r>
            <a:r>
              <a:rPr lang="fi-FI" dirty="0"/>
              <a:t> to </a:t>
            </a:r>
            <a:r>
              <a:rPr lang="fi-FI" dirty="0" err="1"/>
              <a:t>transmit</a:t>
            </a:r>
            <a:r>
              <a:rPr lang="fi-FI" dirty="0"/>
              <a:t> in DL </a:t>
            </a:r>
            <a:r>
              <a:rPr lang="fi-FI" dirty="0" err="1"/>
              <a:t>timeslot</a:t>
            </a:r>
            <a:r>
              <a:rPr lang="fi-FI" strike="sngStrike" dirty="0">
                <a:solidFill>
                  <a:schemeClr val="accent1"/>
                </a:solidFill>
              </a:rPr>
              <a:t>, </a:t>
            </a:r>
            <a:r>
              <a:rPr lang="fi-FI" strike="sngStrike" dirty="0" err="1">
                <a:solidFill>
                  <a:schemeClr val="accent1"/>
                </a:solidFill>
              </a:rPr>
              <a:t>wide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area</a:t>
            </a:r>
            <a:r>
              <a:rPr lang="fi-FI" strike="sngStrike" dirty="0">
                <a:solidFill>
                  <a:schemeClr val="accent1"/>
                </a:solidFill>
              </a:rPr>
              <a:t> IAB-MT </a:t>
            </a:r>
            <a:r>
              <a:rPr lang="fi-FI" strike="sngStrike" dirty="0" err="1">
                <a:solidFill>
                  <a:schemeClr val="accent1"/>
                </a:solidFill>
              </a:rPr>
              <a:t>needs</a:t>
            </a:r>
            <a:r>
              <a:rPr lang="fi-FI" strike="sngStrike" dirty="0">
                <a:solidFill>
                  <a:schemeClr val="accent1"/>
                </a:solidFill>
              </a:rPr>
              <a:t> to </a:t>
            </a:r>
            <a:r>
              <a:rPr lang="fi-FI" strike="sngStrike" dirty="0" err="1">
                <a:solidFill>
                  <a:schemeClr val="accent1"/>
                </a:solidFill>
              </a:rPr>
              <a:t>meet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the</a:t>
            </a:r>
            <a:r>
              <a:rPr lang="fi-FI" strike="sngStrike" dirty="0">
                <a:solidFill>
                  <a:schemeClr val="accent1"/>
                </a:solidFill>
              </a:rPr>
              <a:t> OBUE </a:t>
            </a:r>
            <a:r>
              <a:rPr lang="fi-FI" strike="sngStrike" dirty="0" err="1">
                <a:solidFill>
                  <a:schemeClr val="accent1"/>
                </a:solidFill>
              </a:rPr>
              <a:t>requirements</a:t>
            </a:r>
            <a:r>
              <a:rPr lang="fi-FI" strike="sngStrike" dirty="0">
                <a:solidFill>
                  <a:schemeClr val="accent1"/>
                </a:solidFill>
              </a:rPr>
              <a:t> of IAB-DU of </a:t>
            </a:r>
            <a:r>
              <a:rPr lang="fi-FI" strike="sngStrike" dirty="0" err="1">
                <a:solidFill>
                  <a:schemeClr val="accent1"/>
                </a:solidFill>
              </a:rPr>
              <a:t>the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same</a:t>
            </a:r>
            <a:r>
              <a:rPr lang="fi-FI" strike="sngStrike" dirty="0">
                <a:solidFill>
                  <a:schemeClr val="accent1"/>
                </a:solidFill>
              </a:rPr>
              <a:t> IAB-</a:t>
            </a:r>
            <a:r>
              <a:rPr lang="fi-FI" strike="sngStrike" dirty="0" err="1">
                <a:solidFill>
                  <a:schemeClr val="accent1"/>
                </a:solidFill>
              </a:rPr>
              <a:t>Node</a:t>
            </a:r>
            <a:endParaRPr lang="fi-FI" strike="sngStrike" dirty="0">
              <a:solidFill>
                <a:schemeClr val="accent1"/>
              </a:solidFill>
            </a:endParaRPr>
          </a:p>
          <a:p>
            <a:pPr lvl="1"/>
            <a:r>
              <a:rPr lang="fi-FI" dirty="0"/>
              <a:t>FFS for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IAB-MT</a:t>
            </a:r>
          </a:p>
          <a:p>
            <a:pPr lvl="1"/>
            <a:endParaRPr lang="fi-FI" dirty="0"/>
          </a:p>
          <a:p>
            <a:r>
              <a:rPr lang="fi-FI" dirty="0"/>
              <a:t>For FR1</a:t>
            </a:r>
          </a:p>
          <a:p>
            <a:pPr lvl="1"/>
            <a:r>
              <a:rPr lang="fi-FI" dirty="0" err="1"/>
              <a:t>Pending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ACLR is </a:t>
            </a:r>
            <a:r>
              <a:rPr lang="fi-FI" dirty="0" err="1"/>
              <a:t>agreed</a:t>
            </a:r>
            <a:r>
              <a:rPr lang="fi-FI" dirty="0"/>
              <a:t> as 45 </a:t>
            </a:r>
            <a:r>
              <a:rPr lang="fi-FI" dirty="0" err="1"/>
              <a:t>dBc</a:t>
            </a:r>
            <a:r>
              <a:rPr lang="fi-FI" dirty="0"/>
              <a:t>, Wide Area IAB-MT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BS OBUE </a:t>
            </a:r>
            <a:r>
              <a:rPr lang="fi-FI" dirty="0" err="1"/>
              <a:t>requirements</a:t>
            </a:r>
            <a:endParaRPr lang="fi-FI" dirty="0"/>
          </a:p>
          <a:p>
            <a:pPr lvl="2"/>
            <a:r>
              <a:rPr lang="fi-FI" dirty="0" err="1"/>
              <a:t>Pending</a:t>
            </a:r>
            <a:r>
              <a:rPr lang="fi-FI" dirty="0"/>
              <a:t> </a:t>
            </a:r>
            <a:r>
              <a:rPr lang="fi-FI" dirty="0" err="1"/>
              <a:t>agreements</a:t>
            </a:r>
            <a:r>
              <a:rPr lang="fi-FI" dirty="0"/>
              <a:t> on feature </a:t>
            </a:r>
            <a:r>
              <a:rPr lang="fi-FI" strike="sngStrike" dirty="0" err="1">
                <a:solidFill>
                  <a:schemeClr val="accent1"/>
                </a:solidFill>
              </a:rPr>
              <a:t>level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of IAB-MT transmission in DL </a:t>
            </a:r>
            <a:r>
              <a:rPr lang="fi-FI" dirty="0" err="1"/>
              <a:t>timeslot</a:t>
            </a:r>
            <a:r>
              <a:rPr lang="fi-FI" dirty="0"/>
              <a:t>,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in </a:t>
            </a:r>
            <a:r>
              <a:rPr lang="fi-FI" dirty="0" err="1"/>
              <a:t>addition</a:t>
            </a:r>
            <a:r>
              <a:rPr lang="fi-FI" dirty="0"/>
              <a:t>, </a:t>
            </a:r>
            <a:r>
              <a:rPr lang="fi-FI" dirty="0" err="1"/>
              <a:t>when</a:t>
            </a:r>
            <a:r>
              <a:rPr lang="fi-FI" dirty="0"/>
              <a:t> IAB-MT is </a:t>
            </a:r>
            <a:r>
              <a:rPr lang="fi-FI" dirty="0" err="1"/>
              <a:t>configured</a:t>
            </a:r>
            <a:r>
              <a:rPr lang="fi-FI" dirty="0"/>
              <a:t> to </a:t>
            </a:r>
            <a:r>
              <a:rPr lang="fi-FI" dirty="0" err="1"/>
              <a:t>transmit</a:t>
            </a:r>
            <a:r>
              <a:rPr lang="fi-FI" dirty="0"/>
              <a:t> in DL </a:t>
            </a:r>
            <a:r>
              <a:rPr lang="fi-FI" dirty="0" err="1"/>
              <a:t>timeslot</a:t>
            </a:r>
            <a:r>
              <a:rPr lang="fi-FI" strike="sngStrike" dirty="0">
                <a:solidFill>
                  <a:schemeClr val="accent1"/>
                </a:solidFill>
              </a:rPr>
              <a:t>, </a:t>
            </a:r>
            <a:r>
              <a:rPr lang="fi-FI" strike="sngStrike" dirty="0" err="1">
                <a:solidFill>
                  <a:schemeClr val="accent1"/>
                </a:solidFill>
              </a:rPr>
              <a:t>wide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area</a:t>
            </a:r>
            <a:r>
              <a:rPr lang="fi-FI" strike="sngStrike" dirty="0">
                <a:solidFill>
                  <a:schemeClr val="accent1"/>
                </a:solidFill>
              </a:rPr>
              <a:t> IAB-MT </a:t>
            </a:r>
            <a:r>
              <a:rPr lang="fi-FI" strike="sngStrike" dirty="0" err="1">
                <a:solidFill>
                  <a:schemeClr val="accent1"/>
                </a:solidFill>
              </a:rPr>
              <a:t>needs</a:t>
            </a:r>
            <a:r>
              <a:rPr lang="fi-FI" strike="sngStrike" dirty="0">
                <a:solidFill>
                  <a:schemeClr val="accent1"/>
                </a:solidFill>
              </a:rPr>
              <a:t> to </a:t>
            </a:r>
            <a:r>
              <a:rPr lang="fi-FI" strike="sngStrike" dirty="0" err="1">
                <a:solidFill>
                  <a:schemeClr val="accent1"/>
                </a:solidFill>
              </a:rPr>
              <a:t>meet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the</a:t>
            </a:r>
            <a:r>
              <a:rPr lang="fi-FI" strike="sngStrike" dirty="0">
                <a:solidFill>
                  <a:schemeClr val="accent1"/>
                </a:solidFill>
              </a:rPr>
              <a:t> OBUE </a:t>
            </a:r>
            <a:r>
              <a:rPr lang="fi-FI" strike="sngStrike" dirty="0" err="1">
                <a:solidFill>
                  <a:schemeClr val="accent1"/>
                </a:solidFill>
              </a:rPr>
              <a:t>requirements</a:t>
            </a:r>
            <a:r>
              <a:rPr lang="fi-FI" strike="sngStrike" dirty="0">
                <a:solidFill>
                  <a:schemeClr val="accent1"/>
                </a:solidFill>
              </a:rPr>
              <a:t> of IAB-DU of </a:t>
            </a:r>
            <a:r>
              <a:rPr lang="fi-FI" strike="sngStrike" dirty="0" err="1">
                <a:solidFill>
                  <a:schemeClr val="accent1"/>
                </a:solidFill>
              </a:rPr>
              <a:t>the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same</a:t>
            </a:r>
            <a:r>
              <a:rPr lang="fi-FI" strike="sngStrike" dirty="0">
                <a:solidFill>
                  <a:schemeClr val="accent1"/>
                </a:solidFill>
              </a:rPr>
              <a:t> IAB-</a:t>
            </a:r>
            <a:r>
              <a:rPr lang="fi-FI" strike="sngStrike" dirty="0" err="1">
                <a:solidFill>
                  <a:schemeClr val="accent1"/>
                </a:solidFill>
              </a:rPr>
              <a:t>Node</a:t>
            </a:r>
            <a:endParaRPr lang="fi-FI" strike="sngStrike" dirty="0">
              <a:solidFill>
                <a:schemeClr val="accent1"/>
              </a:solidFill>
            </a:endParaRPr>
          </a:p>
          <a:p>
            <a:pPr lvl="1"/>
            <a:r>
              <a:rPr lang="fi-FI" dirty="0"/>
              <a:t>FFS for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IAB-MT</a:t>
            </a:r>
          </a:p>
          <a:p>
            <a:r>
              <a:rPr lang="fi-FI" dirty="0"/>
              <a:t>For </a:t>
            </a:r>
            <a:r>
              <a:rPr lang="fi-FI" dirty="0" err="1"/>
              <a:t>both</a:t>
            </a:r>
            <a:r>
              <a:rPr lang="fi-FI" dirty="0"/>
              <a:t> FR1 and FR2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boundary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in-</a:t>
            </a:r>
            <a:r>
              <a:rPr lang="fi-FI" dirty="0" err="1"/>
              <a:t>band</a:t>
            </a:r>
            <a:r>
              <a:rPr lang="fi-FI" dirty="0"/>
              <a:t> and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region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follow</a:t>
            </a:r>
            <a:r>
              <a:rPr lang="fi-FI" dirty="0"/>
              <a:t> BS </a:t>
            </a:r>
            <a:r>
              <a:rPr lang="fi-FI" dirty="0" err="1"/>
              <a:t>requirements</a:t>
            </a:r>
            <a:r>
              <a:rPr lang="fi-FI" dirty="0"/>
              <a:t>.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209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89D98-814B-4B9D-8A70-F2E468A02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absolute</a:t>
            </a:r>
            <a:r>
              <a:rPr lang="fi-FI" dirty="0"/>
              <a:t> ACLR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957E2B-F969-4211-8AF3-A1BB97C50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Absolute</a:t>
            </a:r>
            <a:r>
              <a:rPr lang="fi-FI" dirty="0"/>
              <a:t> ACLR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in </a:t>
            </a:r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321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BA9008-C424-46F0-AF58-90E92AD6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68EDEB-3C09-4AD4-8238-43AC8596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regulatory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. </a:t>
            </a:r>
            <a:r>
              <a:rPr lang="fi-FI" dirty="0" err="1"/>
              <a:t>Being</a:t>
            </a:r>
            <a:r>
              <a:rPr lang="fi-FI" dirty="0"/>
              <a:t> a </a:t>
            </a:r>
            <a:r>
              <a:rPr lang="fi-FI" dirty="0" err="1"/>
              <a:t>network</a:t>
            </a:r>
            <a:r>
              <a:rPr lang="fi-FI" dirty="0"/>
              <a:t> </a:t>
            </a:r>
            <a:r>
              <a:rPr lang="fi-FI" dirty="0" err="1"/>
              <a:t>node</a:t>
            </a:r>
            <a:r>
              <a:rPr lang="fi-FI" dirty="0"/>
              <a:t>, IAB-MT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as </a:t>
            </a:r>
            <a:r>
              <a:rPr lang="fi-FI" dirty="0" err="1"/>
              <a:t>base</a:t>
            </a:r>
            <a:r>
              <a:rPr lang="fi-FI" dirty="0"/>
              <a:t> </a:t>
            </a:r>
            <a:r>
              <a:rPr lang="fi-FI" dirty="0" err="1"/>
              <a:t>stations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Both</a:t>
            </a:r>
            <a:r>
              <a:rPr lang="fi-FI" dirty="0"/>
              <a:t> </a:t>
            </a:r>
            <a:r>
              <a:rPr lang="fi-FI" dirty="0" err="1"/>
              <a:t>category</a:t>
            </a:r>
            <a:r>
              <a:rPr lang="fi-FI" dirty="0"/>
              <a:t> A and </a:t>
            </a:r>
            <a:r>
              <a:rPr lang="fi-FI" dirty="0" err="1"/>
              <a:t>category</a:t>
            </a:r>
            <a:r>
              <a:rPr lang="fi-FI" dirty="0"/>
              <a:t> B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specified</a:t>
            </a:r>
            <a:r>
              <a:rPr lang="fi-FI" dirty="0"/>
              <a:t> for IAB-MT</a:t>
            </a:r>
          </a:p>
        </p:txBody>
      </p:sp>
    </p:spTree>
    <p:extLst>
      <p:ext uri="{BB962C8B-B14F-4D97-AF65-F5344CB8AC3E}">
        <p14:creationId xmlns:p14="http://schemas.microsoft.com/office/powerpoint/2010/main" val="1050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287</Words>
  <Application>Microsoft Office PowerPoint</Application>
  <PresentationFormat>宽屏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IAB-MT unwanted emissions</vt:lpstr>
      <vt:lpstr>Contributions in RAN4#95-e</vt:lpstr>
      <vt:lpstr>Way forward on FR1 IAB-MT relative ACLR</vt:lpstr>
      <vt:lpstr>Way forward on OBUE and SEM</vt:lpstr>
      <vt:lpstr>Way forward on absolute ACLR</vt:lpstr>
      <vt:lpstr>Way forward on spurious emissions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samsung</cp:lastModifiedBy>
  <cp:revision>21</cp:revision>
  <dcterms:created xsi:type="dcterms:W3CDTF">2020-02-28T12:26:05Z</dcterms:created>
  <dcterms:modified xsi:type="dcterms:W3CDTF">2020-06-03T08:40:41Z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D:\Work\3GPP\RAN4\2020\RAN4#95e\Email discussion\309\2nd round\Draft R4-2008784 WF on unwanted emissions.pptx</vt:lpwstr>
  </property>
</Properties>
</file>