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0"/>
  </p:notesMasterIdLst>
  <p:sldIdLst>
    <p:sldId id="256" r:id="rId6"/>
    <p:sldId id="266" r:id="rId7"/>
    <p:sldId id="268" r:id="rId8"/>
    <p:sldId id="258"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 Anthony (Nokia - GB/Bristol)" initials="LA(-G" lastIdx="5" clrIdx="0">
    <p:extLst>
      <p:ext uri="{19B8F6BF-5375-455C-9EA6-DF929625EA0E}">
        <p15:presenceInfo xmlns:p15="http://schemas.microsoft.com/office/powerpoint/2012/main" userId="S::anthony.lo@nokia.com::ec3ee639-5b19-4f95-b615-a0f24522aef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0" d="100"/>
          <a:sy n="110" d="100"/>
        </p:scale>
        <p:origin x="17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is Guillermo Martinez Ballesteros" userId="0ebe31dc-60a7-412b-bc71-c6a265dd5a17" providerId="ADAL" clId="{89F892AB-0240-4807-A024-6C0169225099}"/>
    <pc:docChg chg="delSld">
      <pc:chgData name="Luis Guillermo Martinez Ballesteros" userId="0ebe31dc-60a7-412b-bc71-c6a265dd5a17" providerId="ADAL" clId="{89F892AB-0240-4807-A024-6C0169225099}" dt="2020-06-01T13:22:32.817" v="3" actId="2696"/>
      <pc:docMkLst>
        <pc:docMk/>
      </pc:docMkLst>
      <pc:sldChg chg="del">
        <pc:chgData name="Luis Guillermo Martinez Ballesteros" userId="0ebe31dc-60a7-412b-bc71-c6a265dd5a17" providerId="ADAL" clId="{89F892AB-0240-4807-A024-6C0169225099}" dt="2020-06-01T13:22:32.780" v="0" actId="2696"/>
        <pc:sldMkLst>
          <pc:docMk/>
          <pc:sldMk cId="4099850118" sldId="267"/>
        </pc:sldMkLst>
      </pc:sldChg>
      <pc:sldChg chg="del">
        <pc:chgData name="Luis Guillermo Martinez Ballesteros" userId="0ebe31dc-60a7-412b-bc71-c6a265dd5a17" providerId="ADAL" clId="{89F892AB-0240-4807-A024-6C0169225099}" dt="2020-06-01T13:22:32.793" v="1" actId="2696"/>
        <pc:sldMkLst>
          <pc:docMk/>
          <pc:sldMk cId="242677104" sldId="269"/>
        </pc:sldMkLst>
      </pc:sldChg>
      <pc:sldChg chg="del">
        <pc:chgData name="Luis Guillermo Martinez Ballesteros" userId="0ebe31dc-60a7-412b-bc71-c6a265dd5a17" providerId="ADAL" clId="{89F892AB-0240-4807-A024-6C0169225099}" dt="2020-06-01T13:22:32.805" v="2" actId="2696"/>
        <pc:sldMkLst>
          <pc:docMk/>
          <pc:sldMk cId="3669768817" sldId="270"/>
        </pc:sldMkLst>
      </pc:sldChg>
      <pc:sldChg chg="del">
        <pc:chgData name="Luis Guillermo Martinez Ballesteros" userId="0ebe31dc-60a7-412b-bc71-c6a265dd5a17" providerId="ADAL" clId="{89F892AB-0240-4807-A024-6C0169225099}" dt="2020-06-01T13:22:32.817" v="3" actId="2696"/>
        <pc:sldMkLst>
          <pc:docMk/>
          <pc:sldMk cId="4055481562" sldId="27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06-01T17:43:45.810" idx="1">
    <p:pos x="6514" y="735"/>
    <p:text>This serves more as background information rather than an agreement. Should  it be moved to the previous slide?</p:text>
    <p:extLst>
      <p:ext uri="{C676402C-5697-4E1C-873F-D02D1690AC5C}">
        <p15:threadingInfo xmlns:p15="http://schemas.microsoft.com/office/powerpoint/2012/main" timeZoneBias="-60"/>
      </p:ext>
    </p:extLst>
  </p:cm>
  <p:cm authorId="1" dt="2020-06-01T17:56:56.263" idx="3">
    <p:pos x="1624" y="1536"/>
    <p:text>Does "to reuse .." mean "to select ..."?</p:text>
    <p:extLst>
      <p:ext uri="{C676402C-5697-4E1C-873F-D02D1690AC5C}">
        <p15:threadingInfo xmlns:p15="http://schemas.microsoft.com/office/powerpoint/2012/main" timeZoneBias="-60"/>
      </p:ext>
    </p:extLst>
  </p:cm>
  <p:cm authorId="1" dt="2020-06-01T17:57:43.975" idx="4">
    <p:pos x="3297" y="1810"/>
    <p:text>Does Option 3 mean no reduction at all?</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6-01T18:03:38.291" idx="5">
    <p:pos x="6566" y="1487"/>
    <p:text>What does "the identification of requirements to consider ..." mean?</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2FA4BE-82FC-4FFE-AAF3-5CD7FA65040F}" type="datetimeFigureOut">
              <a:rPr lang="sv-SE" smtClean="0"/>
              <a:t>2020-06-01</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15C722-B676-479F-A43E-B616D1E195ED}" type="slidenum">
              <a:rPr lang="sv-SE" smtClean="0"/>
              <a:t>‹#›</a:t>
            </a:fld>
            <a:endParaRPr lang="sv-SE"/>
          </a:p>
        </p:txBody>
      </p:sp>
    </p:spTree>
    <p:extLst>
      <p:ext uri="{BB962C8B-B14F-4D97-AF65-F5344CB8AC3E}">
        <p14:creationId xmlns:p14="http://schemas.microsoft.com/office/powerpoint/2010/main" val="996706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1503EF-5D65-46B0-B5BB-2CA820B377E8}" type="slidenum">
              <a:rPr lang="en-US" smtClean="0"/>
              <a:t>3</a:t>
            </a:fld>
            <a:endParaRPr lang="en-US"/>
          </a:p>
        </p:txBody>
      </p:sp>
    </p:spTree>
    <p:extLst>
      <p:ext uri="{BB962C8B-B14F-4D97-AF65-F5344CB8AC3E}">
        <p14:creationId xmlns:p14="http://schemas.microsoft.com/office/powerpoint/2010/main" val="3733943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1503EF-5D65-46B0-B5BB-2CA820B377E8}"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214B6-712F-477F-B7B8-E3BEBFEFD6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26937DAC-45BC-4A52-9373-1497750E82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04C8C77C-DC7C-4980-BE11-0F06EC33FC21}"/>
              </a:ext>
            </a:extLst>
          </p:cNvPr>
          <p:cNvSpPr>
            <a:spLocks noGrp="1"/>
          </p:cNvSpPr>
          <p:nvPr>
            <p:ph type="dt" sz="half" idx="10"/>
          </p:nvPr>
        </p:nvSpPr>
        <p:spPr/>
        <p:txBody>
          <a:bodyPr/>
          <a:lstStyle/>
          <a:p>
            <a:fld id="{20E1CD4F-CAD4-472F-9108-0C6DDA8F73D7}" type="datetimeFigureOut">
              <a:rPr lang="sv-SE" smtClean="0"/>
              <a:t>2020-06-01</a:t>
            </a:fld>
            <a:endParaRPr lang="sv-SE"/>
          </a:p>
        </p:txBody>
      </p:sp>
      <p:sp>
        <p:nvSpPr>
          <p:cNvPr id="5" name="Footer Placeholder 4">
            <a:extLst>
              <a:ext uri="{FF2B5EF4-FFF2-40B4-BE49-F238E27FC236}">
                <a16:creationId xmlns:a16="http://schemas.microsoft.com/office/drawing/2014/main" id="{338E51CF-F864-495D-A302-6193BCD9782D}"/>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8DA00501-F398-4465-AA23-27F724C9B980}"/>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714464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E4924-65D2-43DD-964B-B588CFBD5281}"/>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FF6CA15E-18C2-4CFD-94D9-4CC95DE8A13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106CBAE2-8F22-405F-BA64-E20432271D60}"/>
              </a:ext>
            </a:extLst>
          </p:cNvPr>
          <p:cNvSpPr>
            <a:spLocks noGrp="1"/>
          </p:cNvSpPr>
          <p:nvPr>
            <p:ph type="dt" sz="half" idx="10"/>
          </p:nvPr>
        </p:nvSpPr>
        <p:spPr/>
        <p:txBody>
          <a:bodyPr/>
          <a:lstStyle/>
          <a:p>
            <a:fld id="{20E1CD4F-CAD4-472F-9108-0C6DDA8F73D7}" type="datetimeFigureOut">
              <a:rPr lang="sv-SE" smtClean="0"/>
              <a:t>2020-06-01</a:t>
            </a:fld>
            <a:endParaRPr lang="sv-SE"/>
          </a:p>
        </p:txBody>
      </p:sp>
      <p:sp>
        <p:nvSpPr>
          <p:cNvPr id="5" name="Footer Placeholder 4">
            <a:extLst>
              <a:ext uri="{FF2B5EF4-FFF2-40B4-BE49-F238E27FC236}">
                <a16:creationId xmlns:a16="http://schemas.microsoft.com/office/drawing/2014/main" id="{313076D6-6DEF-4C58-A833-7E62E0B04E5A}"/>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8F2215DB-DB5B-4ABB-AE82-72D4AA0B4573}"/>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2944168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96CDD4-39AC-4507-9B12-FC21721F2AB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CFF2917E-411E-4E51-823B-E8002EB3823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D397FE6E-54D0-4B9A-93CC-3662A762561F}"/>
              </a:ext>
            </a:extLst>
          </p:cNvPr>
          <p:cNvSpPr>
            <a:spLocks noGrp="1"/>
          </p:cNvSpPr>
          <p:nvPr>
            <p:ph type="dt" sz="half" idx="10"/>
          </p:nvPr>
        </p:nvSpPr>
        <p:spPr/>
        <p:txBody>
          <a:bodyPr/>
          <a:lstStyle/>
          <a:p>
            <a:fld id="{20E1CD4F-CAD4-472F-9108-0C6DDA8F73D7}" type="datetimeFigureOut">
              <a:rPr lang="sv-SE" smtClean="0"/>
              <a:t>2020-06-01</a:t>
            </a:fld>
            <a:endParaRPr lang="sv-SE"/>
          </a:p>
        </p:txBody>
      </p:sp>
      <p:sp>
        <p:nvSpPr>
          <p:cNvPr id="5" name="Footer Placeholder 4">
            <a:extLst>
              <a:ext uri="{FF2B5EF4-FFF2-40B4-BE49-F238E27FC236}">
                <a16:creationId xmlns:a16="http://schemas.microsoft.com/office/drawing/2014/main" id="{C1806E2A-ACEB-4297-8F96-E89EE0207B23}"/>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522B692A-CB84-45A1-9B67-1D33AC57DC37}"/>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12252900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080230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166735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66550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6413482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2020/6/1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9019067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2020/6/1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1700008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2020/6/1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4702734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4053464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79D52-D77B-4DAC-9E15-7118D5812EA1}"/>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30FE90E9-4310-4A41-961E-7126F22DA7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AADF28C2-5C43-4F7C-AF37-5067BD30D522}"/>
              </a:ext>
            </a:extLst>
          </p:cNvPr>
          <p:cNvSpPr>
            <a:spLocks noGrp="1"/>
          </p:cNvSpPr>
          <p:nvPr>
            <p:ph type="dt" sz="half" idx="10"/>
          </p:nvPr>
        </p:nvSpPr>
        <p:spPr/>
        <p:txBody>
          <a:bodyPr/>
          <a:lstStyle/>
          <a:p>
            <a:fld id="{20E1CD4F-CAD4-472F-9108-0C6DDA8F73D7}" type="datetimeFigureOut">
              <a:rPr lang="sv-SE" smtClean="0"/>
              <a:t>2020-06-01</a:t>
            </a:fld>
            <a:endParaRPr lang="sv-SE"/>
          </a:p>
        </p:txBody>
      </p:sp>
      <p:sp>
        <p:nvSpPr>
          <p:cNvPr id="5" name="Footer Placeholder 4">
            <a:extLst>
              <a:ext uri="{FF2B5EF4-FFF2-40B4-BE49-F238E27FC236}">
                <a16:creationId xmlns:a16="http://schemas.microsoft.com/office/drawing/2014/main" id="{B4AF51FB-5080-4C47-BCF8-1FB43C16D9BE}"/>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B401E044-657B-4718-B1B6-E6A3D476616A}"/>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2338305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19825873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2135285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972474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94BD2-9E99-4B17-8B58-0D6BE3C7F1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32E91C46-5E99-45E3-A8B7-70E43180DF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D213577-2DD2-4AA1-85BA-88E29C17BFAA}"/>
              </a:ext>
            </a:extLst>
          </p:cNvPr>
          <p:cNvSpPr>
            <a:spLocks noGrp="1"/>
          </p:cNvSpPr>
          <p:nvPr>
            <p:ph type="dt" sz="half" idx="10"/>
          </p:nvPr>
        </p:nvSpPr>
        <p:spPr/>
        <p:txBody>
          <a:bodyPr/>
          <a:lstStyle/>
          <a:p>
            <a:fld id="{20E1CD4F-CAD4-472F-9108-0C6DDA8F73D7}" type="datetimeFigureOut">
              <a:rPr lang="sv-SE" smtClean="0"/>
              <a:t>2020-06-01</a:t>
            </a:fld>
            <a:endParaRPr lang="sv-SE"/>
          </a:p>
        </p:txBody>
      </p:sp>
      <p:sp>
        <p:nvSpPr>
          <p:cNvPr id="5" name="Footer Placeholder 4">
            <a:extLst>
              <a:ext uri="{FF2B5EF4-FFF2-40B4-BE49-F238E27FC236}">
                <a16:creationId xmlns:a16="http://schemas.microsoft.com/office/drawing/2014/main" id="{19FBDBA3-D597-4627-B409-58F4F2F62D0E}"/>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7AC2DF32-12AD-4676-A70E-9670DE7F96AF}"/>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1820040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83452-613F-4FE9-810B-50FE14E26D8C}"/>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1990B209-9F8B-4A06-A99B-31DA407148F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AA1690C0-66BB-496D-AF5A-FB65AB51B42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D9857316-F6FC-4D5A-A058-5F638263CB00}"/>
              </a:ext>
            </a:extLst>
          </p:cNvPr>
          <p:cNvSpPr>
            <a:spLocks noGrp="1"/>
          </p:cNvSpPr>
          <p:nvPr>
            <p:ph type="dt" sz="half" idx="10"/>
          </p:nvPr>
        </p:nvSpPr>
        <p:spPr/>
        <p:txBody>
          <a:bodyPr/>
          <a:lstStyle/>
          <a:p>
            <a:fld id="{20E1CD4F-CAD4-472F-9108-0C6DDA8F73D7}" type="datetimeFigureOut">
              <a:rPr lang="sv-SE" smtClean="0"/>
              <a:t>2020-06-01</a:t>
            </a:fld>
            <a:endParaRPr lang="sv-SE"/>
          </a:p>
        </p:txBody>
      </p:sp>
      <p:sp>
        <p:nvSpPr>
          <p:cNvPr id="6" name="Footer Placeholder 5">
            <a:extLst>
              <a:ext uri="{FF2B5EF4-FFF2-40B4-BE49-F238E27FC236}">
                <a16:creationId xmlns:a16="http://schemas.microsoft.com/office/drawing/2014/main" id="{596E7BF7-C629-458A-AC97-3963D740E1D6}"/>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52D5BEDE-5DF3-4753-82FE-0FB1CE88254A}"/>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3938159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1E50B-03E3-4B56-AFD0-01BC89FABCC1}"/>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08A202A6-8451-4234-B0DE-B79C95ACB7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F33B780-B351-4DED-9374-3B104A47D7E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372FF2E8-AD50-485A-B51F-A6793523DE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3904803-7E1D-4AA0-B5CA-26B8C86894A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31525CE9-958D-4176-8A40-3E1CBF4C129A}"/>
              </a:ext>
            </a:extLst>
          </p:cNvPr>
          <p:cNvSpPr>
            <a:spLocks noGrp="1"/>
          </p:cNvSpPr>
          <p:nvPr>
            <p:ph type="dt" sz="half" idx="10"/>
          </p:nvPr>
        </p:nvSpPr>
        <p:spPr/>
        <p:txBody>
          <a:bodyPr/>
          <a:lstStyle/>
          <a:p>
            <a:fld id="{20E1CD4F-CAD4-472F-9108-0C6DDA8F73D7}" type="datetimeFigureOut">
              <a:rPr lang="sv-SE" smtClean="0"/>
              <a:t>2020-06-01</a:t>
            </a:fld>
            <a:endParaRPr lang="sv-SE"/>
          </a:p>
        </p:txBody>
      </p:sp>
      <p:sp>
        <p:nvSpPr>
          <p:cNvPr id="8" name="Footer Placeholder 7">
            <a:extLst>
              <a:ext uri="{FF2B5EF4-FFF2-40B4-BE49-F238E27FC236}">
                <a16:creationId xmlns:a16="http://schemas.microsoft.com/office/drawing/2014/main" id="{AD1EF72C-F956-421A-8A67-83DE4B5E4E42}"/>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1968DC39-27DF-4706-9747-F7B7D96A4386}"/>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3734866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262C7-B4C7-4594-8C38-545C531D4558}"/>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4A4814E0-6DF7-4787-AFEB-096759E533AB}"/>
              </a:ext>
            </a:extLst>
          </p:cNvPr>
          <p:cNvSpPr>
            <a:spLocks noGrp="1"/>
          </p:cNvSpPr>
          <p:nvPr>
            <p:ph type="dt" sz="half" idx="10"/>
          </p:nvPr>
        </p:nvSpPr>
        <p:spPr/>
        <p:txBody>
          <a:bodyPr/>
          <a:lstStyle/>
          <a:p>
            <a:fld id="{20E1CD4F-CAD4-472F-9108-0C6DDA8F73D7}" type="datetimeFigureOut">
              <a:rPr lang="sv-SE" smtClean="0"/>
              <a:t>2020-06-01</a:t>
            </a:fld>
            <a:endParaRPr lang="sv-SE"/>
          </a:p>
        </p:txBody>
      </p:sp>
      <p:sp>
        <p:nvSpPr>
          <p:cNvPr id="4" name="Footer Placeholder 3">
            <a:extLst>
              <a:ext uri="{FF2B5EF4-FFF2-40B4-BE49-F238E27FC236}">
                <a16:creationId xmlns:a16="http://schemas.microsoft.com/office/drawing/2014/main" id="{C5E129A8-8DC4-4BC1-9A6F-241A27C5B2FD}"/>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5908E646-2A1D-490F-82C4-CE92D923A9FB}"/>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3137875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904B9C-83B9-49D7-A5A8-74529995551B}"/>
              </a:ext>
            </a:extLst>
          </p:cNvPr>
          <p:cNvSpPr>
            <a:spLocks noGrp="1"/>
          </p:cNvSpPr>
          <p:nvPr>
            <p:ph type="dt" sz="half" idx="10"/>
          </p:nvPr>
        </p:nvSpPr>
        <p:spPr/>
        <p:txBody>
          <a:bodyPr/>
          <a:lstStyle/>
          <a:p>
            <a:fld id="{20E1CD4F-CAD4-472F-9108-0C6DDA8F73D7}" type="datetimeFigureOut">
              <a:rPr lang="sv-SE" smtClean="0"/>
              <a:t>2020-06-01</a:t>
            </a:fld>
            <a:endParaRPr lang="sv-SE"/>
          </a:p>
        </p:txBody>
      </p:sp>
      <p:sp>
        <p:nvSpPr>
          <p:cNvPr id="3" name="Footer Placeholder 2">
            <a:extLst>
              <a:ext uri="{FF2B5EF4-FFF2-40B4-BE49-F238E27FC236}">
                <a16:creationId xmlns:a16="http://schemas.microsoft.com/office/drawing/2014/main" id="{DEBF43E7-0CFF-422A-9AD1-963384BAE08E}"/>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10627289-9AA2-467E-B482-BCFD8BEAE965}"/>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3749963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E8AB4-0F50-4DE4-8C77-45BE5CF64A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FCBB392A-36B8-4A45-A49E-61A74D7621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493CD894-CD06-44E8-AFCB-B6DB9B989F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BAFBD88-8F6B-4E50-A253-92AE374697FA}"/>
              </a:ext>
            </a:extLst>
          </p:cNvPr>
          <p:cNvSpPr>
            <a:spLocks noGrp="1"/>
          </p:cNvSpPr>
          <p:nvPr>
            <p:ph type="dt" sz="half" idx="10"/>
          </p:nvPr>
        </p:nvSpPr>
        <p:spPr/>
        <p:txBody>
          <a:bodyPr/>
          <a:lstStyle/>
          <a:p>
            <a:fld id="{20E1CD4F-CAD4-472F-9108-0C6DDA8F73D7}" type="datetimeFigureOut">
              <a:rPr lang="sv-SE" smtClean="0"/>
              <a:t>2020-06-01</a:t>
            </a:fld>
            <a:endParaRPr lang="sv-SE"/>
          </a:p>
        </p:txBody>
      </p:sp>
      <p:sp>
        <p:nvSpPr>
          <p:cNvPr id="6" name="Footer Placeholder 5">
            <a:extLst>
              <a:ext uri="{FF2B5EF4-FFF2-40B4-BE49-F238E27FC236}">
                <a16:creationId xmlns:a16="http://schemas.microsoft.com/office/drawing/2014/main" id="{E2D46C28-CBDA-43DE-825C-A5215091CA50}"/>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2A31ECE2-CC5E-4969-A082-E8169EC4B949}"/>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3524701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3DFAB-3C9A-4E01-A627-BCE28C58D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FED8FE62-6280-4A4D-8387-45C5EB8155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BE5D75DB-F7F5-4CEA-B43C-4F4054E4F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EAEE330-24E6-419E-BE95-A9DFBD1EAD29}"/>
              </a:ext>
            </a:extLst>
          </p:cNvPr>
          <p:cNvSpPr>
            <a:spLocks noGrp="1"/>
          </p:cNvSpPr>
          <p:nvPr>
            <p:ph type="dt" sz="half" idx="10"/>
          </p:nvPr>
        </p:nvSpPr>
        <p:spPr/>
        <p:txBody>
          <a:bodyPr/>
          <a:lstStyle/>
          <a:p>
            <a:fld id="{20E1CD4F-CAD4-472F-9108-0C6DDA8F73D7}" type="datetimeFigureOut">
              <a:rPr lang="sv-SE" smtClean="0"/>
              <a:t>2020-06-01</a:t>
            </a:fld>
            <a:endParaRPr lang="sv-SE"/>
          </a:p>
        </p:txBody>
      </p:sp>
      <p:sp>
        <p:nvSpPr>
          <p:cNvPr id="6" name="Footer Placeholder 5">
            <a:extLst>
              <a:ext uri="{FF2B5EF4-FFF2-40B4-BE49-F238E27FC236}">
                <a16:creationId xmlns:a16="http://schemas.microsoft.com/office/drawing/2014/main" id="{00EB09E3-6BBA-4579-8396-2EB6136E9D5B}"/>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B6920ADB-E2BA-4F39-96F7-DA602E8DFCD5}"/>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1948367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974BF0-62BA-42ED-8DFC-F0A3EE6F65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7A9DD33E-6EB7-4745-9C3F-1B64478F04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88E5328B-CAD1-4178-8EF4-E3EAC817BF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E1CD4F-CAD4-472F-9108-0C6DDA8F73D7}" type="datetimeFigureOut">
              <a:rPr lang="sv-SE" smtClean="0"/>
              <a:t>2020-06-01</a:t>
            </a:fld>
            <a:endParaRPr lang="sv-SE"/>
          </a:p>
        </p:txBody>
      </p:sp>
      <p:sp>
        <p:nvSpPr>
          <p:cNvPr id="5" name="Footer Placeholder 4">
            <a:extLst>
              <a:ext uri="{FF2B5EF4-FFF2-40B4-BE49-F238E27FC236}">
                <a16:creationId xmlns:a16="http://schemas.microsoft.com/office/drawing/2014/main" id="{3FE67CCC-C1E3-484F-9CCA-B7D7542557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F0E0F864-59B0-4390-9F0C-2A642C8CCF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08F544-F9D6-455F-B0D5-658141DC6C98}" type="slidenum">
              <a:rPr lang="sv-SE" smtClean="0"/>
              <a:t>‹#›</a:t>
            </a:fld>
            <a:endParaRPr lang="sv-SE"/>
          </a:p>
        </p:txBody>
      </p:sp>
    </p:spTree>
    <p:extLst>
      <p:ext uri="{BB962C8B-B14F-4D97-AF65-F5344CB8AC3E}">
        <p14:creationId xmlns:p14="http://schemas.microsoft.com/office/powerpoint/2010/main" val="407474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2020/6/1</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5938328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F8AE4-A82A-46D0-A1F2-F1CC411877A8}"/>
              </a:ext>
            </a:extLst>
          </p:cNvPr>
          <p:cNvSpPr>
            <a:spLocks noGrp="1"/>
          </p:cNvSpPr>
          <p:nvPr>
            <p:ph type="ctrTitle"/>
          </p:nvPr>
        </p:nvSpPr>
        <p:spPr/>
        <p:txBody>
          <a:bodyPr/>
          <a:lstStyle/>
          <a:p>
            <a:r>
              <a:rPr lang="en-US" dirty="0"/>
              <a:t>WF on MSR base station TC reduction.</a:t>
            </a:r>
            <a:endParaRPr lang="sv-SE" dirty="0"/>
          </a:p>
        </p:txBody>
      </p:sp>
      <p:sp>
        <p:nvSpPr>
          <p:cNvPr id="3" name="Subtitle 2">
            <a:extLst>
              <a:ext uri="{FF2B5EF4-FFF2-40B4-BE49-F238E27FC236}">
                <a16:creationId xmlns:a16="http://schemas.microsoft.com/office/drawing/2014/main" id="{AA859CF7-291F-4C70-95AE-2B140C6B0AE5}"/>
              </a:ext>
            </a:extLst>
          </p:cNvPr>
          <p:cNvSpPr>
            <a:spLocks noGrp="1"/>
          </p:cNvSpPr>
          <p:nvPr>
            <p:ph type="subTitle" idx="1"/>
          </p:nvPr>
        </p:nvSpPr>
        <p:spPr/>
        <p:txBody>
          <a:bodyPr/>
          <a:lstStyle/>
          <a:p>
            <a:r>
              <a:rPr lang="sv-SE" dirty="0"/>
              <a:t>Ericsson</a:t>
            </a:r>
          </a:p>
        </p:txBody>
      </p:sp>
      <p:sp>
        <p:nvSpPr>
          <p:cNvPr id="4" name="Rectangle 3">
            <a:extLst>
              <a:ext uri="{FF2B5EF4-FFF2-40B4-BE49-F238E27FC236}">
                <a16:creationId xmlns:a16="http://schemas.microsoft.com/office/drawing/2014/main" id="{4CD640CF-D0FE-467D-B24F-EBF1EA7EE536}"/>
              </a:ext>
            </a:extLst>
          </p:cNvPr>
          <p:cNvSpPr/>
          <p:nvPr/>
        </p:nvSpPr>
        <p:spPr>
          <a:xfrm>
            <a:off x="462454" y="383957"/>
            <a:ext cx="11613931" cy="646331"/>
          </a:xfrm>
          <a:prstGeom prst="rect">
            <a:avLst/>
          </a:prstGeom>
        </p:spPr>
        <p:txBody>
          <a:bodyPr wrap="square">
            <a:spAutoFit/>
          </a:bodyPr>
          <a:lstStyle/>
          <a:p>
            <a:r>
              <a:rPr lang="en-US" b="1" dirty="0"/>
              <a:t>3GPP TSG-RAN WG4 Meeting #</a:t>
            </a:r>
            <a:r>
              <a:rPr lang="en-US" dirty="0"/>
              <a:t> </a:t>
            </a:r>
            <a:r>
              <a:rPr lang="en-US" b="1" dirty="0"/>
              <a:t>95-e                                                            				R4-200XXXX</a:t>
            </a:r>
            <a:endParaRPr lang="sv-SE" dirty="0"/>
          </a:p>
          <a:p>
            <a:r>
              <a:rPr lang="en-US" b="1" dirty="0"/>
              <a:t>Electronic Meeting, 25 May – 5 June, 202</a:t>
            </a:r>
            <a:r>
              <a:rPr lang="en-GB" b="1" dirty="0"/>
              <a:t>0</a:t>
            </a:r>
            <a:endParaRPr lang="sv-SE" dirty="0"/>
          </a:p>
        </p:txBody>
      </p:sp>
    </p:spTree>
    <p:extLst>
      <p:ext uri="{BB962C8B-B14F-4D97-AF65-F5344CB8AC3E}">
        <p14:creationId xmlns:p14="http://schemas.microsoft.com/office/powerpoint/2010/main" val="2284350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8785" y="188640"/>
            <a:ext cx="8229600" cy="490066"/>
          </a:xfrm>
        </p:spPr>
        <p:txBody>
          <a:bodyPr>
            <a:normAutofit fontScale="90000"/>
          </a:bodyPr>
          <a:lstStyle/>
          <a:p>
            <a:r>
              <a:rPr lang="sv-SE" dirty="0" err="1"/>
              <a:t>Background</a:t>
            </a:r>
            <a:endParaRPr lang="en-US" dirty="0"/>
          </a:p>
        </p:txBody>
      </p:sp>
      <p:sp>
        <p:nvSpPr>
          <p:cNvPr id="3" name="Content Placeholder 2"/>
          <p:cNvSpPr>
            <a:spLocks noGrp="1"/>
          </p:cNvSpPr>
          <p:nvPr>
            <p:ph idx="1"/>
          </p:nvPr>
        </p:nvSpPr>
        <p:spPr>
          <a:xfrm>
            <a:off x="472966" y="1182414"/>
            <a:ext cx="11114689" cy="5123136"/>
          </a:xfrm>
        </p:spPr>
        <p:txBody>
          <a:bodyPr>
            <a:normAutofit/>
          </a:bodyPr>
          <a:lstStyle/>
          <a:p>
            <a:r>
              <a:rPr lang="en-GB" dirty="0"/>
              <a:t>In RAN#4-92, a discussion on the need for a test configuration reduction for EMC was proposed by Ericsson in R4-1908856.</a:t>
            </a:r>
          </a:p>
          <a:p>
            <a:r>
              <a:rPr lang="en-GB" dirty="0"/>
              <a:t>The main argument for the proposed discussion has been the increase in the number of test configurations associated to various possible RAT combinations. </a:t>
            </a:r>
            <a:endParaRPr lang="en-US" sz="2140" dirty="0"/>
          </a:p>
          <a:p>
            <a:r>
              <a:rPr lang="en-US" dirty="0"/>
              <a:t>Companies following EMC discussion have expressed interest on understanding the scope of the proposal and the potential benefits of implementing EMC test configuration reduction.</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WF Agreement (1)</a:t>
            </a:r>
            <a:endParaRPr lang="en-US" dirty="0">
              <a:solidFill>
                <a:srgbClr val="00B050"/>
              </a:solidFill>
            </a:endParaRPr>
          </a:p>
        </p:txBody>
      </p:sp>
      <p:sp>
        <p:nvSpPr>
          <p:cNvPr id="3" name="Content Placeholder 2"/>
          <p:cNvSpPr>
            <a:spLocks noGrp="1"/>
          </p:cNvSpPr>
          <p:nvPr>
            <p:ph idx="1"/>
          </p:nvPr>
        </p:nvSpPr>
        <p:spPr>
          <a:xfrm>
            <a:off x="711200" y="1130936"/>
            <a:ext cx="9775190" cy="5420995"/>
          </a:xfrm>
        </p:spPr>
        <p:txBody>
          <a:bodyPr>
            <a:normAutofit fontScale="25000" lnSpcReduction="20000"/>
          </a:bodyPr>
          <a:lstStyle/>
          <a:p>
            <a:pPr>
              <a:lnSpc>
                <a:spcPct val="150000"/>
              </a:lnSpc>
              <a:spcBef>
                <a:spcPts val="0"/>
              </a:spcBef>
            </a:pPr>
            <a:r>
              <a:rPr lang="en-US" sz="6400" i="1" dirty="0"/>
              <a:t>Current testing of EMC requirements as specified in standards such as TS 37.113 [1] (MSR BS) is increasingly complex and considers many test configurations, due to various possible RAT combinations, which might lead to increasing testing costs.</a:t>
            </a:r>
          </a:p>
          <a:p>
            <a:pPr>
              <a:lnSpc>
                <a:spcPct val="150000"/>
              </a:lnSpc>
              <a:spcBef>
                <a:spcPts val="0"/>
              </a:spcBef>
            </a:pPr>
            <a:r>
              <a:rPr lang="sv-SE" sz="6400" dirty="0"/>
              <a:t>Alternatives to be considered for achieving a test configuration reduction can be:</a:t>
            </a:r>
          </a:p>
          <a:p>
            <a:pPr lvl="1">
              <a:lnSpc>
                <a:spcPct val="150000"/>
              </a:lnSpc>
              <a:spcBef>
                <a:spcPts val="0"/>
              </a:spcBef>
            </a:pPr>
            <a:r>
              <a:rPr lang="en-GB" sz="4400" i="1" dirty="0"/>
              <a:t>Option 1: To reuse current capability sets and existing test configurations. Ericsson has provided a proposal using TC21 and TC22 (Preferred alternative)</a:t>
            </a:r>
          </a:p>
          <a:p>
            <a:pPr lvl="1">
              <a:lnSpc>
                <a:spcPct val="150000"/>
              </a:lnSpc>
              <a:spcBef>
                <a:spcPts val="0"/>
              </a:spcBef>
            </a:pPr>
            <a:r>
              <a:rPr lang="en-GB" sz="4400" i="1" dirty="0"/>
              <a:t>Option 2: To define new capability sets and test configurations. This option requires coordination with the RF area.</a:t>
            </a:r>
          </a:p>
          <a:p>
            <a:pPr lvl="1">
              <a:lnSpc>
                <a:spcPct val="150000"/>
              </a:lnSpc>
              <a:spcBef>
                <a:spcPts val="0"/>
              </a:spcBef>
            </a:pPr>
            <a:r>
              <a:rPr lang="en-GB" sz="4400" i="1" dirty="0"/>
              <a:t>Option 3: Keep the current capability sets and test configurations</a:t>
            </a:r>
          </a:p>
          <a:p>
            <a:pPr lvl="1">
              <a:lnSpc>
                <a:spcPct val="150000"/>
              </a:lnSpc>
              <a:spcBef>
                <a:spcPts val="0"/>
              </a:spcBef>
            </a:pPr>
            <a:r>
              <a:rPr lang="en-GB" sz="4400" i="1" dirty="0"/>
              <a:t>Other options are not precluded.</a:t>
            </a:r>
          </a:p>
          <a:p>
            <a:pPr>
              <a:lnSpc>
                <a:spcPct val="150000"/>
              </a:lnSpc>
              <a:spcBef>
                <a:spcPts val="0"/>
              </a:spcBef>
            </a:pPr>
            <a:r>
              <a:rPr lang="sv-SE" sz="6400" dirty="0"/>
              <a:t>Definition of the alternative to be considered </a:t>
            </a:r>
            <a:r>
              <a:rPr lang="sv-SE" sz="6400" dirty="0" err="1"/>
              <a:t>shall</a:t>
            </a:r>
            <a:r>
              <a:rPr lang="sv-SE" sz="6400" dirty="0"/>
              <a:t> </a:t>
            </a:r>
            <a:r>
              <a:rPr lang="sv-SE" sz="6400" dirty="0" err="1"/>
              <a:t>consider</a:t>
            </a:r>
            <a:r>
              <a:rPr lang="sv-SE" sz="6400" dirty="0"/>
              <a:t> (</a:t>
            </a:r>
            <a:r>
              <a:rPr lang="sv-SE" sz="6400" dirty="0" err="1">
                <a:solidFill>
                  <a:srgbClr val="C00000"/>
                </a:solidFill>
              </a:rPr>
              <a:t>but</a:t>
            </a:r>
            <a:r>
              <a:rPr lang="sv-SE" sz="6400" dirty="0">
                <a:solidFill>
                  <a:srgbClr val="C00000"/>
                </a:solidFill>
              </a:rPr>
              <a:t> it is </a:t>
            </a:r>
            <a:r>
              <a:rPr lang="sv-SE" sz="6400" dirty="0" err="1">
                <a:solidFill>
                  <a:srgbClr val="C00000"/>
                </a:solidFill>
              </a:rPr>
              <a:t>limited</a:t>
            </a:r>
            <a:r>
              <a:rPr lang="sv-SE" sz="6400" dirty="0">
                <a:solidFill>
                  <a:srgbClr val="C00000"/>
                </a:solidFill>
              </a:rPr>
              <a:t> to the </a:t>
            </a:r>
            <a:r>
              <a:rPr lang="sv-SE" sz="6400" dirty="0" err="1">
                <a:solidFill>
                  <a:srgbClr val="C00000"/>
                </a:solidFill>
              </a:rPr>
              <a:t>following</a:t>
            </a:r>
            <a:r>
              <a:rPr lang="sv-SE" sz="6400" dirty="0">
                <a:solidFill>
                  <a:srgbClr val="C00000"/>
                </a:solidFill>
              </a:rPr>
              <a:t>)</a:t>
            </a:r>
            <a:r>
              <a:rPr lang="sv-SE" sz="6400" dirty="0"/>
              <a:t>:</a:t>
            </a:r>
          </a:p>
          <a:p>
            <a:pPr lvl="1">
              <a:lnSpc>
                <a:spcPct val="150000"/>
              </a:lnSpc>
              <a:spcBef>
                <a:spcPts val="0"/>
              </a:spcBef>
            </a:pPr>
            <a:r>
              <a:rPr lang="sv-SE" sz="6000" dirty="0"/>
              <a:t>The mechanism to choose the highest emission when testing only some of the RATs available in the BS under test.</a:t>
            </a:r>
          </a:p>
          <a:p>
            <a:pPr lvl="1">
              <a:lnSpc>
                <a:spcPct val="150000"/>
              </a:lnSpc>
              <a:spcBef>
                <a:spcPts val="0"/>
              </a:spcBef>
            </a:pPr>
            <a:r>
              <a:rPr lang="en-US" sz="6000" dirty="0"/>
              <a:t>Definition of the alternative to achieve test configuration shall assure that the test coverage is not limited.</a:t>
            </a:r>
          </a:p>
          <a:p>
            <a:pPr lvl="1">
              <a:lnSpc>
                <a:spcPct val="150000"/>
              </a:lnSpc>
              <a:spcBef>
                <a:spcPts val="0"/>
              </a:spcBef>
            </a:pPr>
            <a:r>
              <a:rPr lang="en-US" sz="6000" dirty="0"/>
              <a:t>Alternative to achieve test configuration shall take into account the specificities of the BS design.</a:t>
            </a:r>
            <a:endParaRPr lang="sv-SE" sz="6400" dirty="0"/>
          </a:p>
          <a:p>
            <a:pPr marL="457200" lvl="1" indent="0">
              <a:lnSpc>
                <a:spcPct val="150000"/>
              </a:lnSpc>
              <a:spcBef>
                <a:spcPts val="0"/>
              </a:spcBef>
              <a:buNone/>
            </a:pPr>
            <a:endParaRPr lang="sv-SE" sz="6400" dirty="0"/>
          </a:p>
          <a:p>
            <a:pPr>
              <a:lnSpc>
                <a:spcPct val="150000"/>
              </a:lnSpc>
              <a:spcBef>
                <a:spcPts val="0"/>
              </a:spcBef>
            </a:pPr>
            <a:endParaRPr lang="en-GB" sz="6900" i="1" dirty="0">
              <a:solidFill>
                <a:srgbClr val="00B050"/>
              </a:solidFill>
            </a:endParaRPr>
          </a:p>
          <a:p>
            <a:pPr marL="0" indent="0">
              <a:buNone/>
            </a:pPr>
            <a:endParaRPr lang="en-US" sz="2200" dirty="0"/>
          </a:p>
        </p:txBody>
      </p:sp>
    </p:spTree>
    <p:extLst>
      <p:ext uri="{BB962C8B-B14F-4D97-AF65-F5344CB8AC3E}">
        <p14:creationId xmlns:p14="http://schemas.microsoft.com/office/powerpoint/2010/main" val="3831961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WF Agreement (2)</a:t>
            </a:r>
            <a:endParaRPr lang="en-US" dirty="0"/>
          </a:p>
        </p:txBody>
      </p:sp>
      <p:sp>
        <p:nvSpPr>
          <p:cNvPr id="3" name="Content Placeholder 2"/>
          <p:cNvSpPr>
            <a:spLocks noGrp="1"/>
          </p:cNvSpPr>
          <p:nvPr>
            <p:ph idx="1"/>
          </p:nvPr>
        </p:nvSpPr>
        <p:spPr>
          <a:xfrm>
            <a:off x="711200" y="1130936"/>
            <a:ext cx="9775190" cy="5420995"/>
          </a:xfrm>
        </p:spPr>
        <p:txBody>
          <a:bodyPr>
            <a:normAutofit fontScale="40000" lnSpcReduction="20000"/>
          </a:bodyPr>
          <a:lstStyle/>
          <a:p>
            <a:pPr>
              <a:lnSpc>
                <a:spcPct val="150000"/>
              </a:lnSpc>
              <a:spcBef>
                <a:spcPts val="0"/>
              </a:spcBef>
            </a:pPr>
            <a:r>
              <a:rPr lang="sv-SE" sz="4900" i="1" dirty="0"/>
              <a:t>Companies interested on the EMC discussion shall provide elements analyzing the existence of redundancies in the Capability Sets (CS) used for EMC testing in MSR and the amount of test time reduction achieved.</a:t>
            </a:r>
          </a:p>
          <a:p>
            <a:pPr>
              <a:lnSpc>
                <a:spcPct val="150000"/>
              </a:lnSpc>
              <a:spcBef>
                <a:spcPts val="0"/>
              </a:spcBef>
            </a:pPr>
            <a:r>
              <a:rPr lang="sv-SE" sz="4900" i="1" dirty="0"/>
              <a:t>Companies interested on the EMC discussion shall provide input in the identification of the requirements to consider for both Immunity and Emmission testing and the amount of test time reduction acheived.</a:t>
            </a:r>
          </a:p>
          <a:p>
            <a:pPr>
              <a:lnSpc>
                <a:spcPct val="150000"/>
              </a:lnSpc>
              <a:spcBef>
                <a:spcPts val="0"/>
              </a:spcBef>
            </a:pPr>
            <a:r>
              <a:rPr lang="sv-SE" sz="4900" i="1" dirty="0"/>
              <a:t>Companies interested on the EMC discussion shall provide their opinion on the best way to proceed with the discussion of the test configuration reduction. Options can be:</a:t>
            </a:r>
          </a:p>
          <a:p>
            <a:pPr marL="742950" lvl="2" indent="-342900">
              <a:lnSpc>
                <a:spcPct val="150000"/>
              </a:lnSpc>
              <a:spcBef>
                <a:spcPts val="0"/>
              </a:spcBef>
            </a:pPr>
            <a:r>
              <a:rPr lang="sv-SE" sz="4500" i="1" dirty="0"/>
              <a:t>Direct modifications to the TS on conformance</a:t>
            </a:r>
          </a:p>
          <a:p>
            <a:pPr marL="742950" lvl="2" indent="-342900">
              <a:lnSpc>
                <a:spcPct val="150000"/>
              </a:lnSpc>
              <a:spcBef>
                <a:spcPts val="0"/>
              </a:spcBef>
            </a:pPr>
            <a:r>
              <a:rPr lang="sv-SE" sz="4500" i="1" dirty="0"/>
              <a:t>Open a WI targeting Release 17.</a:t>
            </a:r>
          </a:p>
          <a:p>
            <a:pPr marL="742950" lvl="2" indent="-342900">
              <a:lnSpc>
                <a:spcPct val="150000"/>
              </a:lnSpc>
              <a:spcBef>
                <a:spcPts val="0"/>
              </a:spcBef>
            </a:pPr>
            <a:r>
              <a:rPr lang="sv-SE" sz="4500" i="1" dirty="0"/>
              <a:t>Other options are not precluded.</a:t>
            </a:r>
            <a:endParaRPr sz="4500" i="1" dirty="0"/>
          </a:p>
          <a:p>
            <a:pPr>
              <a:lnSpc>
                <a:spcPct val="150000"/>
              </a:lnSpc>
              <a:spcBef>
                <a:spcPts val="0"/>
              </a:spcBef>
            </a:pPr>
            <a:endParaRPr sz="2200" dirty="0"/>
          </a:p>
          <a:p>
            <a:pPr>
              <a:lnSpc>
                <a:spcPct val="150000"/>
              </a:lnSpc>
              <a:spcBef>
                <a:spcPts val="0"/>
              </a:spcBef>
            </a:pPr>
            <a:endParaRPr sz="2200" dirty="0"/>
          </a:p>
          <a:p>
            <a:pPr marL="0" indent="0">
              <a:buNone/>
            </a:pPr>
            <a:endParaRPr lang="en-US"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4716977384E8C46A6E5B2E20BE18D06" ma:contentTypeVersion="13" ma:contentTypeDescription="Create a new document." ma:contentTypeScope="" ma:versionID="a25d9b6b866bfde6e66be543a932612d">
  <xsd:schema xmlns:xsd="http://www.w3.org/2001/XMLSchema" xmlns:xs="http://www.w3.org/2001/XMLSchema" xmlns:p="http://schemas.microsoft.com/office/2006/metadata/properties" xmlns:ns3="507ae8f8-8ba0-42f9-bf99-73f72cd31bac" xmlns:ns4="2fb59acb-e5ab-41a0-9dcd-8edb79732d63" targetNamespace="http://schemas.microsoft.com/office/2006/metadata/properties" ma:root="true" ma:fieldsID="799bbca5a826803c9d30421914a84d3a" ns3:_="" ns4:_="">
    <xsd:import namespace="507ae8f8-8ba0-42f9-bf99-73f72cd31bac"/>
    <xsd:import namespace="2fb59acb-e5ab-41a0-9dcd-8edb79732d6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7ae8f8-8ba0-42f9-bf99-73f72cd31ba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b59acb-e5ab-41a0-9dcd-8edb79732d63"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C230483-6CA3-4D3D-BF25-E735FBB37E52}">
  <ds:schemaRefs>
    <ds:schemaRef ds:uri="2fb59acb-e5ab-41a0-9dcd-8edb79732d63"/>
    <ds:schemaRef ds:uri="http://purl.org/dc/elements/1.1/"/>
    <ds:schemaRef ds:uri="http://schemas.microsoft.com/office/2006/metadata/properties"/>
    <ds:schemaRef ds:uri="http://purl.org/dc/terms/"/>
    <ds:schemaRef ds:uri="http://schemas.openxmlformats.org/package/2006/metadata/core-properties"/>
    <ds:schemaRef ds:uri="507ae8f8-8ba0-42f9-bf99-73f72cd31bac"/>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B011452A-BB6A-49D1-AB5C-CFE0CC7AF1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7ae8f8-8ba0-42f9-bf99-73f72cd31bac"/>
    <ds:schemaRef ds:uri="2fb59acb-e5ab-41a0-9dcd-8edb79732d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8F5C63C-3080-4B4D-BAE8-B9D9BD507DF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4798</TotalTime>
  <Words>412</Words>
  <Application>Microsoft Office PowerPoint</Application>
  <PresentationFormat>Widescreen</PresentationFormat>
  <Paragraphs>30</Paragraphs>
  <Slides>4</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Calibri Light</vt:lpstr>
      <vt:lpstr>Office Theme</vt:lpstr>
      <vt:lpstr>Office 主题</vt:lpstr>
      <vt:lpstr>WF on MSR base station TC reduction.</vt:lpstr>
      <vt:lpstr>Background</vt:lpstr>
      <vt:lpstr>WF Agreement (1)</vt:lpstr>
      <vt:lpstr>WF Agreement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BS study for 7 -24 GHz</dc:title>
  <dc:creator>Thomas Chapman</dc:creator>
  <cp:lastModifiedBy>Lo, Anthony (Nokia - GB/Bristol)</cp:lastModifiedBy>
  <cp:revision>45</cp:revision>
  <dcterms:created xsi:type="dcterms:W3CDTF">2019-04-11T13:40:54Z</dcterms:created>
  <dcterms:modified xsi:type="dcterms:W3CDTF">2020-06-01T17:06:44Z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0x01010044716977384E8C46A6E5B2E20BE18D06</vt:lpwstr>
  </property>
</Properties>
</file>