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80" r:id="rId6"/>
    <p:sldId id="286" r:id="rId7"/>
    <p:sldId id="291" r:id="rId8"/>
    <p:sldId id="287" r:id="rId9"/>
    <p:sldId id="290" r:id="rId10"/>
    <p:sldId id="292" r:id="rId11"/>
    <p:sldId id="272" r:id="rId12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265" autoAdjust="0"/>
    <p:restoredTop sz="92974" autoAdjust="0"/>
  </p:normalViewPr>
  <p:slideViewPr>
    <p:cSldViewPr>
      <p:cViewPr varScale="1">
        <p:scale>
          <a:sx n="77" d="100"/>
          <a:sy n="77" d="100"/>
        </p:scale>
        <p:origin x="58" y="30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than Thangarasa" userId="408d9f9c-4a2c-4dc8-a0f4-253ef568dfdf" providerId="ADAL" clId="{073AF9A9-BA55-4596-84C7-EF0C37702DEF}"/>
    <pc:docChg chg="undo custSel addSld modSld">
      <pc:chgData name="Santhan Thangarasa" userId="408d9f9c-4a2c-4dc8-a0f4-253ef568dfdf" providerId="ADAL" clId="{073AF9A9-BA55-4596-84C7-EF0C37702DEF}" dt="2020-06-03T13:53:43.192" v="335"/>
      <pc:docMkLst>
        <pc:docMk/>
      </pc:docMkLst>
      <pc:sldChg chg="modSp">
        <pc:chgData name="Santhan Thangarasa" userId="408d9f9c-4a2c-4dc8-a0f4-253ef568dfdf" providerId="ADAL" clId="{073AF9A9-BA55-4596-84C7-EF0C37702DEF}" dt="2020-06-03T12:42:54.941" v="264" actId="13926"/>
        <pc:sldMkLst>
          <pc:docMk/>
          <pc:sldMk cId="3987656665" sldId="286"/>
        </pc:sldMkLst>
        <pc:spChg chg="mod">
          <ac:chgData name="Santhan Thangarasa" userId="408d9f9c-4a2c-4dc8-a0f4-253ef568dfdf" providerId="ADAL" clId="{073AF9A9-BA55-4596-84C7-EF0C37702DEF}" dt="2020-06-03T12:42:54.941" v="264" actId="13926"/>
          <ac:spMkLst>
            <pc:docMk/>
            <pc:sldMk cId="3987656665" sldId="286"/>
            <ac:spMk id="3" creationId="{9A89D80B-6D2B-432F-A20A-6C4494999D35}"/>
          </ac:spMkLst>
        </pc:spChg>
      </pc:sldChg>
      <pc:sldChg chg="modSp">
        <pc:chgData name="Santhan Thangarasa" userId="408d9f9c-4a2c-4dc8-a0f4-253ef568dfdf" providerId="ADAL" clId="{073AF9A9-BA55-4596-84C7-EF0C37702DEF}" dt="2020-06-03T13:39:11.867" v="332" actId="6549"/>
        <pc:sldMkLst>
          <pc:docMk/>
          <pc:sldMk cId="1553408514" sldId="287"/>
        </pc:sldMkLst>
        <pc:spChg chg="mod">
          <ac:chgData name="Santhan Thangarasa" userId="408d9f9c-4a2c-4dc8-a0f4-253ef568dfdf" providerId="ADAL" clId="{073AF9A9-BA55-4596-84C7-EF0C37702DEF}" dt="2020-06-03T13:39:11.867" v="332" actId="6549"/>
          <ac:spMkLst>
            <pc:docMk/>
            <pc:sldMk cId="1553408514" sldId="287"/>
            <ac:spMk id="6" creationId="{9FB8FF97-72BF-4174-92BE-6886254D010D}"/>
          </ac:spMkLst>
        </pc:spChg>
      </pc:sldChg>
      <pc:sldChg chg="modSp">
        <pc:chgData name="Santhan Thangarasa" userId="408d9f9c-4a2c-4dc8-a0f4-253ef568dfdf" providerId="ADAL" clId="{073AF9A9-BA55-4596-84C7-EF0C37702DEF}" dt="2020-06-03T13:53:41.376" v="334"/>
        <pc:sldMkLst>
          <pc:docMk/>
          <pc:sldMk cId="2337708479" sldId="290"/>
        </pc:sldMkLst>
        <pc:spChg chg="mod">
          <ac:chgData name="Santhan Thangarasa" userId="408d9f9c-4a2c-4dc8-a0f4-253ef568dfdf" providerId="ADAL" clId="{073AF9A9-BA55-4596-84C7-EF0C37702DEF}" dt="2020-06-03T13:53:41.376" v="334"/>
          <ac:spMkLst>
            <pc:docMk/>
            <pc:sldMk cId="2337708479" sldId="290"/>
            <ac:spMk id="2" creationId="{EFB9DB38-78DB-436D-B5C3-5A87CCC61A51}"/>
          </ac:spMkLst>
        </pc:spChg>
        <pc:spChg chg="mod">
          <ac:chgData name="Santhan Thangarasa" userId="408d9f9c-4a2c-4dc8-a0f4-253ef568dfdf" providerId="ADAL" clId="{073AF9A9-BA55-4596-84C7-EF0C37702DEF}" dt="2020-06-03T12:49:00.455" v="331" actId="13926"/>
          <ac:spMkLst>
            <pc:docMk/>
            <pc:sldMk cId="2337708479" sldId="290"/>
            <ac:spMk id="3" creationId="{925A5997-75CF-465B-BA95-CE8491CF9292}"/>
          </ac:spMkLst>
        </pc:spChg>
      </pc:sldChg>
      <pc:sldChg chg="modSp add">
        <pc:chgData name="Santhan Thangarasa" userId="408d9f9c-4a2c-4dc8-a0f4-253ef568dfdf" providerId="ADAL" clId="{073AF9A9-BA55-4596-84C7-EF0C37702DEF}" dt="2020-06-03T13:53:38.227" v="333"/>
        <pc:sldMkLst>
          <pc:docMk/>
          <pc:sldMk cId="1866506822" sldId="291"/>
        </pc:sldMkLst>
        <pc:spChg chg="mod">
          <ac:chgData name="Santhan Thangarasa" userId="408d9f9c-4a2c-4dc8-a0f4-253ef568dfdf" providerId="ADAL" clId="{073AF9A9-BA55-4596-84C7-EF0C37702DEF}" dt="2020-06-03T13:53:38.227" v="333"/>
          <ac:spMkLst>
            <pc:docMk/>
            <pc:sldMk cId="1866506822" sldId="291"/>
            <ac:spMk id="2" creationId="{C489FF6F-3121-40B3-8D36-28B7DDB9F931}"/>
          </ac:spMkLst>
        </pc:spChg>
        <pc:spChg chg="mod">
          <ac:chgData name="Santhan Thangarasa" userId="408d9f9c-4a2c-4dc8-a0f4-253ef568dfdf" providerId="ADAL" clId="{073AF9A9-BA55-4596-84C7-EF0C37702DEF}" dt="2020-06-03T12:42:46.481" v="263" actId="13926"/>
          <ac:spMkLst>
            <pc:docMk/>
            <pc:sldMk cId="1866506822" sldId="291"/>
            <ac:spMk id="3" creationId="{6A39F0CC-F99B-4544-92DF-FC27E3CD403B}"/>
          </ac:spMkLst>
        </pc:spChg>
      </pc:sldChg>
      <pc:sldChg chg="modSp add">
        <pc:chgData name="Santhan Thangarasa" userId="408d9f9c-4a2c-4dc8-a0f4-253ef568dfdf" providerId="ADAL" clId="{073AF9A9-BA55-4596-84C7-EF0C37702DEF}" dt="2020-06-03T13:53:43.192" v="335"/>
        <pc:sldMkLst>
          <pc:docMk/>
          <pc:sldMk cId="827324886" sldId="292"/>
        </pc:sldMkLst>
        <pc:spChg chg="mod">
          <ac:chgData name="Santhan Thangarasa" userId="408d9f9c-4a2c-4dc8-a0f4-253ef568dfdf" providerId="ADAL" clId="{073AF9A9-BA55-4596-84C7-EF0C37702DEF}" dt="2020-06-03T13:53:43.192" v="335"/>
          <ac:spMkLst>
            <pc:docMk/>
            <pc:sldMk cId="827324886" sldId="292"/>
            <ac:spMk id="2" creationId="{7149FAAA-BC6B-497F-B3B2-B0F7884DBFAB}"/>
          </ac:spMkLst>
        </pc:spChg>
        <pc:spChg chg="mod">
          <ac:chgData name="Santhan Thangarasa" userId="408d9f9c-4a2c-4dc8-a0f4-253ef568dfdf" providerId="ADAL" clId="{073AF9A9-BA55-4596-84C7-EF0C37702DEF}" dt="2020-06-03T12:48:53.011" v="330"/>
          <ac:spMkLst>
            <pc:docMk/>
            <pc:sldMk cId="827324886" sldId="292"/>
            <ac:spMk id="3" creationId="{BD076D8C-1B4A-4351-AF8D-FC14BAA1B96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110C47F-6B89-4DF5-8EBB-9C96B35D8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B9B2E-3987-4FEE-81E0-C361E4B49EEC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4E8F973-A40D-4E10-959A-6C3F2DA65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E5CD3E8-B9CB-48D0-B62C-97CB6366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D6D3F-FF66-480D-A3BF-A8C6018B9A39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4746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CF88EC4-3500-42F3-A844-36626FA83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E1D3F-F635-43B1-81C4-FEB8953885B7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03CE3B2-3742-4133-80E3-7DC0EDB47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DE4CE46-C667-4988-B6F7-3212A494D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20634-0294-4019-ADC2-4C61E3641544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4133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98BE700-990F-42F3-89F9-184040EFA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37AE4-1CA1-4BD6-A59C-267D2926DB8B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BBB8A06-2E51-49FC-975A-3AB0711A3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FB5C3BE-9303-4B29-8F4F-F5EE92436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D5D381-9090-4739-BCF9-46313635755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0379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E48FF52-939E-4FDE-87E5-385503F5E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41B97-ED81-43E9-ACB5-5664A230F179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E5B6FFF-79BC-41BB-9B5E-C8C94A49A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326A589-0B22-49E2-8782-C645123F9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634E1-2BBA-45E4-B419-BF61D4D9820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807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1D4CDA8-2757-48C2-95F0-1D5190EF5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62417-7233-43F4-BB20-4D0B60A088B7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6A75B80-ECA5-4777-BA5C-69790BBD3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B69A2F5-5FF9-44D8-8E08-3889E92EE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8BC5DB-2B68-42A7-A2A0-BDE4FDFDDF1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8368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55AFB8B6-6228-4341-BDE0-92DEF6B56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67BB0-58C9-40A8-B91F-2FCACC913A05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6650B4C7-FA69-4214-B683-DF6ABDC9E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6CE33585-FC11-4D5C-9A97-D6B5BFD81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42D0E-0329-4C61-AB61-9F7C652527EE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220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id="{1C9E93F1-9619-43E0-9EE8-E55210078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8409C-FF29-436B-8BCE-F8235D04BFCA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EC13D8FA-7E85-488D-B3DA-83DB74252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id="{C3304DE7-FB67-4CD9-B5E2-25561BB1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552FB-1F24-42BB-8002-3231BD2C179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3681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D0626586-46C0-435B-B20D-98DBFA928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92976-D0FA-4980-B07A-53946168ACE7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7553E3D6-B8B3-4926-A44B-53660BA1A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FAF66CFC-A553-426E-9CBE-D346BF9AB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DE1D4-373C-4E03-857A-2F630CAF20E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2949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>
            <a:extLst>
              <a:ext uri="{FF2B5EF4-FFF2-40B4-BE49-F238E27FC236}">
                <a16:creationId xmlns:a16="http://schemas.microsoft.com/office/drawing/2014/main" id="{6412B74E-AC65-4E7B-A77C-BD3FEEB46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4AFDE-743D-4267-9A24-51E5AD85971A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3" name="页脚占位符 4">
            <a:extLst>
              <a:ext uri="{FF2B5EF4-FFF2-40B4-BE49-F238E27FC236}">
                <a16:creationId xmlns:a16="http://schemas.microsoft.com/office/drawing/2014/main" id="{6E1A172B-B8C2-4CF6-BC3A-0387B0A27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E726501F-26A6-4DFC-9D66-493D37A0D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3F9452-ED8B-4FBC-BE5D-AE676536142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850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335B0C30-19E8-4A46-A2B1-DAC1D4CB9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DFD58-08B9-4441-A6DC-9A63B079C63A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C37BC43F-9A76-4E8F-B72C-230F3DD19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CAECBE87-3337-4369-B99D-ABBCE7CCD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DA415-34A7-4A7B-AB8C-A5631C745CD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2604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4026F3CC-DE42-440B-9438-85661B0E7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108CB-7855-4E9D-9FB7-7D6EA3D916FF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FB276A53-61D0-4C42-A886-27AB1244A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2E0B979F-84E2-48CA-94C0-728A7C79A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71615-5787-4E5D-8E4C-FE9B7FE4222F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6869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C6067352-EBC0-4314-B2F7-BD78E16AEB4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68E4C134-0C2B-4F63-8C8B-E141694A2C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CB4897F-276A-4AA1-A7E7-F999F71432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F5AC724-7819-442F-BD1E-76C4EAD63087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D1F7188-AA10-4EB5-B408-0CA61450C2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52AF63E-D503-40C0-AB0B-693F337506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17E9CD2-D266-496F-A23B-65DDCBC48B98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">
            <a:extLst>
              <a:ext uri="{FF2B5EF4-FFF2-40B4-BE49-F238E27FC236}">
                <a16:creationId xmlns:a16="http://schemas.microsoft.com/office/drawing/2014/main" id="{B4E3CC63-70F9-46A6-91D9-ABDCD9CE0B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0825" y="188913"/>
            <a:ext cx="5616575" cy="1470025"/>
          </a:xfrm>
        </p:spPr>
        <p:txBody>
          <a:bodyPr/>
          <a:lstStyle/>
          <a:p>
            <a:pPr algn="l" eaLnBrk="1" hangingPunct="1"/>
            <a:r>
              <a:rPr lang="en-US" altLang="zh-CN" sz="1800" dirty="0">
                <a:ea typeface="Arial Unicode MS" panose="020B0604020202020204" pitchFamily="50" charset="-128"/>
              </a:rPr>
              <a:t>3GPP TSG-RAN WG4 Meeting #95-e</a:t>
            </a:r>
            <a:br>
              <a:rPr lang="en-US" altLang="zh-CN" sz="1800" dirty="0">
                <a:ea typeface="Arial Unicode MS" panose="020B0604020202020204" pitchFamily="50" charset="-128"/>
              </a:rPr>
            </a:br>
            <a:r>
              <a:rPr lang="en-CA" sz="1800" dirty="0">
                <a:ea typeface="Arial Unicode MS" panose="020B0604020202020204" pitchFamily="50" charset="-128"/>
              </a:rPr>
              <a:t>Electronic Meeting, May 25 – June 05, 2020</a:t>
            </a:r>
            <a:br>
              <a:rPr lang="sv-SE" dirty="0"/>
            </a:br>
            <a:endParaRPr lang="zh-CN" altLang="en-US" sz="1800" dirty="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2051" name="副标题 2">
            <a:extLst>
              <a:ext uri="{FF2B5EF4-FFF2-40B4-BE49-F238E27FC236}">
                <a16:creationId xmlns:a16="http://schemas.microsoft.com/office/drawing/2014/main" id="{732DF2D5-9D9A-4862-9C8A-329725393E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340225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zh-CN" sz="2800" dirty="0">
                <a:solidFill>
                  <a:schemeClr val="tx1"/>
                </a:solidFill>
              </a:rPr>
              <a:t>Ericsson, […]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2052" name="TextBox 3">
            <a:extLst>
              <a:ext uri="{FF2B5EF4-FFF2-40B4-BE49-F238E27FC236}">
                <a16:creationId xmlns:a16="http://schemas.microsoft.com/office/drawing/2014/main" id="{52CDA161-FCDD-40C1-983C-4E86B038B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420938"/>
            <a:ext cx="86407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GB" sz="3600" dirty="0"/>
              <a:t>WF on Rel-16 MTC RRM requirements</a:t>
            </a:r>
            <a:endParaRPr lang="sv-SE" sz="3600" dirty="0"/>
          </a:p>
        </p:txBody>
      </p:sp>
      <p:sp>
        <p:nvSpPr>
          <p:cNvPr id="2053" name="TextBox 4">
            <a:extLst>
              <a:ext uri="{FF2B5EF4-FFF2-40B4-BE49-F238E27FC236}">
                <a16:creationId xmlns:a16="http://schemas.microsoft.com/office/drawing/2014/main" id="{C98DB138-7BC0-49B7-8DBA-0325C5B1A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6296" y="554593"/>
            <a:ext cx="15113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dirty="0"/>
              <a:t>R4-2008641</a:t>
            </a:r>
            <a:endParaRPr lang="zh-CN" altLang="en-US" dirty="0">
              <a:highlight>
                <a:srgbClr val="FFFF00"/>
              </a:highlight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41E8A-E720-482E-814B-01D720F89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Preconfigured UL resource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160CCB-8ED1-43CE-8C3B-2035EE6CAB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not specify the exact time duration for synchronization and </a:t>
            </a:r>
            <a:r>
              <a:rPr lang="en-US" dirty="0" err="1"/>
              <a:t>Tserach</a:t>
            </a:r>
            <a:r>
              <a:rPr lang="en-US" dirty="0"/>
              <a:t> times for normal DRX and </a:t>
            </a:r>
            <a:r>
              <a:rPr lang="en-US" dirty="0" err="1"/>
              <a:t>eDRX</a:t>
            </a:r>
            <a:r>
              <a:rPr lang="en-US" dirty="0"/>
              <a:t>, instead it is stated that the UE shall be synchronized towards the serving cell prior to the transmission, and otherwise UE shall not transmit (drop or postpone).</a:t>
            </a:r>
            <a:endParaRPr lang="sv-SE" dirty="0"/>
          </a:p>
          <a:p>
            <a:endParaRPr lang="zh-CN" altLang="en-US" sz="2000" dirty="0">
              <a:highlight>
                <a:srgbClr val="FFFF00"/>
              </a:highligh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3973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4536E-6652-416B-9099-AC8389F9C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Mobility enhancement: RSS based RSRP measurement for UEs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9D80B-6D2B-432F-A20A-6C4494999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/>
              <a:t>IDLE mode neighbour cell measurement conditions</a:t>
            </a:r>
            <a:endParaRPr lang="sv-SE" u="sng" dirty="0"/>
          </a:p>
          <a:p>
            <a:pPr lvl="1"/>
            <a:r>
              <a:rPr lang="en-GB" dirty="0"/>
              <a:t>Introduce capability </a:t>
            </a:r>
            <a:r>
              <a:rPr lang="en-GB" dirty="0" err="1"/>
              <a:t>signaling</a:t>
            </a:r>
            <a:r>
              <a:rPr lang="en-GB" dirty="0"/>
              <a:t> to indicate whether the UE is able to measure on </a:t>
            </a:r>
            <a:r>
              <a:rPr lang="en-GB" dirty="0" err="1"/>
              <a:t>neighbor</a:t>
            </a:r>
            <a:r>
              <a:rPr lang="en-GB" dirty="0"/>
              <a:t> cell RSS that is in the same NB that UE monitors.</a:t>
            </a:r>
          </a:p>
          <a:p>
            <a:r>
              <a:rPr lang="en-GB" sz="2000" dirty="0">
                <a:highlight>
                  <a:srgbClr val="FFFF00"/>
                </a:highlight>
              </a:rPr>
              <a:t>Minimum/maximum distance:</a:t>
            </a:r>
            <a:endParaRPr lang="sv-SE" sz="2000" dirty="0">
              <a:highlight>
                <a:srgbClr val="FFFF00"/>
              </a:highlight>
            </a:endParaRPr>
          </a:p>
          <a:p>
            <a:pPr lvl="1"/>
            <a:r>
              <a:rPr lang="en-US" sz="1800" dirty="0">
                <a:highlight>
                  <a:srgbClr val="FFFF00"/>
                </a:highlight>
              </a:rPr>
              <a:t>Minimum distance: 0 </a:t>
            </a:r>
            <a:r>
              <a:rPr lang="en-US" sz="1800" dirty="0" err="1">
                <a:highlight>
                  <a:srgbClr val="FFFF00"/>
                </a:highlight>
              </a:rPr>
              <a:t>ms</a:t>
            </a:r>
            <a:r>
              <a:rPr lang="en-US" sz="1800" dirty="0">
                <a:highlight>
                  <a:srgbClr val="FFFF00"/>
                </a:highlight>
              </a:rPr>
              <a:t> </a:t>
            </a:r>
          </a:p>
          <a:p>
            <a:pPr lvl="1"/>
            <a:r>
              <a:rPr lang="en-GB" sz="1800" dirty="0">
                <a:highlight>
                  <a:srgbClr val="FFFF00"/>
                </a:highlight>
              </a:rPr>
              <a:t>Maximum  distance: 4 </a:t>
            </a:r>
            <a:r>
              <a:rPr lang="en-GB" sz="1800" dirty="0" err="1">
                <a:highlight>
                  <a:srgbClr val="FFFF00"/>
                </a:highlight>
              </a:rPr>
              <a:t>ms</a:t>
            </a:r>
            <a:endParaRPr lang="en-GB" sz="1800" dirty="0">
              <a:highlight>
                <a:srgbClr val="FFFF00"/>
              </a:highlight>
            </a:endParaRPr>
          </a:p>
          <a:p>
            <a:r>
              <a:rPr lang="en-GB" sz="1800" dirty="0">
                <a:highlight>
                  <a:srgbClr val="00FFFF"/>
                </a:highlight>
              </a:rPr>
              <a:t>Neighbour cell measurements is done before the paging occasion</a:t>
            </a:r>
          </a:p>
          <a:p>
            <a:r>
              <a:rPr lang="en-GB" sz="1800" dirty="0">
                <a:highlight>
                  <a:srgbClr val="FFFF00"/>
                </a:highlight>
              </a:rPr>
              <a:t>Indicate in LTE feature list about capability indicating whether the UE is able to measure on neighbour cell RSS that is in the same NB that UE monitors.</a:t>
            </a:r>
            <a:endParaRPr lang="sv-SE" sz="1800" dirty="0">
              <a:highlight>
                <a:srgbClr val="FFFF00"/>
              </a:highlight>
            </a:endParaRPr>
          </a:p>
          <a:p>
            <a:pPr lvl="1"/>
            <a:endParaRPr lang="en-GB" dirty="0"/>
          </a:p>
          <a:p>
            <a:endParaRPr lang="sv-SE" dirty="0"/>
          </a:p>
          <a:p>
            <a:endParaRPr lang="sv-SE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656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9FF6F-3121-40B3-8D36-28B7DDB9F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Mobility enhancement: RSS based RSRP measurement for UEs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39F0CC-F99B-4544-92DF-FC27E3CD4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b="1" dirty="0">
                <a:highlight>
                  <a:srgbClr val="FFFF00"/>
                </a:highlight>
              </a:rPr>
              <a:t>CONNECTED mode serving measurement conditions</a:t>
            </a:r>
          </a:p>
          <a:p>
            <a:pPr lvl="1"/>
            <a:r>
              <a:rPr lang="en-GB" sz="2000" dirty="0">
                <a:highlight>
                  <a:srgbClr val="FFFF00"/>
                </a:highlight>
              </a:rPr>
              <a:t>serving cell RSS share the same NB as that of paging MPDCCH for successive N DRX cycles,</a:t>
            </a:r>
          </a:p>
          <a:p>
            <a:pPr lvl="1"/>
            <a:r>
              <a:rPr lang="en-GB" sz="2000" dirty="0">
                <a:highlight>
                  <a:srgbClr val="FFFF00"/>
                </a:highlight>
              </a:rPr>
              <a:t>RSS power offset with respect to CRS is equal to or greater than 0 dB,</a:t>
            </a:r>
          </a:p>
          <a:p>
            <a:pPr lvl="1"/>
            <a:r>
              <a:rPr lang="en-GB" sz="2000" dirty="0">
                <a:highlight>
                  <a:srgbClr val="FFFF00"/>
                </a:highlight>
              </a:rPr>
              <a:t>RSS time location of the cell being measured does not coincide with UE’s measurement gap (if configured)</a:t>
            </a:r>
          </a:p>
          <a:p>
            <a:r>
              <a:rPr lang="en-GB" sz="2000" dirty="0">
                <a:highlight>
                  <a:srgbClr val="FFFF00"/>
                </a:highlight>
              </a:rPr>
              <a:t>Minimum/maximum distance:</a:t>
            </a:r>
            <a:endParaRPr lang="sv-SE" sz="2000" dirty="0">
              <a:highlight>
                <a:srgbClr val="FFFF00"/>
              </a:highlight>
            </a:endParaRPr>
          </a:p>
          <a:p>
            <a:pPr lvl="1"/>
            <a:r>
              <a:rPr lang="en-US" sz="1800" dirty="0">
                <a:highlight>
                  <a:srgbClr val="FFFF00"/>
                </a:highlight>
              </a:rPr>
              <a:t>Minimum distance: 0 </a:t>
            </a:r>
            <a:r>
              <a:rPr lang="en-US" sz="1800" dirty="0" err="1">
                <a:highlight>
                  <a:srgbClr val="FFFF00"/>
                </a:highlight>
              </a:rPr>
              <a:t>ms</a:t>
            </a:r>
            <a:r>
              <a:rPr lang="en-US" sz="1800" dirty="0">
                <a:highlight>
                  <a:srgbClr val="FFFF00"/>
                </a:highlight>
              </a:rPr>
              <a:t> </a:t>
            </a:r>
          </a:p>
          <a:p>
            <a:pPr lvl="1"/>
            <a:r>
              <a:rPr lang="en-GB" sz="1800" dirty="0">
                <a:highlight>
                  <a:srgbClr val="FFFF00"/>
                </a:highlight>
              </a:rPr>
              <a:t>Maximum  distance: 4 </a:t>
            </a:r>
            <a:r>
              <a:rPr lang="en-GB" sz="1800" dirty="0" err="1">
                <a:highlight>
                  <a:srgbClr val="FFFF00"/>
                </a:highlight>
              </a:rPr>
              <a:t>ms</a:t>
            </a:r>
            <a:endParaRPr lang="en-GB" sz="1800" dirty="0">
              <a:highlight>
                <a:srgbClr val="FFFF00"/>
              </a:highlight>
            </a:endParaRPr>
          </a:p>
          <a:p>
            <a:r>
              <a:rPr lang="en-GB" sz="2400" dirty="0">
                <a:highlight>
                  <a:srgbClr val="00FFFF"/>
                </a:highlight>
              </a:rPr>
              <a:t>RSS-based measurement period is not longer than CRS-based measurement period.</a:t>
            </a:r>
            <a:endParaRPr lang="sv-SE" sz="2400" dirty="0">
              <a:highlight>
                <a:srgbClr val="00FFFF"/>
              </a:highlight>
            </a:endParaRPr>
          </a:p>
          <a:p>
            <a:endParaRPr lang="sv-SE" dirty="0"/>
          </a:p>
          <a:p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1866506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4536E-6652-416B-9099-AC8389F9C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Mobility enhancement: RSS based RSRP measurement for UEs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FB8FF97-72BF-4174-92BE-6886254D01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GB" sz="2000" b="1" u="sng" dirty="0"/>
              <a:t>CONNECTED mode neighbour cell measurement conditions</a:t>
            </a:r>
          </a:p>
          <a:p>
            <a:pPr lvl="1"/>
            <a:r>
              <a:rPr lang="en-GB" sz="1800" dirty="0"/>
              <a:t>RSS frequency location of the cell being measured occurs in the NB(s) that UE monitors for MPDDCH for the </a:t>
            </a:r>
            <a:r>
              <a:rPr lang="en-GB" sz="1800" i="1" dirty="0"/>
              <a:t>N </a:t>
            </a:r>
            <a:r>
              <a:rPr lang="en-GB" sz="1800" dirty="0"/>
              <a:t>number of samples</a:t>
            </a:r>
          </a:p>
          <a:p>
            <a:pPr lvl="1"/>
            <a:r>
              <a:rPr lang="en-GB" sz="1800" dirty="0"/>
              <a:t>RSS time location of the cell being measured does not coincide with UE’s measurement gap (if configured) </a:t>
            </a:r>
            <a:endParaRPr lang="sv-SE" sz="1800" dirty="0"/>
          </a:p>
          <a:p>
            <a:r>
              <a:rPr lang="en-GB" sz="1800" dirty="0"/>
              <a:t>RSS power offset of the cell being measured is not </a:t>
            </a:r>
            <a:r>
              <a:rPr lang="en-GB" sz="1800" dirty="0" err="1"/>
              <a:t>s</a:t>
            </a:r>
            <a:r>
              <a:rPr lang="en-GB" sz="2000" dirty="0" err="1"/>
              <a:t>RSS</a:t>
            </a:r>
            <a:r>
              <a:rPr lang="en-GB" sz="2000" dirty="0"/>
              <a:t> location in frequency with respect to measured </a:t>
            </a:r>
            <a:r>
              <a:rPr lang="en-GB" sz="2000" dirty="0" err="1"/>
              <a:t>neighbor</a:t>
            </a:r>
            <a:r>
              <a:rPr lang="en-GB" sz="2000" dirty="0"/>
              <a:t> cell:</a:t>
            </a:r>
          </a:p>
          <a:p>
            <a:pPr lvl="1"/>
            <a:r>
              <a:rPr lang="en-US" sz="1800" dirty="0"/>
              <a:t>Follow the similar agreement from IDLE mode</a:t>
            </a:r>
          </a:p>
          <a:p>
            <a:r>
              <a:rPr lang="en-GB" sz="2000" dirty="0"/>
              <a:t>Minimum/maximum distance:</a:t>
            </a:r>
            <a:endParaRPr lang="sv-SE" sz="2000" dirty="0"/>
          </a:p>
          <a:p>
            <a:pPr lvl="1"/>
            <a:r>
              <a:rPr lang="en-US" sz="1800" dirty="0"/>
              <a:t>Follow the similar agreement from IDLE mode</a:t>
            </a:r>
          </a:p>
          <a:p>
            <a:pPr lvl="1"/>
            <a:endParaRPr lang="sv-SE" dirty="0"/>
          </a:p>
          <a:p>
            <a:endParaRPr lang="sv-SE" dirty="0"/>
          </a:p>
          <a:p>
            <a:endParaRPr lang="sv-SE" sz="2200" dirty="0"/>
          </a:p>
          <a:p>
            <a:endParaRPr lang="en-GB" sz="2000" u="sng" dirty="0"/>
          </a:p>
          <a:p>
            <a:endParaRPr lang="sv-SE" sz="2000" dirty="0"/>
          </a:p>
          <a:p>
            <a:endParaRPr lang="sv-SE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408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9DB38-78DB-436D-B5C3-5A87CCC61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Mobility enhancement: RSS based RSRP measurement for UEs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5A5997-75CF-465B-BA95-CE8491CF9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b="1" u="sng" dirty="0"/>
              <a:t>Measurement delays in IDLE mode</a:t>
            </a:r>
            <a:endParaRPr lang="sv-SE" sz="2000" b="1" u="sng" dirty="0"/>
          </a:p>
          <a:p>
            <a:pPr lvl="1"/>
            <a:r>
              <a:rPr lang="en-GB" sz="1800" dirty="0"/>
              <a:t>RSS-based measurement period is not longer than CRS-based measurement period.</a:t>
            </a:r>
          </a:p>
          <a:p>
            <a:pPr lvl="1"/>
            <a:r>
              <a:rPr lang="en-GB" sz="1800" dirty="0">
                <a:highlight>
                  <a:srgbClr val="FFFF00"/>
                </a:highlight>
              </a:rPr>
              <a:t>Delay is expressed in terms of </a:t>
            </a:r>
            <a:r>
              <a:rPr lang="en-GB" sz="1800" dirty="0" err="1">
                <a:highlight>
                  <a:srgbClr val="FFFF00"/>
                </a:highlight>
              </a:rPr>
              <a:t>Tmeasure</a:t>
            </a:r>
            <a:r>
              <a:rPr lang="en-GB" sz="1800" dirty="0">
                <a:highlight>
                  <a:srgbClr val="FFFF00"/>
                </a:highlight>
              </a:rPr>
              <a:t> and </a:t>
            </a:r>
            <a:r>
              <a:rPr lang="en-GB" sz="1800" dirty="0" err="1">
                <a:highlight>
                  <a:srgbClr val="FFFF00"/>
                </a:highlight>
              </a:rPr>
              <a:t>Tevaluate</a:t>
            </a:r>
            <a:endParaRPr lang="en-GB" sz="1800" dirty="0">
              <a:highlight>
                <a:srgbClr val="FFFF00"/>
              </a:highlight>
            </a:endParaRPr>
          </a:p>
          <a:p>
            <a:r>
              <a:rPr lang="en-US" sz="2000" b="1" u="sng" dirty="0"/>
              <a:t>Measurement delays in CONNECTED mode</a:t>
            </a:r>
          </a:p>
          <a:p>
            <a:pPr lvl="1"/>
            <a:r>
              <a:rPr lang="en-US" sz="1800" dirty="0">
                <a:highlight>
                  <a:srgbClr val="FFFF00"/>
                </a:highlight>
              </a:rPr>
              <a:t>T</a:t>
            </a:r>
            <a:r>
              <a:rPr lang="en-US" sz="1800" baseline="-25000" dirty="0">
                <a:highlight>
                  <a:srgbClr val="FFFF00"/>
                </a:highlight>
              </a:rPr>
              <a:t>RSS</a:t>
            </a:r>
            <a:r>
              <a:rPr lang="en-US" sz="1800" dirty="0">
                <a:highlight>
                  <a:srgbClr val="FFFF00"/>
                </a:highlight>
              </a:rPr>
              <a:t>=160 </a:t>
            </a:r>
            <a:r>
              <a:rPr lang="en-US" sz="1800" dirty="0" err="1">
                <a:highlight>
                  <a:srgbClr val="FFFF00"/>
                </a:highlight>
              </a:rPr>
              <a:t>ms</a:t>
            </a:r>
            <a:r>
              <a:rPr lang="en-US" sz="1800" dirty="0">
                <a:highlight>
                  <a:srgbClr val="FFFF00"/>
                </a:highlight>
              </a:rPr>
              <a:t>, L1 measurement period is 480 </a:t>
            </a:r>
            <a:r>
              <a:rPr lang="en-US" sz="1800" dirty="0" err="1">
                <a:highlight>
                  <a:srgbClr val="FFFF00"/>
                </a:highlight>
              </a:rPr>
              <a:t>ms</a:t>
            </a:r>
            <a:r>
              <a:rPr lang="en-US" sz="1800" dirty="0">
                <a:highlight>
                  <a:srgbClr val="FFFF00"/>
                </a:highlight>
              </a:rPr>
              <a:t> and 800 </a:t>
            </a:r>
            <a:r>
              <a:rPr lang="en-US" sz="1800" dirty="0" err="1">
                <a:highlight>
                  <a:srgbClr val="FFFF00"/>
                </a:highlight>
              </a:rPr>
              <a:t>ms</a:t>
            </a:r>
            <a:r>
              <a:rPr lang="en-US" sz="1800" dirty="0">
                <a:highlight>
                  <a:srgbClr val="FFFF00"/>
                </a:highlight>
              </a:rPr>
              <a:t> in normal and enhanced coverage respectively for BL and non-BL UEs in non-DRX. </a:t>
            </a:r>
            <a:endParaRPr lang="sv-SE" sz="1800" dirty="0">
              <a:highlight>
                <a:srgbClr val="FFFF00"/>
              </a:highlight>
            </a:endParaRPr>
          </a:p>
          <a:p>
            <a:pPr lvl="1"/>
            <a:r>
              <a:rPr lang="en-US" sz="1800" dirty="0">
                <a:highlight>
                  <a:srgbClr val="FFFF00"/>
                </a:highlight>
              </a:rPr>
              <a:t>If T</a:t>
            </a:r>
            <a:r>
              <a:rPr lang="en-US" sz="1800" baseline="-25000" dirty="0">
                <a:highlight>
                  <a:srgbClr val="FFFF00"/>
                </a:highlight>
              </a:rPr>
              <a:t>RSS</a:t>
            </a:r>
            <a:r>
              <a:rPr lang="en-US" sz="1800" dirty="0">
                <a:highlight>
                  <a:srgbClr val="FFFF00"/>
                </a:highlight>
              </a:rPr>
              <a:t>=320 </a:t>
            </a:r>
            <a:r>
              <a:rPr lang="en-US" sz="1800" dirty="0" err="1">
                <a:highlight>
                  <a:srgbClr val="FFFF00"/>
                </a:highlight>
              </a:rPr>
              <a:t>ms</a:t>
            </a:r>
            <a:r>
              <a:rPr lang="en-US" sz="1800" dirty="0">
                <a:highlight>
                  <a:srgbClr val="FFFF00"/>
                </a:highlight>
              </a:rPr>
              <a:t>, L1 measurement period is 960 </a:t>
            </a:r>
            <a:r>
              <a:rPr lang="en-US" sz="1800" dirty="0" err="1">
                <a:highlight>
                  <a:srgbClr val="FFFF00"/>
                </a:highlight>
              </a:rPr>
              <a:t>ms</a:t>
            </a:r>
            <a:r>
              <a:rPr lang="en-US" sz="1800" dirty="0">
                <a:highlight>
                  <a:srgbClr val="FFFF00"/>
                </a:highlight>
              </a:rPr>
              <a:t> and 1600 </a:t>
            </a:r>
            <a:r>
              <a:rPr lang="en-US" sz="1800" dirty="0" err="1">
                <a:highlight>
                  <a:srgbClr val="FFFF00"/>
                </a:highlight>
              </a:rPr>
              <a:t>ms</a:t>
            </a:r>
            <a:r>
              <a:rPr lang="en-US" sz="1800" dirty="0">
                <a:highlight>
                  <a:srgbClr val="FFFF00"/>
                </a:highlight>
              </a:rPr>
              <a:t> in normal and enhanced coverage respectively for BL and non-BL UEs in non-DRX. </a:t>
            </a:r>
            <a:endParaRPr lang="sv-SE" sz="1800" dirty="0">
              <a:highlight>
                <a:srgbClr val="FFFF00"/>
              </a:highlight>
            </a:endParaRPr>
          </a:p>
          <a:p>
            <a:pPr lvl="1"/>
            <a:r>
              <a:rPr lang="en-US" sz="1800" dirty="0">
                <a:highlight>
                  <a:srgbClr val="FFFF00"/>
                </a:highlight>
              </a:rPr>
              <a:t>L1 measurement period is defined as </a:t>
            </a:r>
            <a:r>
              <a:rPr lang="en-GB" sz="1800" dirty="0">
                <a:highlight>
                  <a:srgbClr val="FFFF00"/>
                </a:highlight>
              </a:rPr>
              <a:t>max (DRX cycle length, T</a:t>
            </a:r>
            <a:r>
              <a:rPr lang="en-GB" sz="1800" baseline="-25000" dirty="0">
                <a:highlight>
                  <a:srgbClr val="FFFF00"/>
                </a:highlight>
              </a:rPr>
              <a:t>RSS</a:t>
            </a:r>
            <a:r>
              <a:rPr lang="en-GB" sz="1800" dirty="0">
                <a:highlight>
                  <a:srgbClr val="FFFF00"/>
                </a:highlight>
              </a:rPr>
              <a:t> ) x 3 in normal coverage in DRX.</a:t>
            </a:r>
            <a:endParaRPr lang="sv-SE" sz="1800" dirty="0">
              <a:highlight>
                <a:srgbClr val="FFFF00"/>
              </a:highlight>
            </a:endParaRPr>
          </a:p>
          <a:p>
            <a:pPr lvl="1"/>
            <a:r>
              <a:rPr lang="en-US" sz="1800" dirty="0">
                <a:highlight>
                  <a:srgbClr val="FFFF00"/>
                </a:highlight>
              </a:rPr>
              <a:t>L1 measurement period is defined as </a:t>
            </a:r>
            <a:r>
              <a:rPr lang="en-GB" sz="1800" dirty="0">
                <a:highlight>
                  <a:srgbClr val="FFFF00"/>
                </a:highlight>
              </a:rPr>
              <a:t>max (DRX cycle length, T</a:t>
            </a:r>
            <a:r>
              <a:rPr lang="en-GB" sz="1800" baseline="-25000" dirty="0">
                <a:highlight>
                  <a:srgbClr val="FFFF00"/>
                </a:highlight>
              </a:rPr>
              <a:t>RSS</a:t>
            </a:r>
            <a:r>
              <a:rPr lang="en-GB" sz="1800" dirty="0">
                <a:highlight>
                  <a:srgbClr val="FFFF00"/>
                </a:highlight>
              </a:rPr>
              <a:t> ) x 5 in enhanced coverage in DRX.</a:t>
            </a:r>
            <a:endParaRPr lang="sv-SE" sz="1800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en-US" sz="2000" b="1" u="sng" dirty="0"/>
          </a:p>
          <a:p>
            <a:endParaRPr lang="sv-SE" sz="22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337708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9FAAA-BC6B-497F-B3B2-B0F7884DB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Mobility enhancement: RSS based RSRP measurement for UEs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076D8C-1B4A-4351-AF8D-FC14BAA1B9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b="1" u="sng" dirty="0"/>
              <a:t>Concurrent CRS and RSS measurements</a:t>
            </a:r>
          </a:p>
          <a:p>
            <a:pPr lvl="1"/>
            <a:r>
              <a:rPr lang="en-GB" sz="1800" dirty="0"/>
              <a:t>The UE is not expected to measure on both RSS and CRS for RSRP measurements.</a:t>
            </a:r>
            <a:endParaRPr lang="sv-SE" sz="1800" dirty="0"/>
          </a:p>
          <a:p>
            <a:pPr lvl="1"/>
            <a:r>
              <a:rPr lang="en-GB" sz="1800" dirty="0"/>
              <a:t>In idle mode, UE is not required to concurrently measure based on RSS and CRS.</a:t>
            </a:r>
            <a:endParaRPr lang="sv-SE" sz="1800" dirty="0"/>
          </a:p>
          <a:p>
            <a:pPr lvl="1"/>
            <a:r>
              <a:rPr lang="en-GB" sz="1800" dirty="0"/>
              <a:t>UE is required to meet the current CRS based requirements for cells which cannot be measured based on RSS.</a:t>
            </a:r>
            <a:endParaRPr lang="sv-SE" sz="1800" dirty="0"/>
          </a:p>
          <a:p>
            <a:pPr lvl="1"/>
            <a:r>
              <a:rPr lang="en-GB" sz="1800" dirty="0"/>
              <a:t>UE is not required to measure both CRS and RSS for the same serving or neighbour cell</a:t>
            </a:r>
            <a:r>
              <a:rPr lang="en-GB" sz="3600" dirty="0"/>
              <a:t>.	</a:t>
            </a:r>
            <a:endParaRPr lang="sv-SE" sz="3600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27324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33EF8-5CDC-4941-ACD9-494F1DFF3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DL quality reporting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46B66-723B-476A-9F31-DA34BB8EE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the same 2-bit report mapping from Rel-14 NB-IoT for </a:t>
            </a:r>
            <a:r>
              <a:rPr lang="en-US" dirty="0" err="1"/>
              <a:t>eMTC</a:t>
            </a:r>
            <a:r>
              <a:rPr lang="en-US" dirty="0"/>
              <a:t>.</a:t>
            </a:r>
            <a:endParaRPr lang="sv-SE" dirty="0"/>
          </a:p>
          <a:p>
            <a:r>
              <a:rPr lang="en-US" dirty="0"/>
              <a:t>RAN4 reuse the downlink channel quality measurement report mapping of CQI-NPDCCH-Short-NB for </a:t>
            </a:r>
            <a:r>
              <a:rPr lang="en-US" dirty="0" err="1"/>
              <a:t>eMTC</a:t>
            </a:r>
            <a:r>
              <a:rPr lang="en-US" dirty="0"/>
              <a:t> short downlink channel quality report in MAC CE.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50352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3" ma:contentTypeDescription="Create a new document." ma:contentTypeScope="" ma:versionID="5c9da9f50f0dd14808d1c4d246e5cc9c">
  <xsd:schema xmlns:xsd="http://www.w3.org/2001/XMLSchema" xmlns:xs="http://www.w3.org/2001/XMLSchema" xmlns:p="http://schemas.microsoft.com/office/2006/metadata/properties" xmlns:ns3="db33437f-65a5-48c5-b537-19efd290f967" xmlns:ns4="6f846979-0e6f-42ff-8b87-e1893efeda99" targetNamespace="http://schemas.microsoft.com/office/2006/metadata/properties" ma:root="true" ma:fieldsID="d3c395663b4098da6b50c057fbc79c21" ns3:_="" ns4:_="">
    <xsd:import namespace="db33437f-65a5-48c5-b537-19efd290f967"/>
    <xsd:import namespace="6f846979-0e6f-42ff-8b87-e1893efeda9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33437f-65a5-48c5-b537-19efd290f96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E47258C-9E7C-44CA-973D-3B5A81C55E6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4343C3C-1003-468D-9B95-A05412ED5909}">
  <ds:schemaRefs>
    <ds:schemaRef ds:uri="6f846979-0e6f-42ff-8b87-e1893efeda99"/>
    <ds:schemaRef ds:uri="http://www.w3.org/XML/1998/namespace"/>
    <ds:schemaRef ds:uri="http://purl.org/dc/dcmitype/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db33437f-65a5-48c5-b537-19efd290f967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174CD3A-0584-4375-BF39-60218B1F36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33437f-65a5-48c5-b537-19efd290f967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9615</TotalTime>
  <Words>616</Words>
  <Application>Microsoft Office PowerPoint</Application>
  <PresentationFormat>On-screen Show (4:3)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Arial Unicode MS</vt:lpstr>
      <vt:lpstr>Calibri</vt:lpstr>
      <vt:lpstr>Office 主题</vt:lpstr>
      <vt:lpstr>3GPP TSG-RAN WG4 Meeting #95-e Electronic Meeting, May 25 – June 05, 2020 </vt:lpstr>
      <vt:lpstr>Preconfigured UL resource</vt:lpstr>
      <vt:lpstr>Mobility enhancement: RSS based RSRP measurement for UEs</vt:lpstr>
      <vt:lpstr>Mobility enhancement: RSS based RSRP measurement for UEs</vt:lpstr>
      <vt:lpstr>Mobility enhancement: RSS based RSRP measurement for UEs</vt:lpstr>
      <vt:lpstr>Mobility enhancement: RSS based RSRP measurement for UEs</vt:lpstr>
      <vt:lpstr>Mobility enhancement: RSS based RSRP measurement for UEs</vt:lpstr>
      <vt:lpstr>DL quality reporting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TSG-RAN WG4</dc:title>
  <dc:creator>Huawei</dc:creator>
  <cp:lastModifiedBy>Santhan Thangarasa</cp:lastModifiedBy>
  <cp:revision>614</cp:revision>
  <dcterms:created xsi:type="dcterms:W3CDTF">2016-01-12T08:39:50Z</dcterms:created>
  <dcterms:modified xsi:type="dcterms:W3CDTF">2020-06-03T13:53:45Z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(3)jLe/MeNSGJ0OqygZvimeJbfAYSF/uqPT8kijuKRtrzJ7zQSpQOi2ciJVHE0zBZeJDYS25rB2
1AKUVThoq4aRI8IGFcXDOsKEk+paAXFkw1YihjsNc8EhE9kM9Gin7E/7OUJWmuPv8zgeu2Ya
Wh6jw7UrPG3bLO8NPagspYkMQgVBf0t6SYF5o8hC7U8ZyF00JNemHtOAjPTIXtAYyHbLHl4y
Hpt2v47TrBxfjn02un</vt:lpwstr>
  </property>
  <property fmtid="{D5CDD505-2E9C-101B-9397-08002B2CF9AE}" pid="3" name="_2015_ms_pID_7253431">
    <vt:lpwstr>sDZ7E1yhNtz5zGYmzzBqLglB/V8naKF5Dru1piSo2l5x7m+gANTXCd
aIfLApYQEkKnP93ixoSA886Fy4Ky2tvFzZ8U4la+5ybsn5OFzEIAtBXNVmlzSqfLG2AVsant
jNYUbkhuk5Umoce3gYlOwE/4kd8sGR94ZHUM4gz9TNZrZezcPMlD1XYbf29KQneLYXyPTsAr
dGW/CJU9mm5hMYM/yhQuchP3cc4Ju61rBUpO</vt:lpwstr>
  </property>
  <property fmtid="{D5CDD505-2E9C-101B-9397-08002B2CF9AE}" pid="4" name="_2015_ms_pID_7253432">
    <vt:lpwstr>4msZXxZQvjfvQho0bmsb2+jerVrnydWI0rWy
15DbP9iRg/T0RRIiOqZ/rVQEcOSwSZv+6PxcdB4j5N/SjjmuxaU=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1557764400</vt:lpwstr>
  </property>
  <property fmtid="{D5CDD505-2E9C-101B-9397-08002B2CF9AE}" pid="9" name="ContentTypeId">
    <vt:lpwstr>0x0101003AA7AC0C743A294CADF60F661720E3E6</vt:lpwstr>
  </property>
</Properties>
</file>