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90" r:id="rId6"/>
    <p:sldId id="264" r:id="rId7"/>
    <p:sldId id="304" r:id="rId8"/>
    <p:sldId id="275" r:id="rId9"/>
    <p:sldId id="305" r:id="rId10"/>
    <p:sldId id="281" r:id="rId11"/>
    <p:sldId id="308" r:id="rId12"/>
    <p:sldId id="294" r:id="rId13"/>
    <p:sldId id="298" r:id="rId14"/>
    <p:sldId id="309" r:id="rId15"/>
    <p:sldId id="299" r:id="rId16"/>
    <p:sldId id="307" r:id="rId17"/>
    <p:sldId id="310"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2020-06-03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99033"/>
            <a:ext cx="8640960" cy="923330"/>
          </a:xfrm>
          <a:prstGeom prst="rect">
            <a:avLst/>
          </a:prstGeom>
        </p:spPr>
        <p:txBody>
          <a:bodyPr wrap="square">
            <a:spAutoFit/>
          </a:bodyPr>
          <a:lstStyle/>
          <a:p>
            <a:pPr hangingPunct="0"/>
            <a:r>
              <a:rPr lang="en-GB" altLang="zh-CN" b="1" dirty="0"/>
              <a:t>3GPP TSG-RAN WG4 Meeting  #95-e	                                                      R4-200</a:t>
            </a:r>
            <a:r>
              <a:rPr lang="en-US" altLang="zh-CN" b="1" dirty="0"/>
              <a:t>8627</a:t>
            </a:r>
          </a:p>
          <a:p>
            <a:r>
              <a:rPr lang="x-none" altLang="zh-CN" b="1" dirty="0"/>
              <a:t>Electronic Meeting, </a:t>
            </a:r>
            <a:r>
              <a:rPr lang="en-US" altLang="zh-CN" b="1" dirty="0"/>
              <a:t>25 May – 5 June</a:t>
            </a:r>
            <a:r>
              <a:rPr lang="x-none" altLang="zh-CN" b="1" dirty="0"/>
              <a:t>, 2020</a:t>
            </a:r>
            <a:endParaRPr lang="zh-CN" altLang="zh-CN" dirty="0"/>
          </a:p>
          <a:p>
            <a:pPr hangingPunct="0"/>
            <a:r>
              <a:rPr lang="en-GB" altLang="zh-CN" b="1" dirty="0"/>
              <a:t>Agenda Item: 6.17.1</a:t>
            </a:r>
            <a:endParaRPr lang="en-US" altLang="zh-CN" b="1" dirty="0"/>
          </a:p>
        </p:txBody>
      </p:sp>
      <p:sp>
        <p:nvSpPr>
          <p:cNvPr id="5" name="Title 1"/>
          <p:cNvSpPr txBox="1">
            <a:spLocks/>
          </p:cNvSpPr>
          <p:nvPr/>
        </p:nvSpPr>
        <p:spPr>
          <a:xfrm>
            <a:off x="755576" y="1640986"/>
            <a:ext cx="7056784" cy="273994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0" i="0" u="none" strike="noStrike" kern="1200" cap="none" spc="0" normalizeH="0" baseline="0" noProof="0" dirty="0">
                <a:ln>
                  <a:noFill/>
                </a:ln>
                <a:solidFill>
                  <a:schemeClr val="tx1"/>
                </a:solidFill>
                <a:effectLst/>
                <a:uLnTx/>
                <a:uFillTx/>
                <a:latin typeface="+mj-lt"/>
                <a:ea typeface="+mj-ea"/>
                <a:cs typeface="+mj-cs"/>
              </a:rPr>
              <a:t>WF </a:t>
            </a:r>
            <a:r>
              <a:rPr kumimoji="0" lang="en-US" altLang="zh-CN" sz="4800" b="0" i="0" u="none" strike="noStrike" kern="1200" cap="none" spc="0" normalizeH="0" baseline="0" noProof="0" dirty="0">
                <a:ln>
                  <a:noFill/>
                </a:ln>
                <a:solidFill>
                  <a:schemeClr val="tx1"/>
                </a:solidFill>
                <a:effectLst/>
                <a:uLnTx/>
                <a:uFillTx/>
                <a:latin typeface="+mj-lt"/>
                <a:ea typeface="+mj-ea"/>
                <a:cs typeface="+mj-cs"/>
              </a:rPr>
              <a:t>on RRM </a:t>
            </a:r>
            <a:r>
              <a:rPr lang="en-US" altLang="zh-CN" sz="4800" noProof="0" dirty="0">
                <a:latin typeface="+mj-lt"/>
                <a:ea typeface="+mj-ea"/>
                <a:cs typeface="+mj-cs"/>
              </a:rPr>
              <a:t>for NR HST</a:t>
            </a:r>
            <a:endParaRPr kumimoji="0" lang="en-US" sz="4800" b="0" i="0" u="none" strike="noStrike" kern="1200" cap="none" spc="0" normalizeH="0" baseline="0" noProof="0" dirty="0">
              <a:ln>
                <a:noFill/>
              </a:ln>
              <a:effectLst/>
              <a:uLnTx/>
              <a:uFillTx/>
              <a:latin typeface="+mj-lt"/>
              <a:ea typeface="+mj-ea"/>
              <a:cs typeface="+mj-cs"/>
            </a:endParaRPr>
          </a:p>
        </p:txBody>
      </p:sp>
      <p:sp>
        <p:nvSpPr>
          <p:cNvPr id="6" name="Subtitle 2"/>
          <p:cNvSpPr txBox="1">
            <a:spLocks/>
          </p:cNvSpPr>
          <p:nvPr/>
        </p:nvSpPr>
        <p:spPr>
          <a:xfrm>
            <a:off x="3635896" y="4437112"/>
            <a:ext cx="3126567" cy="958755"/>
          </a:xfrm>
          <a:prstGeom prst="rect">
            <a:avLst/>
          </a:prstGeom>
        </p:spPr>
        <p:txBody>
          <a:bodyPr vert="horz" lIns="91440" tIns="45720" rIns="91440" bIns="45720" rtlCol="0">
            <a:normAutofit/>
          </a:bodyPr>
          <a:lstStyle/>
          <a:p>
            <a:pPr marL="342900" lvl="0" indent="-342900">
              <a:spcBef>
                <a:spcPct val="20000"/>
              </a:spcBef>
              <a:defRPr/>
            </a:pPr>
            <a:r>
              <a:rPr kumimoji="0" lang="en-US" sz="2800" b="0" i="0" u="none" strike="noStrike" kern="1200" cap="none" spc="0" normalizeH="0" baseline="0" noProof="0" dirty="0">
                <a:ln>
                  <a:noFill/>
                </a:ln>
                <a:solidFill>
                  <a:schemeClr val="tx1"/>
                </a:solidFill>
                <a:effectLst/>
                <a:uLnTx/>
                <a:uFillTx/>
                <a:latin typeface="+mn-lt"/>
                <a:ea typeface="+mn-ea"/>
                <a:cs typeface="+mn-cs"/>
              </a:rPr>
              <a:t>CMCC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8618"/>
            <a:ext cx="8229600" cy="1143000"/>
          </a:xfrm>
        </p:spPr>
        <p:txBody>
          <a:bodyPr/>
          <a:lstStyle/>
          <a:p>
            <a:r>
              <a:rPr lang="en-US" altLang="zh-CN" dirty="0"/>
              <a:t>Inter-RAT measurement </a:t>
            </a:r>
            <a:endParaRPr lang="zh-CN" altLang="en-US" dirty="0"/>
          </a:p>
        </p:txBody>
      </p:sp>
      <p:sp>
        <p:nvSpPr>
          <p:cNvPr id="3" name="内容占位符 2"/>
          <p:cNvSpPr>
            <a:spLocks noGrp="1"/>
          </p:cNvSpPr>
          <p:nvPr>
            <p:ph idx="1"/>
          </p:nvPr>
        </p:nvSpPr>
        <p:spPr>
          <a:xfrm>
            <a:off x="683568" y="1268760"/>
            <a:ext cx="8229600" cy="4896544"/>
          </a:xfrm>
        </p:spPr>
        <p:txBody>
          <a:bodyPr>
            <a:noAutofit/>
          </a:bodyPr>
          <a:lstStyle/>
          <a:p>
            <a:r>
              <a:rPr lang="en-US" altLang="zh-CN" sz="2400" dirty="0"/>
              <a:t>EUTRA-NR Inter-RAT measurement </a:t>
            </a:r>
          </a:p>
          <a:p>
            <a:pPr lvl="1"/>
            <a:r>
              <a:rPr lang="en-GB" altLang="zh-CN" sz="2400" dirty="0"/>
              <a:t>Cell re-selection requirements on EUTRA-NR inter-RAT in idle mode</a:t>
            </a:r>
          </a:p>
          <a:p>
            <a:pPr lvl="1"/>
            <a:endParaRPr lang="en-GB" altLang="zh-CN" sz="2400" dirty="0"/>
          </a:p>
          <a:p>
            <a:pPr lvl="1"/>
            <a:endParaRPr lang="en-GB" altLang="zh-CN" sz="2400" dirty="0"/>
          </a:p>
          <a:p>
            <a:pPr lvl="1"/>
            <a:endParaRPr lang="en-GB" altLang="zh-CN" sz="2400" dirty="0"/>
          </a:p>
          <a:p>
            <a:pPr marL="457200" lvl="1" indent="0">
              <a:buNone/>
            </a:pPr>
            <a:endParaRPr lang="zh-CN" altLang="zh-CN" sz="2400" dirty="0"/>
          </a:p>
          <a:p>
            <a:pPr lvl="1"/>
            <a:endParaRPr lang="en-GB" altLang="zh-CN" sz="2400" dirty="0"/>
          </a:p>
        </p:txBody>
      </p:sp>
      <p:graphicFrame>
        <p:nvGraphicFramePr>
          <p:cNvPr id="7" name="表格 6">
            <a:extLst>
              <a:ext uri="{FF2B5EF4-FFF2-40B4-BE49-F238E27FC236}">
                <a16:creationId xmlns:a16="http://schemas.microsoft.com/office/drawing/2014/main" id="{054C5D4B-D99C-4ECF-96D7-01A36D18497D}"/>
              </a:ext>
            </a:extLst>
          </p:cNvPr>
          <p:cNvGraphicFramePr>
            <a:graphicFrameLocks noGrp="1"/>
          </p:cNvGraphicFramePr>
          <p:nvPr>
            <p:extLst>
              <p:ext uri="{D42A27DB-BD31-4B8C-83A1-F6EECF244321}">
                <p14:modId xmlns:p14="http://schemas.microsoft.com/office/powerpoint/2010/main" val="449822558"/>
              </p:ext>
            </p:extLst>
          </p:nvPr>
        </p:nvGraphicFramePr>
        <p:xfrm>
          <a:off x="1140312" y="3212976"/>
          <a:ext cx="7628840" cy="1706880"/>
        </p:xfrm>
        <a:graphic>
          <a:graphicData uri="http://schemas.openxmlformats.org/drawingml/2006/table">
            <a:tbl>
              <a:tblPr firstRow="1" firstCol="1" bandRow="1">
                <a:tableStyleId>{5940675A-B579-460E-94D1-54222C63F5DA}</a:tableStyleId>
              </a:tblPr>
              <a:tblGrid>
                <a:gridCol w="1290800">
                  <a:extLst>
                    <a:ext uri="{9D8B030D-6E8A-4147-A177-3AD203B41FA5}">
                      <a16:colId xmlns:a16="http://schemas.microsoft.com/office/drawing/2014/main" val="1006240486"/>
                    </a:ext>
                  </a:extLst>
                </a:gridCol>
                <a:gridCol w="2029271">
                  <a:extLst>
                    <a:ext uri="{9D8B030D-6E8A-4147-A177-3AD203B41FA5}">
                      <a16:colId xmlns:a16="http://schemas.microsoft.com/office/drawing/2014/main" val="193587974"/>
                    </a:ext>
                  </a:extLst>
                </a:gridCol>
                <a:gridCol w="2127841">
                  <a:extLst>
                    <a:ext uri="{9D8B030D-6E8A-4147-A177-3AD203B41FA5}">
                      <a16:colId xmlns:a16="http://schemas.microsoft.com/office/drawing/2014/main" val="2814926977"/>
                    </a:ext>
                  </a:extLst>
                </a:gridCol>
                <a:gridCol w="2180928">
                  <a:extLst>
                    <a:ext uri="{9D8B030D-6E8A-4147-A177-3AD203B41FA5}">
                      <a16:colId xmlns:a16="http://schemas.microsoft.com/office/drawing/2014/main" val="3057666467"/>
                    </a:ext>
                  </a:extLst>
                </a:gridCol>
              </a:tblGrid>
              <a:tr h="0">
                <a:tc>
                  <a:txBody>
                    <a:bodyPr/>
                    <a:lstStyle/>
                    <a:p>
                      <a:pPr algn="ctr">
                        <a:spcAft>
                          <a:spcPts val="900"/>
                        </a:spcAft>
                      </a:pPr>
                      <a:r>
                        <a:rPr lang="en-GB" sz="1600">
                          <a:solidFill>
                            <a:schemeClr val="tx1"/>
                          </a:solidFill>
                          <a:effectLst/>
                        </a:rPr>
                        <a:t>DRX cycle length [s]</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dirty="0">
                          <a:solidFill>
                            <a:schemeClr val="tx1"/>
                          </a:solidFill>
                          <a:effectLst/>
                        </a:rPr>
                        <a:t>T</a:t>
                      </a:r>
                      <a:r>
                        <a:rPr lang="en-GB" sz="1600" baseline="-25000" dirty="0">
                          <a:solidFill>
                            <a:schemeClr val="tx1"/>
                          </a:solidFill>
                          <a:effectLst/>
                        </a:rPr>
                        <a:t>detect,NR</a:t>
                      </a:r>
                      <a:r>
                        <a:rPr lang="en-GB" sz="1600" dirty="0">
                          <a:solidFill>
                            <a:schemeClr val="tx1"/>
                          </a:solidFill>
                          <a:effectLst/>
                        </a:rPr>
                        <a:t>[s] (number of DRX cycles)</a:t>
                      </a:r>
                      <a:endParaRPr lang="zh-CN" sz="1600" dirty="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dirty="0">
                          <a:solidFill>
                            <a:schemeClr val="tx1"/>
                          </a:solidFill>
                          <a:effectLst/>
                        </a:rPr>
                        <a:t>T</a:t>
                      </a:r>
                      <a:r>
                        <a:rPr lang="en-GB" sz="1600" baseline="-25000" dirty="0">
                          <a:solidFill>
                            <a:schemeClr val="tx1"/>
                          </a:solidFill>
                          <a:effectLst/>
                        </a:rPr>
                        <a:t>measure,NR</a:t>
                      </a:r>
                      <a:r>
                        <a:rPr lang="en-GB" sz="1600" dirty="0">
                          <a:solidFill>
                            <a:schemeClr val="tx1"/>
                          </a:solidFill>
                          <a:effectLst/>
                        </a:rPr>
                        <a:t>[s] (number of DRX cycles)</a:t>
                      </a:r>
                      <a:endParaRPr lang="zh-CN" sz="1600" dirty="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dirty="0">
                          <a:solidFill>
                            <a:schemeClr val="tx1"/>
                          </a:solidFill>
                          <a:effectLst/>
                        </a:rPr>
                        <a:t>T</a:t>
                      </a:r>
                      <a:r>
                        <a:rPr lang="en-GB" sz="1600" baseline="-25000" dirty="0">
                          <a:solidFill>
                            <a:schemeClr val="tx1"/>
                          </a:solidFill>
                          <a:effectLst/>
                        </a:rPr>
                        <a:t>evaluate,NR</a:t>
                      </a:r>
                      <a:r>
                        <a:rPr lang="en-GB" sz="1600" dirty="0">
                          <a:solidFill>
                            <a:schemeClr val="tx1"/>
                          </a:solidFill>
                          <a:effectLst/>
                        </a:rPr>
                        <a:t>[s] (number of DRX cycles)</a:t>
                      </a:r>
                      <a:endParaRPr lang="zh-CN" sz="1600" dirty="0">
                        <a:solidFill>
                          <a:schemeClr val="tx1"/>
                        </a:solidFill>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295390348"/>
                  </a:ext>
                </a:extLst>
              </a:tr>
              <a:tr h="0">
                <a:tc>
                  <a:txBody>
                    <a:bodyPr/>
                    <a:lstStyle/>
                    <a:p>
                      <a:pPr algn="ctr">
                        <a:spcAft>
                          <a:spcPts val="900"/>
                        </a:spcAft>
                      </a:pPr>
                      <a:r>
                        <a:rPr lang="en-GB" sz="1600">
                          <a:solidFill>
                            <a:schemeClr val="tx1"/>
                          </a:solidFill>
                          <a:effectLst/>
                        </a:rPr>
                        <a:t>0.32</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a:solidFill>
                            <a:schemeClr val="tx1"/>
                          </a:solidFill>
                          <a:effectLst/>
                        </a:rPr>
                        <a:t>4.16 x M2 (13 x M2)</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a:solidFill>
                            <a:schemeClr val="tx1"/>
                          </a:solidFill>
                          <a:effectLst/>
                        </a:rPr>
                        <a:t>0.64 x M3 (2 x M3)</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a:solidFill>
                            <a:schemeClr val="tx1"/>
                          </a:solidFill>
                          <a:effectLst/>
                        </a:rPr>
                        <a:t>0.96 x M4 (3 x M4)</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433740082"/>
                  </a:ext>
                </a:extLst>
              </a:tr>
              <a:tr h="0">
                <a:tc>
                  <a:txBody>
                    <a:bodyPr/>
                    <a:lstStyle/>
                    <a:p>
                      <a:pPr algn="ctr">
                        <a:spcAft>
                          <a:spcPts val="900"/>
                        </a:spcAft>
                      </a:pPr>
                      <a:r>
                        <a:rPr lang="en-GB" sz="1600">
                          <a:solidFill>
                            <a:schemeClr val="tx1"/>
                          </a:solidFill>
                          <a:effectLst/>
                        </a:rPr>
                        <a:t>0.64</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a:solidFill>
                            <a:schemeClr val="tx1"/>
                          </a:solidFill>
                          <a:effectLst/>
                        </a:rPr>
                        <a:t>7.68 (12)</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a:solidFill>
                            <a:schemeClr val="tx1"/>
                          </a:solidFill>
                          <a:effectLst/>
                        </a:rPr>
                        <a:t>1.28 (2)</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a:solidFill>
                            <a:schemeClr val="tx1"/>
                          </a:solidFill>
                          <a:effectLst/>
                        </a:rPr>
                        <a:t>1.92 (3)</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3723710376"/>
                  </a:ext>
                </a:extLst>
              </a:tr>
              <a:tr h="0">
                <a:tc>
                  <a:txBody>
                    <a:bodyPr/>
                    <a:lstStyle/>
                    <a:p>
                      <a:pPr algn="ctr">
                        <a:spcAft>
                          <a:spcPts val="900"/>
                        </a:spcAft>
                      </a:pPr>
                      <a:r>
                        <a:rPr lang="en-GB" sz="1600">
                          <a:solidFill>
                            <a:schemeClr val="tx1"/>
                          </a:solidFill>
                          <a:effectLst/>
                        </a:rPr>
                        <a:t>1.28</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a:solidFill>
                            <a:schemeClr val="tx1"/>
                          </a:solidFill>
                          <a:effectLst/>
                        </a:rPr>
                        <a:t>12.8(10)</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a:solidFill>
                            <a:schemeClr val="tx1"/>
                          </a:solidFill>
                          <a:effectLst/>
                        </a:rPr>
                        <a:t>1.28 (1)</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a:solidFill>
                            <a:schemeClr val="tx1"/>
                          </a:solidFill>
                          <a:effectLst/>
                        </a:rPr>
                        <a:t>3.84 (3)</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3708854685"/>
                  </a:ext>
                </a:extLst>
              </a:tr>
              <a:tr h="0">
                <a:tc>
                  <a:txBody>
                    <a:bodyPr/>
                    <a:lstStyle/>
                    <a:p>
                      <a:pPr algn="ctr">
                        <a:spcAft>
                          <a:spcPts val="900"/>
                        </a:spcAft>
                      </a:pPr>
                      <a:r>
                        <a:rPr lang="en-GB" sz="1600">
                          <a:solidFill>
                            <a:schemeClr val="tx1"/>
                          </a:solidFill>
                          <a:effectLst/>
                        </a:rPr>
                        <a:t>2.56 </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a:solidFill>
                            <a:schemeClr val="tx1"/>
                          </a:solidFill>
                          <a:effectLst/>
                        </a:rPr>
                        <a:t>58.88 (23)</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a:solidFill>
                            <a:schemeClr val="tx1"/>
                          </a:solidFill>
                          <a:effectLst/>
                        </a:rPr>
                        <a:t>2.56 (1)</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900"/>
                        </a:spcAft>
                      </a:pPr>
                      <a:r>
                        <a:rPr lang="en-GB" sz="1600">
                          <a:solidFill>
                            <a:schemeClr val="tx1"/>
                          </a:solidFill>
                          <a:effectLst/>
                        </a:rPr>
                        <a:t>7.68 (3)</a:t>
                      </a:r>
                      <a:endParaRPr lang="zh-CN" sz="1600">
                        <a:solidFill>
                          <a:schemeClr val="tx1"/>
                        </a:solidFill>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4105917504"/>
                  </a:ext>
                </a:extLst>
              </a:tr>
              <a:tr h="0">
                <a:tc gridSpan="4">
                  <a:txBody>
                    <a:bodyPr/>
                    <a:lstStyle/>
                    <a:p>
                      <a:pPr>
                        <a:spcAft>
                          <a:spcPts val="900"/>
                        </a:spcAft>
                      </a:pPr>
                      <a:r>
                        <a:rPr lang="en-GB" sz="1600" dirty="0">
                          <a:solidFill>
                            <a:schemeClr val="tx1"/>
                          </a:solidFill>
                          <a:effectLst/>
                        </a:rPr>
                        <a:t>Note 1: M2 = M3 = M4 = 1 when SMTC &lt; =40, and M2 = 1.5, M3 = M4 = 2 when SMTC &gt;40</a:t>
                      </a:r>
                      <a:endParaRPr lang="zh-CN" sz="1600" dirty="0">
                        <a:solidFill>
                          <a:schemeClr val="tx1"/>
                        </a:solidFill>
                        <a:effectLst/>
                        <a:latin typeface="Times New Roman" panose="02020603050405020304" pitchFamily="18" charset="0"/>
                        <a:ea typeface="宋体" panose="02010600030101010101" pitchFamily="2" charset="-122"/>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204127061"/>
                  </a:ext>
                </a:extLst>
              </a:tr>
            </a:tbl>
          </a:graphicData>
        </a:graphic>
      </p:graphicFrame>
    </p:spTree>
    <p:extLst>
      <p:ext uri="{BB962C8B-B14F-4D97-AF65-F5344CB8AC3E}">
        <p14:creationId xmlns:p14="http://schemas.microsoft.com/office/powerpoint/2010/main" val="3696075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8618"/>
            <a:ext cx="8229600" cy="1143000"/>
          </a:xfrm>
        </p:spPr>
        <p:txBody>
          <a:bodyPr/>
          <a:lstStyle/>
          <a:p>
            <a:r>
              <a:rPr lang="en-US" altLang="zh-CN" dirty="0"/>
              <a:t>Inter-RAT measurement </a:t>
            </a:r>
            <a:endParaRPr lang="zh-CN" altLang="en-US" dirty="0"/>
          </a:p>
        </p:txBody>
      </p:sp>
      <p:sp>
        <p:nvSpPr>
          <p:cNvPr id="3" name="内容占位符 2"/>
          <p:cNvSpPr>
            <a:spLocks noGrp="1"/>
          </p:cNvSpPr>
          <p:nvPr>
            <p:ph idx="1"/>
          </p:nvPr>
        </p:nvSpPr>
        <p:spPr>
          <a:xfrm>
            <a:off x="187424" y="1113089"/>
            <a:ext cx="8769152" cy="5040560"/>
          </a:xfrm>
        </p:spPr>
        <p:txBody>
          <a:bodyPr>
            <a:noAutofit/>
          </a:bodyPr>
          <a:lstStyle/>
          <a:p>
            <a:r>
              <a:rPr lang="en-US" altLang="zh-CN" sz="2000" dirty="0"/>
              <a:t>EUTRA-NR Inter-RAT measurement </a:t>
            </a:r>
          </a:p>
          <a:p>
            <a:pPr lvl="1"/>
            <a:r>
              <a:rPr lang="en-US" altLang="zh-CN" sz="2000" dirty="0"/>
              <a:t>N</a:t>
            </a:r>
            <a:r>
              <a:rPr lang="en-US" altLang="zh-CN" sz="2000" baseline="-25000" dirty="0"/>
              <a:t>NR_carrier </a:t>
            </a:r>
            <a:r>
              <a:rPr lang="en-US" altLang="zh-CN" sz="2000" dirty="0"/>
              <a:t>issue in the cell re-selection requirements on EUTRA-NR inter-RAT measurement taking the per inter-RAT carrier flag into account. </a:t>
            </a:r>
          </a:p>
          <a:p>
            <a:pPr lvl="2"/>
            <a:r>
              <a:rPr lang="en-US" altLang="zh-CN" sz="2000" dirty="0"/>
              <a:t>The requirement for non-HST carrier = the requirement for HST carrier</a:t>
            </a:r>
            <a:r>
              <a:rPr lang="en-GB" altLang="zh-CN" sz="2000" dirty="0"/>
              <a:t> = </a:t>
            </a:r>
            <a:r>
              <a:rPr lang="en-GB" altLang="zh-CN" sz="2000" dirty="0" err="1"/>
              <a:t>N</a:t>
            </a:r>
            <a:r>
              <a:rPr lang="en-GB" altLang="zh-CN" sz="2000" baseline="-25000" dirty="0" err="1"/>
              <a:t>NR_carrier_HST</a:t>
            </a:r>
            <a:r>
              <a:rPr lang="en-GB" altLang="zh-CN" sz="2000" dirty="0"/>
              <a:t> * </a:t>
            </a:r>
            <a:r>
              <a:rPr lang="en-GB" altLang="zh-CN" sz="2000" dirty="0" err="1"/>
              <a:t>T</a:t>
            </a:r>
            <a:r>
              <a:rPr lang="en-GB" altLang="zh-CN" sz="2000" baseline="-25000" dirty="0" err="1"/>
              <a:t>detect</a:t>
            </a:r>
            <a:r>
              <a:rPr lang="en-GB" altLang="zh-CN" sz="2000" baseline="-25000" dirty="0"/>
              <a:t>, NR_HST</a:t>
            </a:r>
            <a:r>
              <a:rPr lang="en-GB" altLang="zh-CN" sz="2000" dirty="0"/>
              <a:t> + </a:t>
            </a:r>
            <a:r>
              <a:rPr lang="en-GB" altLang="zh-CN" sz="2000" dirty="0" err="1"/>
              <a:t>N</a:t>
            </a:r>
            <a:r>
              <a:rPr lang="en-GB" altLang="zh-CN" sz="2000" baseline="-25000" dirty="0" err="1"/>
              <a:t>NR_carrier_nonHST</a:t>
            </a:r>
            <a:r>
              <a:rPr lang="en-GB" altLang="zh-CN" sz="2000" dirty="0"/>
              <a:t>  * </a:t>
            </a:r>
            <a:r>
              <a:rPr lang="en-GB" altLang="zh-CN" sz="2000" dirty="0" err="1"/>
              <a:t>T</a:t>
            </a:r>
            <a:r>
              <a:rPr lang="en-GB" altLang="zh-CN" sz="2000" baseline="-25000" dirty="0" err="1"/>
              <a:t>detect</a:t>
            </a:r>
            <a:r>
              <a:rPr lang="en-GB" altLang="zh-CN" sz="2000" baseline="-25000" dirty="0"/>
              <a:t>, </a:t>
            </a:r>
            <a:r>
              <a:rPr lang="en-GB" altLang="zh-CN" sz="2000" baseline="-25000" dirty="0" err="1"/>
              <a:t>NR_nonHST</a:t>
            </a:r>
            <a:r>
              <a:rPr lang="en-GB" altLang="zh-CN" sz="2000" baseline="-25000" dirty="0"/>
              <a:t>,</a:t>
            </a:r>
            <a:endParaRPr lang="en-GB" altLang="zh-CN" sz="2000" dirty="0"/>
          </a:p>
          <a:p>
            <a:pPr marL="914400" lvl="2" indent="0">
              <a:spcBef>
                <a:spcPts val="1300"/>
              </a:spcBef>
              <a:buNone/>
            </a:pPr>
            <a:r>
              <a:rPr lang="en-GB" altLang="zh-CN" sz="2000" dirty="0"/>
              <a:t>Where:</a:t>
            </a:r>
            <a:endParaRPr lang="zh-CN" altLang="zh-CN" sz="2000" dirty="0"/>
          </a:p>
          <a:p>
            <a:pPr lvl="3"/>
            <a:r>
              <a:rPr lang="en-GB" altLang="zh-CN" dirty="0" err="1"/>
              <a:t>N</a:t>
            </a:r>
            <a:r>
              <a:rPr lang="en-GB" altLang="zh-CN" baseline="-25000" dirty="0" err="1"/>
              <a:t>NR_carrier</a:t>
            </a:r>
            <a:r>
              <a:rPr lang="en-GB" altLang="zh-CN" dirty="0"/>
              <a:t> is the total number of configured NR carriers, </a:t>
            </a:r>
            <a:endParaRPr lang="zh-CN" altLang="zh-CN" dirty="0"/>
          </a:p>
          <a:p>
            <a:pPr lvl="3"/>
            <a:r>
              <a:rPr lang="en-GB" altLang="zh-CN" dirty="0" err="1"/>
              <a:t>N</a:t>
            </a:r>
            <a:r>
              <a:rPr lang="en-GB" altLang="zh-CN" baseline="-25000" dirty="0" err="1"/>
              <a:t>NR_carrier</a:t>
            </a:r>
            <a:r>
              <a:rPr lang="en-GB" altLang="zh-CN" dirty="0"/>
              <a:t> = </a:t>
            </a:r>
            <a:r>
              <a:rPr lang="en-GB" altLang="zh-CN" dirty="0" err="1"/>
              <a:t>N</a:t>
            </a:r>
            <a:r>
              <a:rPr lang="en-GB" altLang="zh-CN" baseline="-25000" dirty="0" err="1"/>
              <a:t>NR_carrier_HST</a:t>
            </a:r>
            <a:r>
              <a:rPr lang="en-GB" altLang="zh-CN" dirty="0"/>
              <a:t> + </a:t>
            </a:r>
            <a:r>
              <a:rPr lang="en-GB" altLang="zh-CN" dirty="0" err="1"/>
              <a:t>N</a:t>
            </a:r>
            <a:r>
              <a:rPr lang="en-GB" altLang="zh-CN" baseline="-25000" dirty="0" err="1"/>
              <a:t>NR_carrier_nonHST</a:t>
            </a:r>
            <a:r>
              <a:rPr lang="en-GB" altLang="zh-CN" dirty="0"/>
              <a:t>,</a:t>
            </a:r>
            <a:endParaRPr lang="zh-CN" altLang="zh-CN" dirty="0"/>
          </a:p>
          <a:p>
            <a:pPr lvl="3"/>
            <a:r>
              <a:rPr lang="en-GB" altLang="zh-CN" dirty="0" err="1"/>
              <a:t>N</a:t>
            </a:r>
            <a:r>
              <a:rPr lang="en-GB" altLang="zh-CN" baseline="-25000" dirty="0" err="1"/>
              <a:t>NR_carrier_HST</a:t>
            </a:r>
            <a:r>
              <a:rPr lang="en-GB" altLang="zh-CN" dirty="0"/>
              <a:t> is the total number of configured high speed carriers, </a:t>
            </a:r>
            <a:endParaRPr lang="zh-CN" altLang="zh-CN" dirty="0"/>
          </a:p>
          <a:p>
            <a:pPr lvl="3"/>
            <a:r>
              <a:rPr lang="en-GB" altLang="zh-CN" dirty="0" err="1"/>
              <a:t>N</a:t>
            </a:r>
            <a:r>
              <a:rPr lang="en-GB" altLang="zh-CN" baseline="-25000" dirty="0" err="1"/>
              <a:t>NR_carrier_nonHST</a:t>
            </a:r>
            <a:r>
              <a:rPr lang="en-GB" altLang="zh-CN" dirty="0"/>
              <a:t> is the total number of configured non-high-speed carriers. </a:t>
            </a:r>
            <a:endParaRPr lang="zh-CN" altLang="zh-CN" dirty="0"/>
          </a:p>
          <a:p>
            <a:pPr lvl="3"/>
            <a:r>
              <a:rPr lang="en-GB" altLang="zh-CN" dirty="0" err="1"/>
              <a:t>T</a:t>
            </a:r>
            <a:r>
              <a:rPr lang="en-GB" altLang="zh-CN" baseline="-25000" dirty="0" err="1"/>
              <a:t>detect</a:t>
            </a:r>
            <a:r>
              <a:rPr lang="en-GB" altLang="zh-CN" baseline="-25000" dirty="0"/>
              <a:t>, NR_HST</a:t>
            </a:r>
            <a:r>
              <a:rPr lang="en-GB" altLang="zh-CN" dirty="0"/>
              <a:t> is the requirements specified for high speed scenario. </a:t>
            </a:r>
            <a:endParaRPr lang="zh-CN" altLang="zh-CN" dirty="0"/>
          </a:p>
          <a:p>
            <a:pPr lvl="3"/>
            <a:r>
              <a:rPr lang="en-GB" altLang="zh-CN" dirty="0" err="1"/>
              <a:t>T</a:t>
            </a:r>
            <a:r>
              <a:rPr lang="en-GB" altLang="zh-CN" baseline="-25000" dirty="0" err="1"/>
              <a:t>detect</a:t>
            </a:r>
            <a:r>
              <a:rPr lang="en-GB" altLang="zh-CN" baseline="-25000" dirty="0"/>
              <a:t>, </a:t>
            </a:r>
            <a:r>
              <a:rPr lang="en-GB" altLang="zh-CN" baseline="-25000" dirty="0" err="1"/>
              <a:t>NR_nonHST</a:t>
            </a:r>
            <a:r>
              <a:rPr lang="en-GB" altLang="zh-CN" dirty="0"/>
              <a:t> is the requirements specified for normal scenario.</a:t>
            </a:r>
            <a:endParaRPr lang="zh-CN" altLang="zh-CN" dirty="0"/>
          </a:p>
          <a:p>
            <a:pPr lvl="1"/>
            <a:endParaRPr lang="en-GB" altLang="zh-CN" sz="2000" dirty="0"/>
          </a:p>
          <a:p>
            <a:pPr lvl="1"/>
            <a:endParaRPr lang="en-GB" altLang="zh-CN" sz="2000" dirty="0"/>
          </a:p>
          <a:p>
            <a:pPr lvl="1"/>
            <a:endParaRPr lang="en-GB" altLang="zh-CN" sz="2000" dirty="0"/>
          </a:p>
          <a:p>
            <a:pPr lvl="1"/>
            <a:endParaRPr lang="en-GB" altLang="zh-CN" sz="2000" dirty="0"/>
          </a:p>
          <a:p>
            <a:pPr marL="457200" lvl="1" indent="0">
              <a:buNone/>
            </a:pPr>
            <a:endParaRPr lang="zh-CN" altLang="zh-CN" sz="2000" dirty="0"/>
          </a:p>
          <a:p>
            <a:pPr lvl="1"/>
            <a:endParaRPr lang="en-GB" altLang="zh-CN" sz="2000" dirty="0"/>
          </a:p>
        </p:txBody>
      </p:sp>
    </p:spTree>
    <p:extLst>
      <p:ext uri="{BB962C8B-B14F-4D97-AF65-F5344CB8AC3E}">
        <p14:creationId xmlns:p14="http://schemas.microsoft.com/office/powerpoint/2010/main" val="2217083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80785"/>
            <a:ext cx="8229600" cy="917338"/>
          </a:xfrm>
        </p:spPr>
        <p:txBody>
          <a:bodyPr>
            <a:normAutofit/>
          </a:bodyPr>
          <a:lstStyle/>
          <a:p>
            <a:r>
              <a:rPr lang="en-US" altLang="zh-CN" sz="3600" dirty="0"/>
              <a:t>Inter-RAT measurement </a:t>
            </a:r>
            <a:endParaRPr lang="zh-CN" altLang="en-US" sz="3600" dirty="0"/>
          </a:p>
        </p:txBody>
      </p:sp>
      <p:sp>
        <p:nvSpPr>
          <p:cNvPr id="3" name="内容占位符 2"/>
          <p:cNvSpPr>
            <a:spLocks noGrp="1"/>
          </p:cNvSpPr>
          <p:nvPr>
            <p:ph idx="1"/>
          </p:nvPr>
        </p:nvSpPr>
        <p:spPr>
          <a:xfrm>
            <a:off x="667884" y="1287526"/>
            <a:ext cx="8229600" cy="917338"/>
          </a:xfrm>
        </p:spPr>
        <p:txBody>
          <a:bodyPr>
            <a:noAutofit/>
          </a:bodyPr>
          <a:lstStyle/>
          <a:p>
            <a:r>
              <a:rPr lang="en-US" altLang="zh-CN" sz="1800" dirty="0"/>
              <a:t>EUTRA - NR Inter-RAT measurement</a:t>
            </a:r>
          </a:p>
          <a:p>
            <a:pPr lvl="1"/>
            <a:r>
              <a:rPr lang="en-US" altLang="zh-CN" sz="1800" dirty="0"/>
              <a:t>Cell identification without DRX and cell identification with DRX in connected mode </a:t>
            </a:r>
          </a:p>
        </p:txBody>
      </p:sp>
      <p:graphicFrame>
        <p:nvGraphicFramePr>
          <p:cNvPr id="6" name="表格 5">
            <a:extLst>
              <a:ext uri="{FF2B5EF4-FFF2-40B4-BE49-F238E27FC236}">
                <a16:creationId xmlns:a16="http://schemas.microsoft.com/office/drawing/2014/main" id="{61BD734E-77AA-46C0-A6EE-941F786384FD}"/>
              </a:ext>
            </a:extLst>
          </p:cNvPr>
          <p:cNvGraphicFramePr>
            <a:graphicFrameLocks noGrp="1"/>
          </p:cNvGraphicFramePr>
          <p:nvPr>
            <p:extLst>
              <p:ext uri="{D42A27DB-BD31-4B8C-83A1-F6EECF244321}">
                <p14:modId xmlns:p14="http://schemas.microsoft.com/office/powerpoint/2010/main" val="2344632494"/>
              </p:ext>
            </p:extLst>
          </p:nvPr>
        </p:nvGraphicFramePr>
        <p:xfrm>
          <a:off x="667884" y="2852936"/>
          <a:ext cx="7808232" cy="1826832"/>
        </p:xfrm>
        <a:graphic>
          <a:graphicData uri="http://schemas.openxmlformats.org/drawingml/2006/table">
            <a:tbl>
              <a:tblPr firstRow="1" firstCol="1" bandRow="1">
                <a:tableStyleId>{5940675A-B579-460E-94D1-54222C63F5DA}</a:tableStyleId>
              </a:tblPr>
              <a:tblGrid>
                <a:gridCol w="1497257">
                  <a:extLst>
                    <a:ext uri="{9D8B030D-6E8A-4147-A177-3AD203B41FA5}">
                      <a16:colId xmlns:a16="http://schemas.microsoft.com/office/drawing/2014/main" val="2539366878"/>
                    </a:ext>
                  </a:extLst>
                </a:gridCol>
                <a:gridCol w="2390865">
                  <a:extLst>
                    <a:ext uri="{9D8B030D-6E8A-4147-A177-3AD203B41FA5}">
                      <a16:colId xmlns:a16="http://schemas.microsoft.com/office/drawing/2014/main" val="1640638134"/>
                    </a:ext>
                  </a:extLst>
                </a:gridCol>
                <a:gridCol w="1869765">
                  <a:extLst>
                    <a:ext uri="{9D8B030D-6E8A-4147-A177-3AD203B41FA5}">
                      <a16:colId xmlns:a16="http://schemas.microsoft.com/office/drawing/2014/main" val="582349152"/>
                    </a:ext>
                  </a:extLst>
                </a:gridCol>
                <a:gridCol w="2050345">
                  <a:extLst>
                    <a:ext uri="{9D8B030D-6E8A-4147-A177-3AD203B41FA5}">
                      <a16:colId xmlns:a16="http://schemas.microsoft.com/office/drawing/2014/main" val="849778458"/>
                    </a:ext>
                  </a:extLst>
                </a:gridCol>
              </a:tblGrid>
              <a:tr h="194310">
                <a:tc>
                  <a:txBody>
                    <a:bodyPr/>
                    <a:lstStyle/>
                    <a:p>
                      <a:pPr algn="ctr">
                        <a:lnSpc>
                          <a:spcPts val="1200"/>
                        </a:lnSpc>
                        <a:spcAft>
                          <a:spcPts val="900"/>
                        </a:spcAft>
                      </a:pPr>
                      <a:r>
                        <a:rPr lang="en-GB" sz="1200">
                          <a:effectLst/>
                        </a:rPr>
                        <a:t>DRX cycle</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ctr">
                        <a:lnSpc>
                          <a:spcPts val="1200"/>
                        </a:lnSpc>
                        <a:spcAft>
                          <a:spcPts val="900"/>
                        </a:spcAft>
                      </a:pPr>
                      <a:r>
                        <a:rPr lang="en-GB" sz="1200">
                          <a:effectLst/>
                        </a:rPr>
                        <a:t>T</a:t>
                      </a:r>
                      <a:r>
                        <a:rPr lang="en-GB" sz="1200" baseline="-25000">
                          <a:effectLst/>
                        </a:rPr>
                        <a:t>PSS/SSS_sync_NR</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ctr">
                        <a:lnSpc>
                          <a:spcPts val="1200"/>
                        </a:lnSpc>
                        <a:spcAft>
                          <a:spcPts val="900"/>
                        </a:spcAft>
                      </a:pPr>
                      <a:r>
                        <a:rPr lang="en-GB" sz="1200">
                          <a:effectLst/>
                        </a:rPr>
                        <a:t>T</a:t>
                      </a:r>
                      <a:r>
                        <a:rPr lang="en-GB" sz="1200" baseline="-25000">
                          <a:effectLst/>
                        </a:rPr>
                        <a:t>SSB_measurement_period_NR</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indent="100330" algn="ctr">
                        <a:lnSpc>
                          <a:spcPts val="1200"/>
                        </a:lnSpc>
                        <a:spcAft>
                          <a:spcPts val="900"/>
                        </a:spcAft>
                      </a:pPr>
                      <a:r>
                        <a:rPr lang="en-GB" sz="1200">
                          <a:effectLst/>
                        </a:rPr>
                        <a:t>T</a:t>
                      </a:r>
                      <a:r>
                        <a:rPr lang="en-GB" sz="1200" baseline="-25000">
                          <a:effectLst/>
                        </a:rPr>
                        <a:t>SSB_time_index_NR</a:t>
                      </a:r>
                      <a:endParaRPr lang="zh-CN" sz="1200">
                        <a:effectLst/>
                        <a:latin typeface="Times New Roman" panose="02020603050405020304" pitchFamily="18" charset="0"/>
                        <a:ea typeface="宋体" panose="02010600030101010101" pitchFamily="2" charset="-122"/>
                      </a:endParaRPr>
                    </a:p>
                  </a:txBody>
                  <a:tcPr marL="68580" marR="68580" marT="9525" marB="0"/>
                </a:tc>
                <a:extLst>
                  <a:ext uri="{0D108BD9-81ED-4DB2-BD59-A6C34878D82A}">
                    <a16:rowId xmlns:a16="http://schemas.microsoft.com/office/drawing/2014/main" val="801952917"/>
                  </a:ext>
                </a:extLst>
              </a:tr>
              <a:tr h="387985">
                <a:tc>
                  <a:txBody>
                    <a:bodyPr/>
                    <a:lstStyle/>
                    <a:p>
                      <a:pPr algn="ctr">
                        <a:lnSpc>
                          <a:spcPts val="1200"/>
                        </a:lnSpc>
                        <a:spcAft>
                          <a:spcPts val="900"/>
                        </a:spcAft>
                      </a:pPr>
                      <a:r>
                        <a:rPr lang="en-GB" sz="1200">
                          <a:effectLst/>
                        </a:rPr>
                        <a:t>No DRX</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ctr">
                        <a:lnSpc>
                          <a:spcPts val="1200"/>
                        </a:lnSpc>
                        <a:spcAft>
                          <a:spcPts val="900"/>
                        </a:spcAft>
                      </a:pPr>
                      <a:r>
                        <a:rPr lang="en-GB" sz="1200">
                          <a:effectLst/>
                        </a:rPr>
                        <a:t>Max(600ms, 8 x max(MGRP, SMTC period))×N</a:t>
                      </a:r>
                      <a:r>
                        <a:rPr lang="en-GB" sz="1200" baseline="-25000">
                          <a:effectLst/>
                        </a:rPr>
                        <a:t>freq</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ctr">
                        <a:lnSpc>
                          <a:spcPts val="1200"/>
                        </a:lnSpc>
                        <a:spcAft>
                          <a:spcPts val="900"/>
                        </a:spcAft>
                      </a:pPr>
                      <a:r>
                        <a:rPr lang="en-GB" sz="1200">
                          <a:effectLst/>
                        </a:rPr>
                        <a:t>Max(200ms, 8 x max(MGRP, SMTC period))×N</a:t>
                      </a:r>
                      <a:r>
                        <a:rPr lang="en-GB" sz="1200" baseline="-25000">
                          <a:effectLst/>
                        </a:rPr>
                        <a:t>freq</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ctr">
                        <a:lnSpc>
                          <a:spcPts val="1200"/>
                        </a:lnSpc>
                        <a:spcAft>
                          <a:spcPts val="900"/>
                        </a:spcAft>
                      </a:pPr>
                      <a:r>
                        <a:rPr lang="en-GB" sz="1200">
                          <a:effectLst/>
                        </a:rPr>
                        <a:t>Max(120ms, 3 x max(MGRP, SMTC period)) ×N</a:t>
                      </a:r>
                      <a:r>
                        <a:rPr lang="en-GB" sz="1200" baseline="-25000">
                          <a:effectLst/>
                        </a:rPr>
                        <a:t>freq</a:t>
                      </a:r>
                      <a:endParaRPr lang="zh-CN" sz="1200">
                        <a:effectLst/>
                        <a:latin typeface="Times New Roman" panose="02020603050405020304" pitchFamily="18" charset="0"/>
                        <a:ea typeface="宋体" panose="02010600030101010101" pitchFamily="2" charset="-122"/>
                      </a:endParaRPr>
                    </a:p>
                  </a:txBody>
                  <a:tcPr marL="68580" marR="68580" marT="9525" marB="0"/>
                </a:tc>
                <a:extLst>
                  <a:ext uri="{0D108BD9-81ED-4DB2-BD59-A6C34878D82A}">
                    <a16:rowId xmlns:a16="http://schemas.microsoft.com/office/drawing/2014/main" val="110644327"/>
                  </a:ext>
                </a:extLst>
              </a:tr>
              <a:tr h="582295">
                <a:tc>
                  <a:txBody>
                    <a:bodyPr/>
                    <a:lstStyle/>
                    <a:p>
                      <a:pPr algn="ctr">
                        <a:lnSpc>
                          <a:spcPts val="1200"/>
                        </a:lnSpc>
                        <a:spcAft>
                          <a:spcPts val="900"/>
                        </a:spcAft>
                      </a:pPr>
                      <a:r>
                        <a:rPr lang="en-GB" sz="1200">
                          <a:effectLst/>
                        </a:rPr>
                        <a:t>DRX cycle &lt; 320ms</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ctr">
                        <a:lnSpc>
                          <a:spcPts val="1200"/>
                        </a:lnSpc>
                        <a:spcAft>
                          <a:spcPts val="900"/>
                        </a:spcAft>
                      </a:pPr>
                      <a:r>
                        <a:rPr lang="en-GB" sz="1200">
                          <a:effectLst/>
                        </a:rPr>
                        <a:t>Max(600ms, ceil( 8 × M) × max(MGRP, SMTC period, DRX cycle)) ×N</a:t>
                      </a:r>
                      <a:r>
                        <a:rPr lang="en-GB" sz="1200" baseline="-25000">
                          <a:effectLst/>
                        </a:rPr>
                        <a:t>freq</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ctr">
                        <a:lnSpc>
                          <a:spcPts val="1200"/>
                        </a:lnSpc>
                        <a:spcAft>
                          <a:spcPts val="900"/>
                        </a:spcAft>
                      </a:pPr>
                      <a:r>
                        <a:rPr lang="en-GB" sz="1200">
                          <a:effectLst/>
                        </a:rPr>
                        <a:t>Max(200ms, ceil(8 × M) x max(MGRP, SMTC period, DRX cycle))×N</a:t>
                      </a:r>
                      <a:r>
                        <a:rPr lang="en-GB" sz="1200" baseline="-25000">
                          <a:effectLst/>
                        </a:rPr>
                        <a:t>freq</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ctr">
                        <a:lnSpc>
                          <a:spcPts val="1200"/>
                        </a:lnSpc>
                        <a:spcAft>
                          <a:spcPts val="900"/>
                        </a:spcAft>
                      </a:pPr>
                      <a:r>
                        <a:rPr lang="en-GB" sz="1200">
                          <a:effectLst/>
                        </a:rPr>
                        <a:t>Max(120ms, ceil(3 × M) x max(MGRP, SMTC period, DRX cycle)) ×N</a:t>
                      </a:r>
                      <a:r>
                        <a:rPr lang="en-GB" sz="1200" baseline="-25000">
                          <a:effectLst/>
                        </a:rPr>
                        <a:t>freq</a:t>
                      </a:r>
                      <a:endParaRPr lang="zh-CN" sz="1200">
                        <a:effectLst/>
                        <a:latin typeface="Times New Roman" panose="02020603050405020304" pitchFamily="18" charset="0"/>
                        <a:ea typeface="宋体" panose="02010600030101010101" pitchFamily="2" charset="-122"/>
                      </a:endParaRPr>
                    </a:p>
                  </a:txBody>
                  <a:tcPr marL="68580" marR="68580" marT="9525" marB="0"/>
                </a:tc>
                <a:extLst>
                  <a:ext uri="{0D108BD9-81ED-4DB2-BD59-A6C34878D82A}">
                    <a16:rowId xmlns:a16="http://schemas.microsoft.com/office/drawing/2014/main" val="2928100831"/>
                  </a:ext>
                </a:extLst>
              </a:tr>
              <a:tr h="387985">
                <a:tc>
                  <a:txBody>
                    <a:bodyPr/>
                    <a:lstStyle/>
                    <a:p>
                      <a:pPr algn="ctr">
                        <a:lnSpc>
                          <a:spcPts val="1200"/>
                        </a:lnSpc>
                        <a:spcAft>
                          <a:spcPts val="900"/>
                        </a:spcAft>
                      </a:pPr>
                      <a:r>
                        <a:rPr lang="en-GB" sz="1200">
                          <a:effectLst/>
                        </a:rPr>
                        <a:t>DRX cycle≥320ms</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ctr">
                        <a:lnSpc>
                          <a:spcPts val="1200"/>
                        </a:lnSpc>
                        <a:spcAft>
                          <a:spcPts val="900"/>
                        </a:spcAft>
                      </a:pPr>
                      <a:r>
                        <a:rPr lang="en-GB" sz="1200" dirty="0">
                          <a:effectLst/>
                        </a:rPr>
                        <a:t>8 × DRX cycle ×</a:t>
                      </a:r>
                      <a:r>
                        <a:rPr lang="en-GB" sz="1200" dirty="0" err="1">
                          <a:effectLst/>
                        </a:rPr>
                        <a:t>N</a:t>
                      </a:r>
                      <a:r>
                        <a:rPr lang="en-GB" sz="1200" baseline="-25000" dirty="0" err="1">
                          <a:effectLst/>
                        </a:rPr>
                        <a:t>freq</a:t>
                      </a:r>
                      <a:endParaRPr lang="zh-CN" sz="1200" dirty="0">
                        <a:effectLst/>
                        <a:latin typeface="Times New Roman" panose="02020603050405020304" pitchFamily="18" charset="0"/>
                        <a:ea typeface="宋体" panose="02010600030101010101" pitchFamily="2" charset="-122"/>
                      </a:endParaRPr>
                    </a:p>
                  </a:txBody>
                  <a:tcPr marL="68580" marR="68580" marT="9525" marB="0"/>
                </a:tc>
                <a:tc>
                  <a:txBody>
                    <a:bodyPr/>
                    <a:lstStyle/>
                    <a:p>
                      <a:pPr algn="ctr">
                        <a:lnSpc>
                          <a:spcPts val="1200"/>
                        </a:lnSpc>
                        <a:spcAft>
                          <a:spcPts val="900"/>
                        </a:spcAft>
                      </a:pPr>
                      <a:r>
                        <a:rPr lang="en-GB" sz="1200">
                          <a:effectLst/>
                        </a:rPr>
                        <a:t>4× M </a:t>
                      </a:r>
                      <a:r>
                        <a:rPr lang="en-GB" sz="1200">
                          <a:effectLst/>
                          <a:sym typeface="Symbol" panose="05050102010706020507" pitchFamily="18" charset="2"/>
                        </a:rPr>
                        <a:t></a:t>
                      </a:r>
                      <a:r>
                        <a:rPr lang="en-GB" sz="1200">
                          <a:effectLst/>
                        </a:rPr>
                        <a:t> DRX cycle ×N</a:t>
                      </a:r>
                      <a:r>
                        <a:rPr lang="en-GB" sz="1200" baseline="-25000">
                          <a:effectLst/>
                        </a:rPr>
                        <a:t>freq</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ctr">
                        <a:lnSpc>
                          <a:spcPts val="1200"/>
                        </a:lnSpc>
                        <a:spcAft>
                          <a:spcPts val="900"/>
                        </a:spcAft>
                      </a:pPr>
                      <a:r>
                        <a:rPr lang="en-GB" sz="1200">
                          <a:effectLst/>
                        </a:rPr>
                        <a:t>[3] × DRX cycle ×N</a:t>
                      </a:r>
                      <a:r>
                        <a:rPr lang="en-GB" sz="1200" baseline="-25000">
                          <a:effectLst/>
                        </a:rPr>
                        <a:t>freq</a:t>
                      </a:r>
                      <a:endParaRPr lang="zh-CN" sz="1200">
                        <a:effectLst/>
                        <a:latin typeface="Times New Roman" panose="02020603050405020304" pitchFamily="18" charset="0"/>
                        <a:ea typeface="宋体" panose="02010600030101010101" pitchFamily="2" charset="-122"/>
                      </a:endParaRPr>
                    </a:p>
                  </a:txBody>
                  <a:tcPr marL="68580" marR="68580" marT="9525" marB="0"/>
                </a:tc>
                <a:extLst>
                  <a:ext uri="{0D108BD9-81ED-4DB2-BD59-A6C34878D82A}">
                    <a16:rowId xmlns:a16="http://schemas.microsoft.com/office/drawing/2014/main" val="1654962605"/>
                  </a:ext>
                </a:extLst>
              </a:tr>
              <a:tr h="194310">
                <a:tc gridSpan="4">
                  <a:txBody>
                    <a:bodyPr/>
                    <a:lstStyle/>
                    <a:p>
                      <a:pPr>
                        <a:lnSpc>
                          <a:spcPts val="1200"/>
                        </a:lnSpc>
                        <a:spcAft>
                          <a:spcPts val="900"/>
                        </a:spcAft>
                      </a:pPr>
                      <a:r>
                        <a:rPr lang="en-GB" sz="1200" dirty="0">
                          <a:effectLst/>
                        </a:rPr>
                        <a:t>Note 1: M = 1 when SMTC &lt; =40, and M = 1.5 when SMTC &gt;40</a:t>
                      </a:r>
                      <a:endParaRPr lang="zh-CN" sz="1200" dirty="0">
                        <a:effectLst/>
                        <a:latin typeface="Times New Roman" panose="02020603050405020304" pitchFamily="18" charset="0"/>
                        <a:ea typeface="宋体" panose="02010600030101010101" pitchFamily="2" charset="-122"/>
                      </a:endParaRPr>
                    </a:p>
                  </a:txBody>
                  <a:tcPr marL="68580" marR="68580" marT="9525"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947766758"/>
                  </a:ext>
                </a:extLst>
              </a:tr>
            </a:tbl>
          </a:graphicData>
        </a:graphic>
      </p:graphicFrame>
    </p:spTree>
    <p:extLst>
      <p:ext uri="{BB962C8B-B14F-4D97-AF65-F5344CB8AC3E}">
        <p14:creationId xmlns:p14="http://schemas.microsoft.com/office/powerpoint/2010/main" val="3540683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03D20C-2365-485C-A080-F87FE30BBB4E}"/>
              </a:ext>
            </a:extLst>
          </p:cNvPr>
          <p:cNvSpPr>
            <a:spLocks noGrp="1"/>
          </p:cNvSpPr>
          <p:nvPr>
            <p:ph type="title"/>
          </p:nvPr>
        </p:nvSpPr>
        <p:spPr/>
        <p:txBody>
          <a:bodyPr/>
          <a:lstStyle/>
          <a:p>
            <a:r>
              <a:rPr lang="en-US" altLang="zh-CN" sz="4000" dirty="0"/>
              <a:t>Release independent</a:t>
            </a:r>
            <a:endParaRPr lang="zh-CN" altLang="en-US" sz="4000" dirty="0"/>
          </a:p>
        </p:txBody>
      </p:sp>
      <p:sp>
        <p:nvSpPr>
          <p:cNvPr id="3" name="内容占位符 2">
            <a:extLst>
              <a:ext uri="{FF2B5EF4-FFF2-40B4-BE49-F238E27FC236}">
                <a16:creationId xmlns:a16="http://schemas.microsoft.com/office/drawing/2014/main" id="{55D392A4-21AA-4DD4-A4F3-E6362E456266}"/>
              </a:ext>
            </a:extLst>
          </p:cNvPr>
          <p:cNvSpPr>
            <a:spLocks noGrp="1"/>
          </p:cNvSpPr>
          <p:nvPr>
            <p:ph idx="1"/>
          </p:nvPr>
        </p:nvSpPr>
        <p:spPr/>
        <p:txBody>
          <a:bodyPr>
            <a:normAutofit/>
          </a:bodyPr>
          <a:lstStyle/>
          <a:p>
            <a:r>
              <a:rPr lang="en-US" altLang="zh-CN" sz="2400" dirty="0"/>
              <a:t>Rel.16 NR HST RRM requirements can be release independent from Rel-15. </a:t>
            </a:r>
            <a:endParaRPr lang="zh-CN" altLang="zh-CN" sz="2400" dirty="0"/>
          </a:p>
          <a:p>
            <a:pPr lvl="1" hangingPunct="0"/>
            <a:r>
              <a:rPr lang="en-US" altLang="zh-CN" sz="2400" dirty="0"/>
              <a:t>Send LS to RAN2 to check with RAN2 whether “early implementation” approach is applicable for NR HST RRM enhancement</a:t>
            </a:r>
            <a:endParaRPr lang="zh-CN" altLang="zh-CN" sz="2400" dirty="0"/>
          </a:p>
          <a:p>
            <a:pPr lvl="1" hangingPunct="0"/>
            <a:r>
              <a:rPr lang="en-US" altLang="zh-CN" sz="2400" dirty="0"/>
              <a:t>If Rel.16 NR HST RRM requirements are release independent from Rel-15. The requirements are optional for Rel-15 UEs.</a:t>
            </a:r>
            <a:endParaRPr lang="zh-CN" altLang="zh-CN" sz="2400" dirty="0"/>
          </a:p>
        </p:txBody>
      </p:sp>
    </p:spTree>
    <p:extLst>
      <p:ext uri="{BB962C8B-B14F-4D97-AF65-F5344CB8AC3E}">
        <p14:creationId xmlns:p14="http://schemas.microsoft.com/office/powerpoint/2010/main" val="2361070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Applicability of requirements</a:t>
            </a:r>
            <a:endParaRPr lang="zh-CN" altLang="en-US" dirty="0"/>
          </a:p>
        </p:txBody>
      </p:sp>
      <p:sp>
        <p:nvSpPr>
          <p:cNvPr id="3" name="内容占位符 2"/>
          <p:cNvSpPr>
            <a:spLocks noGrp="1"/>
          </p:cNvSpPr>
          <p:nvPr>
            <p:ph idx="1"/>
          </p:nvPr>
        </p:nvSpPr>
        <p:spPr>
          <a:xfrm>
            <a:off x="457200" y="1600201"/>
            <a:ext cx="8229600" cy="2980928"/>
          </a:xfrm>
        </p:spPr>
        <p:txBody>
          <a:bodyPr>
            <a:noAutofit/>
          </a:bodyPr>
          <a:lstStyle/>
          <a:p>
            <a:r>
              <a:rPr lang="en-US" altLang="zh-CN" sz="3000" dirty="0"/>
              <a:t>Except explicit specification (for the requirements which do not distinguish HST and non-HST), the requirements are applied for both HST scenario and non-HST scenarios</a:t>
            </a:r>
            <a:endParaRPr lang="en-GB" altLang="zh-CN" sz="3000" dirty="0"/>
          </a:p>
          <a:p>
            <a:endParaRPr lang="zh-CN" altLang="en-US" sz="2400" dirty="0"/>
          </a:p>
        </p:txBody>
      </p:sp>
    </p:spTree>
    <p:extLst>
      <p:ext uri="{BB962C8B-B14F-4D97-AF65-F5344CB8AC3E}">
        <p14:creationId xmlns:p14="http://schemas.microsoft.com/office/powerpoint/2010/main" val="592455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56B4E7-F5B2-4EC4-96DE-D3E3FE82ADBE}"/>
              </a:ext>
            </a:extLst>
          </p:cNvPr>
          <p:cNvSpPr>
            <a:spLocks noGrp="1"/>
          </p:cNvSpPr>
          <p:nvPr>
            <p:ph type="title"/>
          </p:nvPr>
        </p:nvSpPr>
        <p:spPr/>
        <p:txBody>
          <a:bodyPr/>
          <a:lstStyle/>
          <a:p>
            <a:r>
              <a:rPr lang="en-US" altLang="zh-CN" dirty="0"/>
              <a:t>Background</a:t>
            </a:r>
            <a:endParaRPr lang="zh-CN" altLang="en-US" dirty="0"/>
          </a:p>
        </p:txBody>
      </p:sp>
      <p:sp>
        <p:nvSpPr>
          <p:cNvPr id="4" name="内容占位符 2">
            <a:extLst>
              <a:ext uri="{FF2B5EF4-FFF2-40B4-BE49-F238E27FC236}">
                <a16:creationId xmlns:a16="http://schemas.microsoft.com/office/drawing/2014/main" id="{58F4EF0B-6AEE-4084-8128-BA9EFD8E6A6B}"/>
              </a:ext>
            </a:extLst>
          </p:cNvPr>
          <p:cNvSpPr>
            <a:spLocks noGrp="1"/>
          </p:cNvSpPr>
          <p:nvPr>
            <p:ph idx="1"/>
          </p:nvPr>
        </p:nvSpPr>
        <p:spPr>
          <a:xfrm>
            <a:off x="467544" y="1700808"/>
            <a:ext cx="8568952" cy="4176464"/>
          </a:xfrm>
        </p:spPr>
        <p:txBody>
          <a:bodyPr>
            <a:noAutofit/>
          </a:bodyPr>
          <a:lstStyle/>
          <a:p>
            <a:r>
              <a:rPr lang="en-US" altLang="zh-CN" sz="2800" dirty="0"/>
              <a:t>The following WFs were approved:</a:t>
            </a:r>
          </a:p>
          <a:p>
            <a:pPr lvl="1"/>
            <a:r>
              <a:rPr lang="en-GB" altLang="zh-CN" dirty="0"/>
              <a:t>R4-1912781 </a:t>
            </a:r>
            <a:r>
              <a:rPr lang="en-US" altLang="zh-CN" dirty="0"/>
              <a:t> WF on RRM for NR HST, RAN4#92BIS</a:t>
            </a:r>
          </a:p>
          <a:p>
            <a:pPr lvl="1"/>
            <a:r>
              <a:rPr lang="en-GB" altLang="zh-CN" dirty="0"/>
              <a:t>R4-1915887 </a:t>
            </a:r>
            <a:r>
              <a:rPr lang="en-US" altLang="zh-CN" dirty="0"/>
              <a:t> WF on RRM for NR HST, RAN4#93</a:t>
            </a:r>
          </a:p>
          <a:p>
            <a:pPr lvl="1"/>
            <a:r>
              <a:rPr lang="en-GB" altLang="zh-CN" dirty="0"/>
              <a:t>R4-2002253 </a:t>
            </a:r>
            <a:r>
              <a:rPr lang="en-US" altLang="zh-CN" dirty="0"/>
              <a:t> WF on RRM for NR HST, RAN4#94-e</a:t>
            </a:r>
          </a:p>
          <a:p>
            <a:pPr lvl="1"/>
            <a:r>
              <a:rPr lang="en-GB" altLang="zh-CN" dirty="0"/>
              <a:t>R4-2005358 </a:t>
            </a:r>
            <a:r>
              <a:rPr lang="en-US" altLang="zh-CN" dirty="0"/>
              <a:t> WF on RRM for NR HST, RAN4#94-e-bis</a:t>
            </a:r>
          </a:p>
          <a:p>
            <a:pPr lvl="1"/>
            <a:endParaRPr lang="en-US" altLang="zh-CN" dirty="0"/>
          </a:p>
          <a:p>
            <a:pPr lvl="1"/>
            <a:endParaRPr lang="en-US" altLang="zh-CN" dirty="0"/>
          </a:p>
          <a:p>
            <a:pPr lvl="1"/>
            <a:endParaRPr lang="en-US" altLang="zh-CN" dirty="0"/>
          </a:p>
          <a:p>
            <a:pPr marL="457200" lvl="1" indent="0">
              <a:buNone/>
            </a:pPr>
            <a:endParaRPr lang="en-US" altLang="zh-CN" dirty="0"/>
          </a:p>
          <a:p>
            <a:pPr lvl="2">
              <a:buNone/>
            </a:pPr>
            <a:endParaRPr lang="en-US" altLang="zh-CN" sz="2800" dirty="0"/>
          </a:p>
          <a:p>
            <a:pPr marL="342900" lvl="1" indent="-342900">
              <a:buFont typeface="Arial" pitchFamily="34" charset="0"/>
              <a:buChar char="•"/>
            </a:pPr>
            <a:endParaRPr lang="en-US" altLang="zh-CN" dirty="0"/>
          </a:p>
        </p:txBody>
      </p:sp>
    </p:spTree>
    <p:extLst>
      <p:ext uri="{BB962C8B-B14F-4D97-AF65-F5344CB8AC3E}">
        <p14:creationId xmlns:p14="http://schemas.microsoft.com/office/powerpoint/2010/main" val="3902167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0"/>
            <a:ext cx="8229600" cy="1143000"/>
          </a:xfrm>
        </p:spPr>
        <p:txBody>
          <a:bodyPr/>
          <a:lstStyle/>
          <a:p>
            <a:r>
              <a:rPr lang="en-US" altLang="zh-CN" dirty="0"/>
              <a:t>Cell re-selection requirements</a:t>
            </a:r>
            <a:endParaRPr lang="zh-CN" altLang="en-US" dirty="0"/>
          </a:p>
        </p:txBody>
      </p:sp>
      <p:sp>
        <p:nvSpPr>
          <p:cNvPr id="3" name="内容占位符 2"/>
          <p:cNvSpPr>
            <a:spLocks noGrp="1"/>
          </p:cNvSpPr>
          <p:nvPr>
            <p:ph idx="1"/>
          </p:nvPr>
        </p:nvSpPr>
        <p:spPr>
          <a:xfrm>
            <a:off x="539552" y="1412776"/>
            <a:ext cx="8229600" cy="5256584"/>
          </a:xfrm>
        </p:spPr>
        <p:txBody>
          <a:bodyPr>
            <a:noAutofit/>
          </a:bodyPr>
          <a:lstStyle/>
          <a:p>
            <a:pPr marL="457200" lvl="1" indent="-457200">
              <a:buFont typeface="Arial" panose="020B0604020202020204" pitchFamily="34" charset="0"/>
              <a:buChar char="•"/>
            </a:pPr>
            <a:r>
              <a:rPr lang="en-US" altLang="zh-CN" sz="2400" dirty="0"/>
              <a:t>FFS whether additional note such as Note x: Operation with scaling factor M=1.5, M=2 may not be sufficient in all high speed deployments considered in this release of the specifications should be added in NR high speed specifications</a:t>
            </a:r>
          </a:p>
          <a:p>
            <a:pPr marL="857250" lvl="2" indent="-457200">
              <a:buFont typeface="Wingdings" panose="05000000000000000000" pitchFamily="2" charset="2"/>
              <a:buChar char="Ø"/>
            </a:pPr>
            <a:r>
              <a:rPr lang="en-US" altLang="zh-CN" dirty="0"/>
              <a:t>Instead of adding the note in the spec, the note is captured in the WF.  </a:t>
            </a:r>
            <a:endParaRPr lang="en-US" altLang="zh-CN" sz="2400" dirty="0"/>
          </a:p>
          <a:p>
            <a:pPr marL="0" lvl="1" indent="0">
              <a:buNone/>
            </a:pPr>
            <a:endParaRPr lang="en-US" altLang="zh-CN" sz="2400" dirty="0"/>
          </a:p>
          <a:p>
            <a:pPr lvl="1"/>
            <a:endParaRPr lang="en-US" altLang="zh-CN" sz="2400" dirty="0"/>
          </a:p>
          <a:p>
            <a:pPr marL="457200" lvl="1" indent="0">
              <a:buNone/>
            </a:pPr>
            <a:endParaRPr lang="zh-CN" altLang="zh-CN" sz="2400" dirty="0"/>
          </a:p>
          <a:p>
            <a:pPr marL="400050" lvl="2" indent="0">
              <a:buNone/>
            </a:pPr>
            <a:endParaRPr lang="en-US" altLang="zh-CN" dirty="0"/>
          </a:p>
          <a:p>
            <a:pPr marL="742950" lvl="2" indent="-342900">
              <a:buFont typeface="Wingdings" panose="05000000000000000000" pitchFamily="2" charset="2"/>
              <a:buChar char="ü"/>
            </a:pPr>
            <a:endParaRPr lang="en-US" altLang="zh-CN" dirty="0"/>
          </a:p>
          <a:p>
            <a:pPr marL="342900" lvl="1" indent="-342900">
              <a:buFont typeface="Arial" pitchFamily="34" charset="0"/>
              <a:buChar char="•"/>
            </a:pPr>
            <a:endParaRPr lang="en-US" altLang="zh-CN" sz="2400" dirty="0"/>
          </a:p>
        </p:txBody>
      </p:sp>
    </p:spTree>
    <p:extLst>
      <p:ext uri="{BB962C8B-B14F-4D97-AF65-F5344CB8AC3E}">
        <p14:creationId xmlns:p14="http://schemas.microsoft.com/office/powerpoint/2010/main" val="2787063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0"/>
            <a:ext cx="8229600" cy="1143000"/>
          </a:xfrm>
        </p:spPr>
        <p:txBody>
          <a:bodyPr/>
          <a:lstStyle/>
          <a:p>
            <a:r>
              <a:rPr lang="en-US" altLang="zh-CN" dirty="0"/>
              <a:t>Cell re-selection requirements</a:t>
            </a:r>
            <a:endParaRPr lang="zh-CN" altLang="en-US" dirty="0"/>
          </a:p>
        </p:txBody>
      </p:sp>
      <p:sp>
        <p:nvSpPr>
          <p:cNvPr id="3" name="内容占位符 2"/>
          <p:cNvSpPr>
            <a:spLocks noGrp="1"/>
          </p:cNvSpPr>
          <p:nvPr>
            <p:ph idx="1"/>
          </p:nvPr>
        </p:nvSpPr>
        <p:spPr>
          <a:xfrm>
            <a:off x="539552" y="1484784"/>
            <a:ext cx="8229600" cy="5184576"/>
          </a:xfrm>
        </p:spPr>
        <p:txBody>
          <a:bodyPr>
            <a:noAutofit/>
          </a:bodyPr>
          <a:lstStyle/>
          <a:p>
            <a:pPr marL="457200" lvl="1" indent="-457200">
              <a:buFont typeface="Arial" panose="020B0604020202020204" pitchFamily="34" charset="0"/>
              <a:buChar char="•"/>
            </a:pPr>
            <a:r>
              <a:rPr lang="en-GB" altLang="zh-CN" sz="2400" dirty="0"/>
              <a:t>No need to align the serving cell measurement requirements with the proposal for intra-frequency neighbour cell measurement</a:t>
            </a:r>
          </a:p>
          <a:p>
            <a:pPr marL="457200" lvl="1" indent="-457200">
              <a:buFont typeface="Arial" panose="020B0604020202020204" pitchFamily="34" charset="0"/>
              <a:buChar char="•"/>
            </a:pPr>
            <a:endParaRPr lang="en-US" altLang="zh-CN" sz="2400" dirty="0"/>
          </a:p>
          <a:p>
            <a:pPr marL="0" lvl="1" indent="0">
              <a:buNone/>
            </a:pPr>
            <a:endParaRPr lang="en-US" altLang="zh-CN" sz="2400" dirty="0"/>
          </a:p>
          <a:p>
            <a:pPr lvl="1"/>
            <a:endParaRPr lang="en-US" altLang="zh-CN" sz="2400" dirty="0"/>
          </a:p>
          <a:p>
            <a:pPr marL="457200" lvl="1" indent="0">
              <a:buNone/>
            </a:pPr>
            <a:endParaRPr lang="zh-CN" altLang="zh-CN" sz="2400" dirty="0"/>
          </a:p>
          <a:p>
            <a:pPr marL="400050" lvl="2" indent="0">
              <a:buNone/>
            </a:pPr>
            <a:endParaRPr lang="en-US" altLang="zh-CN" dirty="0"/>
          </a:p>
          <a:p>
            <a:pPr marL="742950" lvl="2" indent="-342900">
              <a:buFont typeface="Wingdings" panose="05000000000000000000" pitchFamily="2" charset="2"/>
              <a:buChar char="ü"/>
            </a:pPr>
            <a:endParaRPr lang="en-US" altLang="zh-CN" dirty="0"/>
          </a:p>
          <a:p>
            <a:pPr marL="342900" lvl="1" indent="-342900">
              <a:buFont typeface="Arial" pitchFamily="34" charset="0"/>
              <a:buChar char="•"/>
            </a:pPr>
            <a:endParaRPr lang="en-US" altLang="zh-CN" sz="2400" dirty="0"/>
          </a:p>
        </p:txBody>
      </p:sp>
    </p:spTree>
    <p:extLst>
      <p:ext uri="{BB962C8B-B14F-4D97-AF65-F5344CB8AC3E}">
        <p14:creationId xmlns:p14="http://schemas.microsoft.com/office/powerpoint/2010/main" val="700416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Cell identification delay requirements for DRX case in connected mode </a:t>
            </a:r>
            <a:endParaRPr lang="zh-CN" altLang="en-US" dirty="0"/>
          </a:p>
        </p:txBody>
      </p:sp>
      <p:sp>
        <p:nvSpPr>
          <p:cNvPr id="3" name="内容占位符 2"/>
          <p:cNvSpPr>
            <a:spLocks noGrp="1"/>
          </p:cNvSpPr>
          <p:nvPr>
            <p:ph idx="1"/>
          </p:nvPr>
        </p:nvSpPr>
        <p:spPr>
          <a:xfrm>
            <a:off x="467544" y="1772816"/>
            <a:ext cx="8229600" cy="4608512"/>
          </a:xfrm>
        </p:spPr>
        <p:txBody>
          <a:bodyPr>
            <a:noAutofit/>
          </a:bodyPr>
          <a:lstStyle/>
          <a:p>
            <a:pPr hangingPunct="0"/>
            <a:r>
              <a:rPr lang="en-US" altLang="zh-CN" sz="2400" dirty="0"/>
              <a:t>FFS whether additional note such as Note x: Operation with scaling factor 1.5 may not be sufficient in all high speed deployments considered in this release of the specifications should be added in NR high speed specifications</a:t>
            </a:r>
            <a:endParaRPr lang="zh-CN" altLang="zh-CN" sz="2400" dirty="0"/>
          </a:p>
          <a:p>
            <a:pPr lvl="1"/>
            <a:r>
              <a:rPr lang="en-US" altLang="zh-CN" sz="2400" dirty="0"/>
              <a:t>Instead of adding the note in the spec, the note is captured in the WF.  </a:t>
            </a:r>
            <a:endParaRPr lang="zh-CN" altLang="en-US" sz="2400" dirty="0">
              <a:solidFill>
                <a:srgbClr val="FF0000"/>
              </a:solidFill>
            </a:endParaRPr>
          </a:p>
          <a:p>
            <a:pPr lvl="1"/>
            <a:endParaRPr lang="en-US" altLang="zh-CN" sz="2400" dirty="0"/>
          </a:p>
          <a:p>
            <a:pPr lvl="1"/>
            <a:endParaRPr lang="en-US" altLang="zh-CN" sz="2400" dirty="0"/>
          </a:p>
          <a:p>
            <a:pPr lvl="1"/>
            <a:endParaRPr lang="en-GB" altLang="zh-CN" sz="2400" dirty="0"/>
          </a:p>
          <a:p>
            <a:pPr lvl="1"/>
            <a:endParaRPr lang="en-US" altLang="zh-CN" sz="2400" dirty="0"/>
          </a:p>
        </p:txBody>
      </p:sp>
    </p:spTree>
    <p:extLst>
      <p:ext uri="{BB962C8B-B14F-4D97-AF65-F5344CB8AC3E}">
        <p14:creationId xmlns:p14="http://schemas.microsoft.com/office/powerpoint/2010/main" val="3935466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BEC585-670F-43C0-AECA-F65591457455}"/>
              </a:ext>
            </a:extLst>
          </p:cNvPr>
          <p:cNvSpPr>
            <a:spLocks noGrp="1"/>
          </p:cNvSpPr>
          <p:nvPr>
            <p:ph type="title"/>
          </p:nvPr>
        </p:nvSpPr>
        <p:spPr/>
        <p:txBody>
          <a:bodyPr>
            <a:normAutofit fontScale="90000"/>
          </a:bodyPr>
          <a:lstStyle/>
          <a:p>
            <a:r>
              <a:rPr lang="en-GB" altLang="zh-CN" sz="4000" dirty="0"/>
              <a:t>Applied DRX cycle in connected mode for HST</a:t>
            </a:r>
            <a:endParaRPr lang="zh-CN" altLang="en-US" sz="4000" dirty="0"/>
          </a:p>
        </p:txBody>
      </p:sp>
      <p:sp>
        <p:nvSpPr>
          <p:cNvPr id="3" name="内容占位符 2">
            <a:extLst>
              <a:ext uri="{FF2B5EF4-FFF2-40B4-BE49-F238E27FC236}">
                <a16:creationId xmlns:a16="http://schemas.microsoft.com/office/drawing/2014/main" id="{E343C778-FB83-4FD7-A07D-4CF96F5B0E06}"/>
              </a:ext>
            </a:extLst>
          </p:cNvPr>
          <p:cNvSpPr>
            <a:spLocks noGrp="1"/>
          </p:cNvSpPr>
          <p:nvPr>
            <p:ph idx="1"/>
          </p:nvPr>
        </p:nvSpPr>
        <p:spPr/>
        <p:txBody>
          <a:bodyPr>
            <a:normAutofit/>
          </a:bodyPr>
          <a:lstStyle/>
          <a:p>
            <a:pPr marL="342900" lvl="1" indent="-342900">
              <a:buFont typeface="Arial" pitchFamily="34" charset="0"/>
              <a:buChar char="•"/>
            </a:pPr>
            <a:r>
              <a:rPr lang="en-US" altLang="zh-CN" sz="2400" dirty="0"/>
              <a:t>FFS whether additional note is added to the spec, such as “Requirements with 0.64s and 1.28s DRX cycle may not be sufficient in all high speed deployments considered in this release of the specifications” should be added in NR high speed specifications”</a:t>
            </a:r>
          </a:p>
          <a:p>
            <a:pPr lvl="1"/>
            <a:r>
              <a:rPr lang="en-US" altLang="zh-CN" sz="2400" dirty="0"/>
              <a:t>Instead of adding the note in the spec, the note is captured in the WF.  </a:t>
            </a:r>
            <a:endParaRPr lang="zh-CN" altLang="en-US" sz="2400" dirty="0"/>
          </a:p>
          <a:p>
            <a:pPr lvl="1"/>
            <a:endParaRPr lang="en-US" altLang="zh-CN" sz="2400" dirty="0"/>
          </a:p>
          <a:p>
            <a:endParaRPr lang="zh-CN" altLang="en-US" sz="2400" dirty="0"/>
          </a:p>
        </p:txBody>
      </p:sp>
    </p:spTree>
    <p:extLst>
      <p:ext uri="{BB962C8B-B14F-4D97-AF65-F5344CB8AC3E}">
        <p14:creationId xmlns:p14="http://schemas.microsoft.com/office/powerpoint/2010/main" val="1202004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8618"/>
            <a:ext cx="8229600" cy="1143000"/>
          </a:xfrm>
        </p:spPr>
        <p:txBody>
          <a:bodyPr/>
          <a:lstStyle/>
          <a:p>
            <a:r>
              <a:rPr lang="en-US" altLang="zh-CN" dirty="0"/>
              <a:t>Inter-RAT measurement </a:t>
            </a:r>
            <a:endParaRPr lang="zh-CN" altLang="en-US" dirty="0"/>
          </a:p>
        </p:txBody>
      </p:sp>
      <p:sp>
        <p:nvSpPr>
          <p:cNvPr id="3" name="内容占位符 2"/>
          <p:cNvSpPr>
            <a:spLocks noGrp="1"/>
          </p:cNvSpPr>
          <p:nvPr>
            <p:ph idx="1"/>
          </p:nvPr>
        </p:nvSpPr>
        <p:spPr>
          <a:xfrm>
            <a:off x="827584" y="1432560"/>
            <a:ext cx="8229600" cy="1706880"/>
          </a:xfrm>
        </p:spPr>
        <p:txBody>
          <a:bodyPr>
            <a:noAutofit/>
          </a:bodyPr>
          <a:lstStyle/>
          <a:p>
            <a:r>
              <a:rPr lang="en-US" altLang="zh-CN" sz="2400" dirty="0"/>
              <a:t>NR- EUTRA Inter-RAT measurement </a:t>
            </a:r>
          </a:p>
          <a:p>
            <a:pPr lvl="1"/>
            <a:r>
              <a:rPr lang="en-GB" altLang="zh-CN" sz="2400" dirty="0"/>
              <a:t>Cell re-selection requirements on NR- EUTRA inter-RAT measurement in idle mode</a:t>
            </a:r>
          </a:p>
          <a:p>
            <a:pPr lvl="1"/>
            <a:endParaRPr lang="en-GB" altLang="zh-CN" sz="2400" dirty="0"/>
          </a:p>
          <a:p>
            <a:pPr marL="457200" lvl="1" indent="0">
              <a:buNone/>
            </a:pPr>
            <a:endParaRPr lang="zh-CN" altLang="zh-CN" sz="2400" dirty="0"/>
          </a:p>
          <a:p>
            <a:pPr lvl="1"/>
            <a:endParaRPr lang="en-GB" altLang="zh-CN" sz="2400" dirty="0"/>
          </a:p>
        </p:txBody>
      </p:sp>
      <p:graphicFrame>
        <p:nvGraphicFramePr>
          <p:cNvPr id="10" name="表格 9">
            <a:extLst>
              <a:ext uri="{FF2B5EF4-FFF2-40B4-BE49-F238E27FC236}">
                <a16:creationId xmlns:a16="http://schemas.microsoft.com/office/drawing/2014/main" id="{8C9EAD76-27D9-476D-978C-9C7BFAC9510A}"/>
              </a:ext>
            </a:extLst>
          </p:cNvPr>
          <p:cNvGraphicFramePr>
            <a:graphicFrameLocks noGrp="1"/>
          </p:cNvGraphicFramePr>
          <p:nvPr>
            <p:extLst>
              <p:ext uri="{D42A27DB-BD31-4B8C-83A1-F6EECF244321}">
                <p14:modId xmlns:p14="http://schemas.microsoft.com/office/powerpoint/2010/main" val="1915809186"/>
              </p:ext>
            </p:extLst>
          </p:nvPr>
        </p:nvGraphicFramePr>
        <p:xfrm>
          <a:off x="1331654" y="3212976"/>
          <a:ext cx="6933427" cy="1706880"/>
        </p:xfrm>
        <a:graphic>
          <a:graphicData uri="http://schemas.openxmlformats.org/drawingml/2006/table">
            <a:tbl>
              <a:tblPr firstRow="1" firstCol="1" bandRow="1">
                <a:tableStyleId>{5940675A-B579-460E-94D1-54222C63F5DA}</a:tableStyleId>
              </a:tblPr>
              <a:tblGrid>
                <a:gridCol w="1066361">
                  <a:extLst>
                    <a:ext uri="{9D8B030D-6E8A-4147-A177-3AD203B41FA5}">
                      <a16:colId xmlns:a16="http://schemas.microsoft.com/office/drawing/2014/main" val="3912173096"/>
                    </a:ext>
                  </a:extLst>
                </a:gridCol>
                <a:gridCol w="1755544">
                  <a:extLst>
                    <a:ext uri="{9D8B030D-6E8A-4147-A177-3AD203B41FA5}">
                      <a16:colId xmlns:a16="http://schemas.microsoft.com/office/drawing/2014/main" val="1943204820"/>
                    </a:ext>
                  </a:extLst>
                </a:gridCol>
                <a:gridCol w="2028721">
                  <a:extLst>
                    <a:ext uri="{9D8B030D-6E8A-4147-A177-3AD203B41FA5}">
                      <a16:colId xmlns:a16="http://schemas.microsoft.com/office/drawing/2014/main" val="1278496454"/>
                    </a:ext>
                  </a:extLst>
                </a:gridCol>
                <a:gridCol w="2082801">
                  <a:extLst>
                    <a:ext uri="{9D8B030D-6E8A-4147-A177-3AD203B41FA5}">
                      <a16:colId xmlns:a16="http://schemas.microsoft.com/office/drawing/2014/main" val="2614686704"/>
                    </a:ext>
                  </a:extLst>
                </a:gridCol>
              </a:tblGrid>
              <a:tr h="66288">
                <a:tc>
                  <a:txBody>
                    <a:bodyPr/>
                    <a:lstStyle/>
                    <a:p>
                      <a:pPr marL="0" algn="ctr" defTabSz="914400" rtl="0" eaLnBrk="1" latinLnBrk="0" hangingPunct="1">
                        <a:spcAft>
                          <a:spcPts val="0"/>
                        </a:spcAft>
                      </a:pPr>
                      <a:r>
                        <a:rPr lang="x-none" sz="1600" kern="1200" dirty="0">
                          <a:solidFill>
                            <a:schemeClr val="tx1"/>
                          </a:solidFill>
                          <a:effectLst/>
                        </a:rPr>
                        <a:t>DRX cycle length [s]</a:t>
                      </a:r>
                      <a:endParaRPr lang="zh-CN" altLang="en-US" sz="1600" b="1"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dirty="0">
                          <a:solidFill>
                            <a:schemeClr val="tx1"/>
                          </a:solidFill>
                          <a:effectLst/>
                        </a:rPr>
                        <a:t>T</a:t>
                      </a:r>
                      <a:r>
                        <a:rPr lang="x-none" sz="1600" kern="1200" baseline="-25000" dirty="0">
                          <a:solidFill>
                            <a:schemeClr val="tx1"/>
                          </a:solidFill>
                          <a:effectLst/>
                        </a:rPr>
                        <a:t>detect,EUTRAN </a:t>
                      </a:r>
                      <a:r>
                        <a:rPr lang="x-none" sz="1600" kern="1200" dirty="0">
                          <a:solidFill>
                            <a:schemeClr val="tx1"/>
                          </a:solidFill>
                          <a:effectLst/>
                        </a:rPr>
                        <a:t>[s] (number of DRX cycles)</a:t>
                      </a:r>
                      <a:endParaRPr lang="zh-CN" altLang="en-US" sz="1600"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baseline="0" dirty="0">
                          <a:solidFill>
                            <a:schemeClr val="tx1"/>
                          </a:solidFill>
                          <a:effectLst/>
                        </a:rPr>
                        <a:t>T</a:t>
                      </a:r>
                      <a:r>
                        <a:rPr lang="x-none" sz="1600" kern="1200" baseline="-25000" dirty="0">
                          <a:solidFill>
                            <a:schemeClr val="tx1"/>
                          </a:solidFill>
                          <a:effectLst/>
                        </a:rPr>
                        <a:t>measure,EUTRAN </a:t>
                      </a:r>
                      <a:r>
                        <a:rPr lang="x-none" sz="1600" kern="1200" dirty="0">
                          <a:solidFill>
                            <a:schemeClr val="tx1"/>
                          </a:solidFill>
                          <a:effectLst/>
                        </a:rPr>
                        <a:t>[s] (number of DRX cycles)</a:t>
                      </a:r>
                      <a:endParaRPr lang="zh-CN" altLang="en-US" sz="1600"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dirty="0">
                          <a:solidFill>
                            <a:schemeClr val="tx1"/>
                          </a:solidFill>
                          <a:effectLst/>
                        </a:rPr>
                        <a:t>T</a:t>
                      </a:r>
                      <a:r>
                        <a:rPr lang="x-none" sz="1600" kern="1200" baseline="-25000" dirty="0">
                          <a:solidFill>
                            <a:schemeClr val="tx1"/>
                          </a:solidFill>
                          <a:effectLst/>
                        </a:rPr>
                        <a:t>evaluate,E-UTRAN</a:t>
                      </a:r>
                      <a:endParaRPr lang="zh-CN" altLang="en-US" sz="1600" kern="1200" baseline="-25000" dirty="0">
                        <a:solidFill>
                          <a:schemeClr val="tx1"/>
                        </a:solidFill>
                        <a:effectLst/>
                      </a:endParaRPr>
                    </a:p>
                    <a:p>
                      <a:pPr marL="0" algn="ctr" defTabSz="914400" rtl="0" eaLnBrk="1" latinLnBrk="0" hangingPunct="1">
                        <a:spcAft>
                          <a:spcPts val="0"/>
                        </a:spcAft>
                      </a:pPr>
                      <a:r>
                        <a:rPr lang="x-none" sz="1600" kern="1200" dirty="0">
                          <a:solidFill>
                            <a:schemeClr val="tx1"/>
                          </a:solidFill>
                          <a:effectLst/>
                        </a:rPr>
                        <a:t>[s] (number of DRX cycles)</a:t>
                      </a:r>
                      <a:endParaRPr lang="zh-CN" altLang="en-US" sz="160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3422372884"/>
                  </a:ext>
                </a:extLst>
              </a:tr>
              <a:tr h="0">
                <a:tc>
                  <a:txBody>
                    <a:bodyPr/>
                    <a:lstStyle/>
                    <a:p>
                      <a:pPr marL="0" algn="ctr" defTabSz="914400" rtl="0" eaLnBrk="1" latinLnBrk="0" hangingPunct="1">
                        <a:spcAft>
                          <a:spcPts val="0"/>
                        </a:spcAft>
                      </a:pPr>
                      <a:r>
                        <a:rPr lang="x-none" sz="1600" kern="1200" dirty="0">
                          <a:solidFill>
                            <a:schemeClr val="tx1"/>
                          </a:solidFill>
                          <a:effectLst/>
                        </a:rPr>
                        <a:t>0.32</a:t>
                      </a:r>
                      <a:endParaRPr lang="zh-CN" altLang="en-US" sz="1600" b="1"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dirty="0">
                          <a:solidFill>
                            <a:schemeClr val="tx1"/>
                          </a:solidFill>
                          <a:effectLst/>
                        </a:rPr>
                        <a:t> </a:t>
                      </a:r>
                      <a:r>
                        <a:rPr lang="en-US" sz="1600" kern="1200" dirty="0">
                          <a:solidFill>
                            <a:schemeClr val="tx1"/>
                          </a:solidFill>
                          <a:effectLst/>
                        </a:rPr>
                        <a:t>4.16</a:t>
                      </a:r>
                      <a:r>
                        <a:rPr lang="x-none" sz="1600" kern="1200" dirty="0">
                          <a:solidFill>
                            <a:schemeClr val="tx1"/>
                          </a:solidFill>
                          <a:effectLst/>
                        </a:rPr>
                        <a:t>(1</a:t>
                      </a:r>
                      <a:r>
                        <a:rPr lang="en-US" sz="1600" kern="1200" dirty="0">
                          <a:solidFill>
                            <a:schemeClr val="tx1"/>
                          </a:solidFill>
                          <a:effectLst/>
                        </a:rPr>
                        <a:t>3</a:t>
                      </a:r>
                      <a:r>
                        <a:rPr lang="x-none" sz="1600" kern="1200" dirty="0">
                          <a:solidFill>
                            <a:schemeClr val="tx1"/>
                          </a:solidFill>
                          <a:effectLst/>
                        </a:rPr>
                        <a:t>)</a:t>
                      </a:r>
                      <a:endParaRPr lang="zh-CN" altLang="en-US" sz="1600" b="1"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a:solidFill>
                            <a:schemeClr val="tx1"/>
                          </a:solidFill>
                          <a:effectLst/>
                        </a:rPr>
                        <a:t>0.64 (2)</a:t>
                      </a:r>
                      <a:endParaRPr lang="zh-CN" altLang="en-US" sz="1600" b="1" kern="120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a:solidFill>
                            <a:schemeClr val="tx1"/>
                          </a:solidFill>
                          <a:effectLst/>
                        </a:rPr>
                        <a:t>0.96(3)</a:t>
                      </a:r>
                      <a:endParaRPr lang="zh-CN" altLang="en-US" sz="1600" b="1" kern="120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3989268326"/>
                  </a:ext>
                </a:extLst>
              </a:tr>
              <a:tr h="0">
                <a:tc>
                  <a:txBody>
                    <a:bodyPr/>
                    <a:lstStyle/>
                    <a:p>
                      <a:pPr marL="0" algn="ctr" defTabSz="914400" rtl="0" eaLnBrk="1" latinLnBrk="0" hangingPunct="1">
                        <a:spcAft>
                          <a:spcPts val="0"/>
                        </a:spcAft>
                      </a:pPr>
                      <a:r>
                        <a:rPr lang="x-none" sz="1600" kern="1200" dirty="0">
                          <a:solidFill>
                            <a:schemeClr val="tx1"/>
                          </a:solidFill>
                          <a:effectLst/>
                        </a:rPr>
                        <a:t>0.64</a:t>
                      </a:r>
                      <a:endParaRPr lang="zh-CN" altLang="en-US" sz="1600" b="1"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dirty="0">
                          <a:solidFill>
                            <a:schemeClr val="tx1"/>
                          </a:solidFill>
                          <a:effectLst/>
                        </a:rPr>
                        <a:t>7.68 (12)</a:t>
                      </a:r>
                      <a:endParaRPr lang="zh-CN" altLang="en-US" sz="1600" b="1"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dirty="0">
                          <a:solidFill>
                            <a:schemeClr val="tx1"/>
                          </a:solidFill>
                          <a:effectLst/>
                        </a:rPr>
                        <a:t>1.28 (2)</a:t>
                      </a:r>
                      <a:endParaRPr lang="zh-CN" altLang="en-US" sz="1600" b="1"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a:solidFill>
                            <a:schemeClr val="tx1"/>
                          </a:solidFill>
                          <a:effectLst/>
                        </a:rPr>
                        <a:t>1.92 (3)</a:t>
                      </a:r>
                      <a:endParaRPr lang="zh-CN" altLang="en-US" sz="1600" b="1" kern="120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3742607878"/>
                  </a:ext>
                </a:extLst>
              </a:tr>
              <a:tr h="0">
                <a:tc>
                  <a:txBody>
                    <a:bodyPr/>
                    <a:lstStyle/>
                    <a:p>
                      <a:pPr marL="0" algn="ctr" defTabSz="914400" rtl="0" eaLnBrk="1" latinLnBrk="0" hangingPunct="1">
                        <a:spcAft>
                          <a:spcPts val="0"/>
                        </a:spcAft>
                      </a:pPr>
                      <a:r>
                        <a:rPr lang="x-none" sz="1600" kern="1200" dirty="0">
                          <a:solidFill>
                            <a:schemeClr val="tx1"/>
                          </a:solidFill>
                          <a:effectLst/>
                        </a:rPr>
                        <a:t>1.28</a:t>
                      </a:r>
                      <a:endParaRPr lang="zh-CN" altLang="en-US" sz="1600" b="1" kern="1200" dirty="0">
                        <a:solidFill>
                          <a:schemeClr val="tx1"/>
                        </a:solidFill>
                        <a:effectLst/>
                        <a:latin typeface="+mn-lt"/>
                        <a:ea typeface="+mn-ea"/>
                        <a:cs typeface="+mn-cs"/>
                      </a:endParaRPr>
                    </a:p>
                  </a:txBody>
                  <a:tcPr marL="68580" marR="68580" marT="0" marB="0"/>
                </a:tc>
                <a:tc>
                  <a:txBody>
                    <a:bodyPr/>
                    <a:lstStyle/>
                    <a:p>
                      <a:pPr marL="0" marR="269875" algn="ctr" defTabSz="914400" rtl="0" eaLnBrk="1" latinLnBrk="0" hangingPunct="1">
                        <a:spcBef>
                          <a:spcPts val="600"/>
                        </a:spcBef>
                        <a:spcAft>
                          <a:spcPts val="0"/>
                        </a:spcAft>
                      </a:pPr>
                      <a:r>
                        <a:rPr lang="en-GB" sz="1600" kern="1200">
                          <a:solidFill>
                            <a:schemeClr val="tx1"/>
                          </a:solidFill>
                          <a:effectLst/>
                        </a:rPr>
                        <a:t>8.96(7)</a:t>
                      </a:r>
                      <a:endParaRPr lang="zh-CN" altLang="en-US" sz="1600" b="1" kern="120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dirty="0">
                          <a:solidFill>
                            <a:schemeClr val="tx1"/>
                          </a:solidFill>
                          <a:effectLst/>
                        </a:rPr>
                        <a:t>1.28 (1)</a:t>
                      </a:r>
                      <a:endParaRPr lang="zh-CN" altLang="en-US" sz="1600" b="1"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dirty="0">
                          <a:solidFill>
                            <a:schemeClr val="tx1"/>
                          </a:solidFill>
                          <a:effectLst/>
                        </a:rPr>
                        <a:t>3.84 (3)</a:t>
                      </a:r>
                      <a:endParaRPr lang="zh-CN" altLang="en-US" sz="1600" b="1"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3978991764"/>
                  </a:ext>
                </a:extLst>
              </a:tr>
              <a:tr h="0">
                <a:tc>
                  <a:txBody>
                    <a:bodyPr/>
                    <a:lstStyle/>
                    <a:p>
                      <a:pPr marL="0" algn="ctr" defTabSz="914400" rtl="0" eaLnBrk="1" latinLnBrk="0" hangingPunct="1">
                        <a:spcAft>
                          <a:spcPts val="0"/>
                        </a:spcAft>
                      </a:pPr>
                      <a:r>
                        <a:rPr lang="x-none" sz="1600" kern="1200" dirty="0">
                          <a:solidFill>
                            <a:schemeClr val="tx1"/>
                          </a:solidFill>
                          <a:effectLst/>
                        </a:rPr>
                        <a:t>2.56 Note1</a:t>
                      </a:r>
                      <a:endParaRPr lang="zh-CN" altLang="en-US" sz="1600" b="1"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dirty="0">
                          <a:solidFill>
                            <a:schemeClr val="tx1"/>
                          </a:solidFill>
                          <a:effectLst/>
                        </a:rPr>
                        <a:t>58.88 (23)</a:t>
                      </a:r>
                      <a:endParaRPr lang="zh-CN" altLang="en-US" sz="1600" b="1"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a:solidFill>
                            <a:schemeClr val="tx1"/>
                          </a:solidFill>
                          <a:effectLst/>
                        </a:rPr>
                        <a:t>2.56 (1)</a:t>
                      </a:r>
                      <a:endParaRPr lang="zh-CN" altLang="en-US" sz="1600" b="1" kern="120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x-none" sz="1600" kern="1200" dirty="0">
                          <a:solidFill>
                            <a:schemeClr val="tx1"/>
                          </a:solidFill>
                          <a:effectLst/>
                        </a:rPr>
                        <a:t>7.68 (3)</a:t>
                      </a:r>
                      <a:endParaRPr lang="zh-CN" altLang="en-US" sz="1600" b="1"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2673159982"/>
                  </a:ext>
                </a:extLst>
              </a:tr>
            </a:tbl>
          </a:graphicData>
        </a:graphic>
      </p:graphicFrame>
    </p:spTree>
    <p:extLst>
      <p:ext uri="{BB962C8B-B14F-4D97-AF65-F5344CB8AC3E}">
        <p14:creationId xmlns:p14="http://schemas.microsoft.com/office/powerpoint/2010/main" val="3257029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8618"/>
            <a:ext cx="8229600" cy="1143000"/>
          </a:xfrm>
        </p:spPr>
        <p:txBody>
          <a:bodyPr/>
          <a:lstStyle/>
          <a:p>
            <a:r>
              <a:rPr lang="en-US" altLang="zh-CN" dirty="0"/>
              <a:t>Inter-RAT measurement </a:t>
            </a:r>
            <a:endParaRPr lang="zh-CN" altLang="en-US" dirty="0"/>
          </a:p>
        </p:txBody>
      </p:sp>
      <p:sp>
        <p:nvSpPr>
          <p:cNvPr id="3" name="内容占位符 2"/>
          <p:cNvSpPr>
            <a:spLocks noGrp="1"/>
          </p:cNvSpPr>
          <p:nvPr>
            <p:ph idx="1"/>
          </p:nvPr>
        </p:nvSpPr>
        <p:spPr>
          <a:xfrm>
            <a:off x="287524" y="908720"/>
            <a:ext cx="8568952" cy="2520280"/>
          </a:xfrm>
        </p:spPr>
        <p:txBody>
          <a:bodyPr>
            <a:noAutofit/>
          </a:bodyPr>
          <a:lstStyle/>
          <a:p>
            <a:r>
              <a:rPr lang="en-US" altLang="zh-CN" sz="2000" dirty="0"/>
              <a:t>NR- EUTRA Inter-RAT measurement </a:t>
            </a:r>
          </a:p>
          <a:p>
            <a:pPr lvl="1"/>
            <a:r>
              <a:rPr lang="en-US" altLang="zh-CN" sz="2000" dirty="0"/>
              <a:t>N</a:t>
            </a:r>
            <a:r>
              <a:rPr lang="en-US" altLang="zh-CN" sz="2000" baseline="-25000" dirty="0"/>
              <a:t>EUTRA_carrier </a:t>
            </a:r>
            <a:r>
              <a:rPr lang="en-US" altLang="zh-CN" sz="2000" dirty="0"/>
              <a:t>issue in the cell re-selection requirements on NR- EUTRA inter-RAT measurement taking the per inter-RAT carrier flag into account. </a:t>
            </a:r>
            <a:endParaRPr lang="en-GB" altLang="zh-CN" sz="2000" dirty="0"/>
          </a:p>
          <a:p>
            <a:pPr lvl="2"/>
            <a:r>
              <a:rPr lang="en-US" altLang="zh-CN" sz="2000" dirty="0"/>
              <a:t>The requirement for non-HST carrier = the requirement for HST carrier</a:t>
            </a:r>
            <a:r>
              <a:rPr lang="en-GB" altLang="zh-CN" sz="2000" dirty="0"/>
              <a:t> = </a:t>
            </a:r>
            <a:r>
              <a:rPr lang="en-GB" altLang="zh-CN" sz="2000" dirty="0" err="1"/>
              <a:t>N</a:t>
            </a:r>
            <a:r>
              <a:rPr lang="en-GB" altLang="zh-CN" sz="2000" baseline="-25000" dirty="0" err="1"/>
              <a:t>EUTRA_carrier_HST</a:t>
            </a:r>
            <a:r>
              <a:rPr lang="en-GB" altLang="zh-CN" sz="2000" dirty="0"/>
              <a:t> * </a:t>
            </a:r>
            <a:r>
              <a:rPr lang="en-GB" altLang="zh-CN" sz="2000" dirty="0" err="1"/>
              <a:t>T</a:t>
            </a:r>
            <a:r>
              <a:rPr lang="en-GB" altLang="zh-CN" sz="2000" baseline="-25000" dirty="0" err="1"/>
              <a:t>detect,EUTRAN_HST</a:t>
            </a:r>
            <a:r>
              <a:rPr lang="en-GB" altLang="zh-CN" sz="2000" dirty="0"/>
              <a:t> + </a:t>
            </a:r>
            <a:r>
              <a:rPr lang="en-GB" altLang="zh-CN" sz="2000" dirty="0" err="1"/>
              <a:t>N</a:t>
            </a:r>
            <a:r>
              <a:rPr lang="en-GB" altLang="zh-CN" sz="2000" baseline="-25000" dirty="0" err="1"/>
              <a:t>EUTRA_carrier_nonHST</a:t>
            </a:r>
            <a:r>
              <a:rPr lang="en-GB" altLang="zh-CN" sz="2000" dirty="0"/>
              <a:t>  * </a:t>
            </a:r>
            <a:r>
              <a:rPr lang="en-GB" altLang="zh-CN" sz="2000" dirty="0" err="1"/>
              <a:t>T</a:t>
            </a:r>
            <a:r>
              <a:rPr lang="en-GB" altLang="zh-CN" sz="2000" baseline="-25000" dirty="0" err="1"/>
              <a:t>detect,EUTRAN_nonHST</a:t>
            </a:r>
            <a:endParaRPr lang="zh-CN" altLang="zh-CN" sz="2000" dirty="0"/>
          </a:p>
          <a:p>
            <a:pPr marL="914400" lvl="2" indent="0">
              <a:buNone/>
            </a:pPr>
            <a:r>
              <a:rPr lang="en-GB" altLang="zh-CN" sz="2000" dirty="0"/>
              <a:t>Where:</a:t>
            </a:r>
            <a:endParaRPr lang="zh-CN" altLang="zh-CN" sz="2000" dirty="0"/>
          </a:p>
          <a:p>
            <a:pPr lvl="3"/>
            <a:r>
              <a:rPr lang="en-GB" altLang="zh-CN" dirty="0" err="1"/>
              <a:t>N</a:t>
            </a:r>
            <a:r>
              <a:rPr lang="en-GB" altLang="zh-CN" baseline="-25000" dirty="0" err="1"/>
              <a:t>EUTRA_carrier</a:t>
            </a:r>
            <a:r>
              <a:rPr lang="en-GB" altLang="zh-CN" dirty="0"/>
              <a:t> is the total number of configured E-UTRA carriers, </a:t>
            </a:r>
            <a:endParaRPr lang="zh-CN" altLang="zh-CN" dirty="0"/>
          </a:p>
          <a:p>
            <a:pPr lvl="3"/>
            <a:r>
              <a:rPr lang="en-GB" altLang="zh-CN" dirty="0" err="1"/>
              <a:t>N</a:t>
            </a:r>
            <a:r>
              <a:rPr lang="en-GB" altLang="zh-CN" baseline="-25000" dirty="0" err="1"/>
              <a:t>EUTRA_carrier</a:t>
            </a:r>
            <a:r>
              <a:rPr lang="en-GB" altLang="zh-CN" dirty="0"/>
              <a:t> = </a:t>
            </a:r>
            <a:r>
              <a:rPr lang="en-GB" altLang="zh-CN" dirty="0" err="1"/>
              <a:t>N</a:t>
            </a:r>
            <a:r>
              <a:rPr lang="en-GB" altLang="zh-CN" baseline="-25000" dirty="0" err="1"/>
              <a:t>EUTRA_carrier_HST</a:t>
            </a:r>
            <a:r>
              <a:rPr lang="en-GB" altLang="zh-CN" dirty="0"/>
              <a:t> + </a:t>
            </a:r>
            <a:r>
              <a:rPr lang="en-GB" altLang="zh-CN" dirty="0" err="1"/>
              <a:t>N</a:t>
            </a:r>
            <a:r>
              <a:rPr lang="en-GB" altLang="zh-CN" baseline="-25000" dirty="0" err="1"/>
              <a:t>EUTRA_carrier_nonHST</a:t>
            </a:r>
            <a:r>
              <a:rPr lang="en-GB" altLang="zh-CN" dirty="0"/>
              <a:t>,</a:t>
            </a:r>
            <a:endParaRPr lang="zh-CN" altLang="zh-CN" dirty="0"/>
          </a:p>
          <a:p>
            <a:pPr lvl="3"/>
            <a:r>
              <a:rPr lang="en-GB" altLang="zh-CN" dirty="0" err="1"/>
              <a:t>N</a:t>
            </a:r>
            <a:r>
              <a:rPr lang="en-GB" altLang="zh-CN" baseline="-25000" dirty="0" err="1"/>
              <a:t>EUTRA_carrier_HST</a:t>
            </a:r>
            <a:r>
              <a:rPr lang="en-GB" altLang="zh-CN" dirty="0"/>
              <a:t> is the total number of configured high speed carriers, </a:t>
            </a:r>
            <a:endParaRPr lang="zh-CN" altLang="zh-CN" dirty="0"/>
          </a:p>
          <a:p>
            <a:pPr lvl="3"/>
            <a:r>
              <a:rPr lang="en-GB" altLang="zh-CN" dirty="0" err="1"/>
              <a:t>N</a:t>
            </a:r>
            <a:r>
              <a:rPr lang="en-GB" altLang="zh-CN" baseline="-25000" dirty="0" err="1"/>
              <a:t>EUTRA_carrier_nonHST</a:t>
            </a:r>
            <a:r>
              <a:rPr lang="en-GB" altLang="zh-CN" dirty="0"/>
              <a:t> is the total number of configured non-high-speed carriers. </a:t>
            </a:r>
            <a:endParaRPr lang="zh-CN" altLang="zh-CN" dirty="0"/>
          </a:p>
          <a:p>
            <a:pPr lvl="3"/>
            <a:r>
              <a:rPr lang="en-GB" altLang="zh-CN" dirty="0" err="1"/>
              <a:t>T</a:t>
            </a:r>
            <a:r>
              <a:rPr lang="en-GB" altLang="zh-CN" baseline="-25000" dirty="0" err="1"/>
              <a:t>detect,EUTRAN_HST</a:t>
            </a:r>
            <a:r>
              <a:rPr lang="en-GB" altLang="zh-CN" dirty="0"/>
              <a:t> is the requirements specified for high speed scenario. </a:t>
            </a:r>
            <a:endParaRPr lang="zh-CN" altLang="zh-CN" dirty="0"/>
          </a:p>
          <a:p>
            <a:pPr lvl="3"/>
            <a:r>
              <a:rPr lang="en-GB" altLang="zh-CN" dirty="0" err="1"/>
              <a:t>T</a:t>
            </a:r>
            <a:r>
              <a:rPr lang="en-GB" altLang="zh-CN" baseline="-25000" dirty="0" err="1"/>
              <a:t>detect,EUTRAN_nonHST</a:t>
            </a:r>
            <a:r>
              <a:rPr lang="en-GB" altLang="zh-CN" dirty="0"/>
              <a:t> is the requirements specified for normal scenario.</a:t>
            </a:r>
            <a:endParaRPr lang="zh-CN" altLang="zh-CN" dirty="0"/>
          </a:p>
          <a:p>
            <a:pPr lvl="1"/>
            <a:endParaRPr lang="en-GB" altLang="zh-CN" sz="2000" dirty="0"/>
          </a:p>
          <a:p>
            <a:pPr lvl="1"/>
            <a:endParaRPr lang="en-GB" altLang="zh-CN" sz="2000" dirty="0"/>
          </a:p>
          <a:p>
            <a:pPr marL="457200" lvl="1" indent="0">
              <a:buNone/>
            </a:pPr>
            <a:endParaRPr lang="zh-CN" altLang="zh-CN" sz="2000" dirty="0"/>
          </a:p>
          <a:p>
            <a:pPr lvl="1"/>
            <a:endParaRPr lang="en-GB" altLang="zh-CN" sz="2000" dirty="0"/>
          </a:p>
        </p:txBody>
      </p:sp>
    </p:spTree>
    <p:extLst>
      <p:ext uri="{BB962C8B-B14F-4D97-AF65-F5344CB8AC3E}">
        <p14:creationId xmlns:p14="http://schemas.microsoft.com/office/powerpoint/2010/main" val="215119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07406"/>
            <a:ext cx="8229600" cy="917338"/>
          </a:xfrm>
        </p:spPr>
        <p:txBody>
          <a:bodyPr>
            <a:normAutofit/>
          </a:bodyPr>
          <a:lstStyle/>
          <a:p>
            <a:r>
              <a:rPr lang="en-US" altLang="zh-CN" sz="3600" dirty="0"/>
              <a:t>Inter-RAT measurement </a:t>
            </a:r>
            <a:endParaRPr lang="zh-CN" altLang="en-US" sz="3600" dirty="0"/>
          </a:p>
        </p:txBody>
      </p:sp>
      <p:sp>
        <p:nvSpPr>
          <p:cNvPr id="3" name="内容占位符 2"/>
          <p:cNvSpPr>
            <a:spLocks noGrp="1"/>
          </p:cNvSpPr>
          <p:nvPr>
            <p:ph idx="1"/>
          </p:nvPr>
        </p:nvSpPr>
        <p:spPr>
          <a:xfrm>
            <a:off x="457200" y="1555784"/>
            <a:ext cx="8229600" cy="1080120"/>
          </a:xfrm>
        </p:spPr>
        <p:txBody>
          <a:bodyPr>
            <a:noAutofit/>
          </a:bodyPr>
          <a:lstStyle/>
          <a:p>
            <a:r>
              <a:rPr lang="en-US" altLang="zh-CN" sz="2400" dirty="0"/>
              <a:t>NR- EUTRA Inter-RAT measurement</a:t>
            </a:r>
          </a:p>
          <a:p>
            <a:pPr lvl="1"/>
            <a:r>
              <a:rPr lang="en-US" altLang="zh-CN" sz="2400" dirty="0"/>
              <a:t>Cell identification with DRX in connected mode </a:t>
            </a:r>
            <a:endParaRPr lang="zh-CN" altLang="zh-CN" dirty="0"/>
          </a:p>
        </p:txBody>
      </p:sp>
      <p:graphicFrame>
        <p:nvGraphicFramePr>
          <p:cNvPr id="8" name="表格 7">
            <a:extLst>
              <a:ext uri="{FF2B5EF4-FFF2-40B4-BE49-F238E27FC236}">
                <a16:creationId xmlns:a16="http://schemas.microsoft.com/office/drawing/2014/main" id="{031A98A3-91AC-4311-AA43-92AA38D604C9}"/>
              </a:ext>
            </a:extLst>
          </p:cNvPr>
          <p:cNvGraphicFramePr>
            <a:graphicFrameLocks noGrp="1"/>
          </p:cNvGraphicFramePr>
          <p:nvPr>
            <p:extLst>
              <p:ext uri="{D42A27DB-BD31-4B8C-83A1-F6EECF244321}">
                <p14:modId xmlns:p14="http://schemas.microsoft.com/office/powerpoint/2010/main" val="261946705"/>
              </p:ext>
            </p:extLst>
          </p:nvPr>
        </p:nvGraphicFramePr>
        <p:xfrm>
          <a:off x="1475656" y="2879953"/>
          <a:ext cx="6849905" cy="2421255"/>
        </p:xfrm>
        <a:graphic>
          <a:graphicData uri="http://schemas.openxmlformats.org/drawingml/2006/table">
            <a:tbl>
              <a:tblPr firstRow="1" firstCol="1" bandRow="1">
                <a:tableStyleId>{5940675A-B579-460E-94D1-54222C63F5DA}</a:tableStyleId>
              </a:tblPr>
              <a:tblGrid>
                <a:gridCol w="2277629">
                  <a:extLst>
                    <a:ext uri="{9D8B030D-6E8A-4147-A177-3AD203B41FA5}">
                      <a16:colId xmlns:a16="http://schemas.microsoft.com/office/drawing/2014/main" val="2607263904"/>
                    </a:ext>
                  </a:extLst>
                </a:gridCol>
                <a:gridCol w="2328684">
                  <a:extLst>
                    <a:ext uri="{9D8B030D-6E8A-4147-A177-3AD203B41FA5}">
                      <a16:colId xmlns:a16="http://schemas.microsoft.com/office/drawing/2014/main" val="4133531893"/>
                    </a:ext>
                  </a:extLst>
                </a:gridCol>
                <a:gridCol w="2243592">
                  <a:extLst>
                    <a:ext uri="{9D8B030D-6E8A-4147-A177-3AD203B41FA5}">
                      <a16:colId xmlns:a16="http://schemas.microsoft.com/office/drawing/2014/main" val="4235091780"/>
                    </a:ext>
                  </a:extLst>
                </a:gridCol>
              </a:tblGrid>
              <a:tr h="0">
                <a:tc>
                  <a:txBody>
                    <a:bodyPr/>
                    <a:lstStyle/>
                    <a:p>
                      <a:pPr algn="just">
                        <a:spcAft>
                          <a:spcPts val="900"/>
                        </a:spcAft>
                      </a:pPr>
                      <a:r>
                        <a:rPr lang="en-GB" sz="1200" dirty="0">
                          <a:effectLst/>
                        </a:rPr>
                        <a:t>DRX cycle length (s)</a:t>
                      </a:r>
                      <a:endParaRPr lang="zh-CN" sz="1200" dirty="0">
                        <a:effectLst/>
                        <a:latin typeface="Times New Roman" panose="02020603050405020304" pitchFamily="18" charset="0"/>
                        <a:ea typeface="宋体" panose="02010600030101010101" pitchFamily="2" charset="-122"/>
                      </a:endParaRPr>
                    </a:p>
                  </a:txBody>
                  <a:tcPr marL="68580" marR="68580" marT="9525" marB="0"/>
                </a:tc>
                <a:tc gridSpan="2">
                  <a:txBody>
                    <a:bodyPr/>
                    <a:lstStyle/>
                    <a:p>
                      <a:pPr algn="just">
                        <a:spcAft>
                          <a:spcPts val="900"/>
                        </a:spcAft>
                      </a:pPr>
                      <a:r>
                        <a:rPr lang="en-GB" sz="1200" dirty="0" err="1">
                          <a:effectLst/>
                        </a:rPr>
                        <a:t>T</a:t>
                      </a:r>
                      <a:r>
                        <a:rPr lang="en-GB" sz="1200" baseline="-25000" dirty="0" err="1">
                          <a:effectLst/>
                        </a:rPr>
                        <a:t>Identify</a:t>
                      </a:r>
                      <a:r>
                        <a:rPr lang="en-GB" sz="1200" baseline="-25000" dirty="0">
                          <a:effectLst/>
                        </a:rPr>
                        <a:t>, E-UTRAN TDD</a:t>
                      </a:r>
                      <a:r>
                        <a:rPr lang="en-GB" sz="1200" dirty="0">
                          <a:effectLst/>
                        </a:rPr>
                        <a:t> (s) (DRX cycles)</a:t>
                      </a:r>
                      <a:endParaRPr lang="zh-CN" sz="1200" dirty="0">
                        <a:effectLst/>
                        <a:latin typeface="Times New Roman" panose="02020603050405020304" pitchFamily="18" charset="0"/>
                        <a:ea typeface="宋体" panose="02010600030101010101" pitchFamily="2" charset="-122"/>
                      </a:endParaRPr>
                    </a:p>
                  </a:txBody>
                  <a:tcPr marL="68580" marR="68580" marT="9525" marB="0"/>
                </a:tc>
                <a:tc hMerge="1">
                  <a:txBody>
                    <a:bodyPr/>
                    <a:lstStyle/>
                    <a:p>
                      <a:endParaRPr lang="zh-CN" altLang="en-US"/>
                    </a:p>
                  </a:txBody>
                  <a:tcPr/>
                </a:tc>
                <a:extLst>
                  <a:ext uri="{0D108BD9-81ED-4DB2-BD59-A6C34878D82A}">
                    <a16:rowId xmlns:a16="http://schemas.microsoft.com/office/drawing/2014/main" val="73309093"/>
                  </a:ext>
                </a:extLst>
              </a:tr>
              <a:tr h="0">
                <a:tc>
                  <a:txBody>
                    <a:bodyPr/>
                    <a:lstStyle/>
                    <a:p>
                      <a:pPr algn="just">
                        <a:spcAft>
                          <a:spcPts val="900"/>
                        </a:spcAft>
                      </a:pPr>
                      <a:r>
                        <a:rPr lang="en-GB" sz="1200">
                          <a:effectLst/>
                        </a:rPr>
                        <a:t> </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just">
                        <a:spcAft>
                          <a:spcPts val="900"/>
                        </a:spcAft>
                      </a:pPr>
                      <a:r>
                        <a:rPr lang="en-GB" sz="1200">
                          <a:effectLst/>
                        </a:rPr>
                        <a:t>Gap period = 40 ms, 20 ms</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just">
                        <a:spcAft>
                          <a:spcPts val="900"/>
                        </a:spcAft>
                      </a:pPr>
                      <a:r>
                        <a:rPr lang="en-GB" sz="1200">
                          <a:effectLst/>
                        </a:rPr>
                        <a:t>Gap period = 80 ms</a:t>
                      </a:r>
                      <a:endParaRPr lang="zh-CN" sz="1200">
                        <a:effectLst/>
                        <a:latin typeface="Times New Roman" panose="02020603050405020304" pitchFamily="18" charset="0"/>
                        <a:ea typeface="宋体" panose="02010600030101010101" pitchFamily="2" charset="-122"/>
                      </a:endParaRPr>
                    </a:p>
                  </a:txBody>
                  <a:tcPr marL="68580" marR="68580" marT="9525" marB="0"/>
                </a:tc>
                <a:extLst>
                  <a:ext uri="{0D108BD9-81ED-4DB2-BD59-A6C34878D82A}">
                    <a16:rowId xmlns:a16="http://schemas.microsoft.com/office/drawing/2014/main" val="4042106169"/>
                  </a:ext>
                </a:extLst>
              </a:tr>
              <a:tr h="0">
                <a:tc>
                  <a:txBody>
                    <a:bodyPr/>
                    <a:lstStyle/>
                    <a:p>
                      <a:pPr algn="ctr">
                        <a:spcAft>
                          <a:spcPts val="0"/>
                        </a:spcAft>
                      </a:pPr>
                      <a:r>
                        <a:rPr lang="en-GB" sz="1200">
                          <a:effectLst/>
                        </a:rPr>
                        <a:t>≤0.16</a:t>
                      </a:r>
                      <a:endParaRPr lang="zh-CN" sz="12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9525" marB="0"/>
                </a:tc>
                <a:tc>
                  <a:txBody>
                    <a:bodyPr/>
                    <a:lstStyle/>
                    <a:p>
                      <a:pPr algn="just">
                        <a:spcAft>
                          <a:spcPts val="900"/>
                        </a:spcAft>
                      </a:pPr>
                      <a:r>
                        <a:rPr lang="en-GB" sz="1200">
                          <a:effectLst/>
                        </a:rPr>
                        <a:t>Non-DRX requirements in clause 9.4.2.2 apply</a:t>
                      </a:r>
                      <a:endParaRPr lang="zh-CN" sz="1200">
                        <a:effectLst/>
                        <a:latin typeface="Times New Roman" panose="02020603050405020304" pitchFamily="18" charset="0"/>
                        <a:ea typeface="宋体" panose="02010600030101010101" pitchFamily="2" charset="-122"/>
                      </a:endParaRPr>
                    </a:p>
                  </a:txBody>
                  <a:tcPr marL="68580" marR="68580" marT="9525" marB="0"/>
                </a:tc>
                <a:tc rowSpan="3">
                  <a:txBody>
                    <a:bodyPr/>
                    <a:lstStyle/>
                    <a:p>
                      <a:pPr algn="just">
                        <a:spcAft>
                          <a:spcPts val="900"/>
                        </a:spcAft>
                      </a:pPr>
                      <a:r>
                        <a:rPr lang="en-GB" sz="1200">
                          <a:effectLst/>
                        </a:rPr>
                        <a:t> </a:t>
                      </a:r>
                      <a:endParaRPr lang="zh-CN" sz="1200">
                        <a:effectLst/>
                      </a:endParaRPr>
                    </a:p>
                    <a:p>
                      <a:pPr algn="just">
                        <a:spcAft>
                          <a:spcPts val="900"/>
                        </a:spcAft>
                      </a:pPr>
                      <a:r>
                        <a:rPr lang="en-GB" sz="1200">
                          <a:effectLst/>
                        </a:rPr>
                        <a:t> </a:t>
                      </a:r>
                      <a:endParaRPr lang="zh-CN" sz="1200">
                        <a:effectLst/>
                      </a:endParaRPr>
                    </a:p>
                    <a:p>
                      <a:pPr algn="just">
                        <a:spcAft>
                          <a:spcPts val="900"/>
                        </a:spcAft>
                      </a:pPr>
                      <a:r>
                        <a:rPr lang="en-GB" sz="1200">
                          <a:effectLst/>
                        </a:rPr>
                        <a:t>Non-DRX requirements in clause 9.4.2.2 apply</a:t>
                      </a:r>
                      <a:endParaRPr lang="zh-CN" sz="1200">
                        <a:effectLst/>
                        <a:latin typeface="Times New Roman" panose="02020603050405020304" pitchFamily="18" charset="0"/>
                        <a:ea typeface="宋体" panose="02010600030101010101" pitchFamily="2" charset="-122"/>
                      </a:endParaRPr>
                    </a:p>
                  </a:txBody>
                  <a:tcPr marL="68580" marR="68580" marT="9525" marB="0"/>
                </a:tc>
                <a:extLst>
                  <a:ext uri="{0D108BD9-81ED-4DB2-BD59-A6C34878D82A}">
                    <a16:rowId xmlns:a16="http://schemas.microsoft.com/office/drawing/2014/main" val="2324667616"/>
                  </a:ext>
                </a:extLst>
              </a:tr>
              <a:tr h="0">
                <a:tc>
                  <a:txBody>
                    <a:bodyPr/>
                    <a:lstStyle/>
                    <a:p>
                      <a:pPr algn="ctr">
                        <a:spcAft>
                          <a:spcPts val="0"/>
                        </a:spcAft>
                      </a:pPr>
                      <a:r>
                        <a:rPr lang="en-GB" sz="1200">
                          <a:effectLst/>
                        </a:rPr>
                        <a:t>0.16&lt;DRx cycle&lt;=0.32</a:t>
                      </a:r>
                      <a:endParaRPr lang="zh-CN" sz="12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9525" marB="0"/>
                </a:tc>
                <a:tc>
                  <a:txBody>
                    <a:bodyPr/>
                    <a:lstStyle/>
                    <a:p>
                      <a:pPr algn="just">
                        <a:spcAft>
                          <a:spcPts val="900"/>
                        </a:spcAft>
                      </a:pPr>
                      <a:r>
                        <a:rPr lang="en-GB" sz="1200">
                          <a:effectLst/>
                        </a:rPr>
                        <a:t> Note1 (15*CSSF</a:t>
                      </a:r>
                      <a:r>
                        <a:rPr lang="en-GB" sz="1200" baseline="-25000">
                          <a:effectLst/>
                        </a:rPr>
                        <a:t>interRAT</a:t>
                      </a:r>
                      <a:r>
                        <a:rPr lang="en-GB" sz="1200">
                          <a:effectLst/>
                        </a:rPr>
                        <a:t>)</a:t>
                      </a:r>
                      <a:endParaRPr lang="zh-CN" sz="1200">
                        <a:effectLst/>
                        <a:latin typeface="Times New Roman" panose="02020603050405020304" pitchFamily="18" charset="0"/>
                        <a:ea typeface="宋体" panose="02010600030101010101" pitchFamily="2" charset="-122"/>
                      </a:endParaRPr>
                    </a:p>
                  </a:txBody>
                  <a:tcPr marL="68580" marR="68580" marT="9525" marB="0"/>
                </a:tc>
                <a:tc vMerge="1">
                  <a:txBody>
                    <a:bodyPr/>
                    <a:lstStyle/>
                    <a:p>
                      <a:endParaRPr lang="zh-CN" altLang="en-US"/>
                    </a:p>
                  </a:txBody>
                  <a:tcPr/>
                </a:tc>
                <a:extLst>
                  <a:ext uri="{0D108BD9-81ED-4DB2-BD59-A6C34878D82A}">
                    <a16:rowId xmlns:a16="http://schemas.microsoft.com/office/drawing/2014/main" val="3772551550"/>
                  </a:ext>
                </a:extLst>
              </a:tr>
              <a:tr h="0">
                <a:tc>
                  <a:txBody>
                    <a:bodyPr/>
                    <a:lstStyle/>
                    <a:p>
                      <a:pPr algn="ctr">
                        <a:spcAft>
                          <a:spcPts val="0"/>
                        </a:spcAft>
                      </a:pPr>
                      <a:r>
                        <a:rPr lang="en-GB" sz="1200">
                          <a:effectLst/>
                        </a:rPr>
                        <a:t>0.32&lt;DRx cycle &lt;= 0.64</a:t>
                      </a:r>
                      <a:endParaRPr lang="zh-CN" sz="12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9525" marB="0"/>
                </a:tc>
                <a:tc>
                  <a:txBody>
                    <a:bodyPr/>
                    <a:lstStyle/>
                    <a:p>
                      <a:pPr algn="just">
                        <a:spcAft>
                          <a:spcPts val="900"/>
                        </a:spcAft>
                      </a:pPr>
                      <a:r>
                        <a:rPr lang="en-GB" sz="1200">
                          <a:effectLst/>
                        </a:rPr>
                        <a:t>Note1 (10* CSSF</a:t>
                      </a:r>
                      <a:r>
                        <a:rPr lang="en-GB" sz="1200" baseline="-25000">
                          <a:effectLst/>
                        </a:rPr>
                        <a:t>interRAT</a:t>
                      </a:r>
                      <a:r>
                        <a:rPr lang="en-GB" sz="1200">
                          <a:effectLst/>
                        </a:rPr>
                        <a:t>)</a:t>
                      </a:r>
                      <a:endParaRPr lang="zh-CN" sz="1200">
                        <a:effectLst/>
                        <a:latin typeface="Times New Roman" panose="02020603050405020304" pitchFamily="18" charset="0"/>
                        <a:ea typeface="宋体" panose="02010600030101010101" pitchFamily="2" charset="-122"/>
                      </a:endParaRPr>
                    </a:p>
                  </a:txBody>
                  <a:tcPr marL="68580" marR="68580" marT="9525" marB="0"/>
                </a:tc>
                <a:tc vMerge="1">
                  <a:txBody>
                    <a:bodyPr/>
                    <a:lstStyle/>
                    <a:p>
                      <a:endParaRPr lang="zh-CN" altLang="en-US"/>
                    </a:p>
                  </a:txBody>
                  <a:tcPr/>
                </a:tc>
                <a:extLst>
                  <a:ext uri="{0D108BD9-81ED-4DB2-BD59-A6C34878D82A}">
                    <a16:rowId xmlns:a16="http://schemas.microsoft.com/office/drawing/2014/main" val="3029084585"/>
                  </a:ext>
                </a:extLst>
              </a:tr>
              <a:tr h="0">
                <a:tc>
                  <a:txBody>
                    <a:bodyPr/>
                    <a:lstStyle/>
                    <a:p>
                      <a:pPr algn="ctr">
                        <a:spcAft>
                          <a:spcPts val="0"/>
                        </a:spcAft>
                      </a:pPr>
                      <a:r>
                        <a:rPr lang="en-GB" sz="1200">
                          <a:effectLst/>
                        </a:rPr>
                        <a:t>DRx cycle = 1.024</a:t>
                      </a:r>
                      <a:endParaRPr lang="zh-CN" sz="12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9525" marB="0"/>
                </a:tc>
                <a:tc>
                  <a:txBody>
                    <a:bodyPr/>
                    <a:lstStyle/>
                    <a:p>
                      <a:pPr algn="just">
                        <a:spcAft>
                          <a:spcPts val="900"/>
                        </a:spcAft>
                      </a:pPr>
                      <a:r>
                        <a:rPr lang="en-GB" sz="1200">
                          <a:effectLst/>
                        </a:rPr>
                        <a:t>Note1 (10* CSSF</a:t>
                      </a:r>
                      <a:r>
                        <a:rPr lang="en-GB" sz="1200" baseline="-25000">
                          <a:effectLst/>
                        </a:rPr>
                        <a:t>interRAT</a:t>
                      </a:r>
                      <a:r>
                        <a:rPr lang="en-GB" sz="1200">
                          <a:effectLst/>
                        </a:rPr>
                        <a:t>)</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just">
                        <a:spcAft>
                          <a:spcPts val="900"/>
                        </a:spcAft>
                      </a:pPr>
                      <a:r>
                        <a:rPr lang="en-GB" sz="1200">
                          <a:effectLst/>
                        </a:rPr>
                        <a:t>Note1 (10* CSSF</a:t>
                      </a:r>
                      <a:r>
                        <a:rPr lang="en-GB" sz="1200" baseline="-25000">
                          <a:effectLst/>
                        </a:rPr>
                        <a:t>interRAT</a:t>
                      </a:r>
                      <a:r>
                        <a:rPr lang="en-GB" sz="1200">
                          <a:effectLst/>
                        </a:rPr>
                        <a:t>)</a:t>
                      </a:r>
                      <a:endParaRPr lang="zh-CN" sz="1200">
                        <a:effectLst/>
                        <a:latin typeface="Times New Roman" panose="02020603050405020304" pitchFamily="18" charset="0"/>
                        <a:ea typeface="宋体" panose="02010600030101010101" pitchFamily="2" charset="-122"/>
                      </a:endParaRPr>
                    </a:p>
                  </a:txBody>
                  <a:tcPr marL="68580" marR="68580" marT="9525" marB="0"/>
                </a:tc>
                <a:extLst>
                  <a:ext uri="{0D108BD9-81ED-4DB2-BD59-A6C34878D82A}">
                    <a16:rowId xmlns:a16="http://schemas.microsoft.com/office/drawing/2014/main" val="4045639146"/>
                  </a:ext>
                </a:extLst>
              </a:tr>
              <a:tr h="0">
                <a:tc>
                  <a:txBody>
                    <a:bodyPr/>
                    <a:lstStyle/>
                    <a:p>
                      <a:pPr algn="ctr">
                        <a:spcAft>
                          <a:spcPts val="0"/>
                        </a:spcAft>
                      </a:pPr>
                      <a:r>
                        <a:rPr lang="en-GB" sz="1200">
                          <a:effectLst/>
                        </a:rPr>
                        <a:t>DRx cycle = 1.28</a:t>
                      </a:r>
                      <a:endParaRPr lang="zh-CN" sz="12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9525" marB="0"/>
                </a:tc>
                <a:tc>
                  <a:txBody>
                    <a:bodyPr/>
                    <a:lstStyle/>
                    <a:p>
                      <a:pPr algn="just">
                        <a:spcAft>
                          <a:spcPts val="900"/>
                        </a:spcAft>
                      </a:pPr>
                      <a:r>
                        <a:rPr lang="en-GB" sz="1200">
                          <a:effectLst/>
                        </a:rPr>
                        <a:t>Note1 (8* CSSF</a:t>
                      </a:r>
                      <a:r>
                        <a:rPr lang="en-GB" sz="1200" baseline="-25000">
                          <a:effectLst/>
                        </a:rPr>
                        <a:t>interRAT</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just">
                        <a:spcAft>
                          <a:spcPts val="900"/>
                        </a:spcAft>
                      </a:pPr>
                      <a:r>
                        <a:rPr lang="en-GB" sz="1200">
                          <a:effectLst/>
                        </a:rPr>
                        <a:t>Note1 (8* CSSF</a:t>
                      </a:r>
                      <a:r>
                        <a:rPr lang="en-GB" sz="1200" baseline="-25000">
                          <a:effectLst/>
                        </a:rPr>
                        <a:t>interRAT</a:t>
                      </a:r>
                      <a:r>
                        <a:rPr lang="en-GB" sz="1200">
                          <a:effectLst/>
                        </a:rPr>
                        <a:t>)</a:t>
                      </a:r>
                      <a:endParaRPr lang="zh-CN" sz="1200">
                        <a:effectLst/>
                        <a:latin typeface="Times New Roman" panose="02020603050405020304" pitchFamily="18" charset="0"/>
                        <a:ea typeface="宋体" panose="02010600030101010101" pitchFamily="2" charset="-122"/>
                      </a:endParaRPr>
                    </a:p>
                  </a:txBody>
                  <a:tcPr marL="68580" marR="68580" marT="9525" marB="0"/>
                </a:tc>
                <a:extLst>
                  <a:ext uri="{0D108BD9-81ED-4DB2-BD59-A6C34878D82A}">
                    <a16:rowId xmlns:a16="http://schemas.microsoft.com/office/drawing/2014/main" val="1666979029"/>
                  </a:ext>
                </a:extLst>
              </a:tr>
              <a:tr h="0">
                <a:tc>
                  <a:txBody>
                    <a:bodyPr/>
                    <a:lstStyle/>
                    <a:p>
                      <a:pPr algn="ctr">
                        <a:spcAft>
                          <a:spcPts val="0"/>
                        </a:spcAft>
                      </a:pPr>
                      <a:r>
                        <a:rPr lang="en-GB" sz="1200">
                          <a:effectLst/>
                        </a:rPr>
                        <a:t>1.28&lt; DRX-cycle ≤10.24</a:t>
                      </a:r>
                      <a:endParaRPr lang="zh-CN" sz="12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9525" marB="0"/>
                </a:tc>
                <a:tc>
                  <a:txBody>
                    <a:bodyPr/>
                    <a:lstStyle/>
                    <a:p>
                      <a:pPr algn="just">
                        <a:spcAft>
                          <a:spcPts val="900"/>
                        </a:spcAft>
                      </a:pPr>
                      <a:r>
                        <a:rPr lang="en-GB" sz="1200">
                          <a:effectLst/>
                        </a:rPr>
                        <a:t>Note1 (20* CSSF</a:t>
                      </a:r>
                      <a:r>
                        <a:rPr lang="en-GB" sz="1200" baseline="-25000">
                          <a:effectLst/>
                        </a:rPr>
                        <a:t>interRAT</a:t>
                      </a:r>
                      <a:r>
                        <a:rPr lang="en-GB" sz="1200">
                          <a:effectLst/>
                        </a:rPr>
                        <a:t>)</a:t>
                      </a:r>
                      <a:endParaRPr lang="zh-CN" sz="1200">
                        <a:effectLst/>
                        <a:latin typeface="Times New Roman" panose="02020603050405020304" pitchFamily="18" charset="0"/>
                        <a:ea typeface="宋体" panose="02010600030101010101" pitchFamily="2" charset="-122"/>
                      </a:endParaRPr>
                    </a:p>
                  </a:txBody>
                  <a:tcPr marL="68580" marR="68580" marT="9525" marB="0"/>
                </a:tc>
                <a:tc>
                  <a:txBody>
                    <a:bodyPr/>
                    <a:lstStyle/>
                    <a:p>
                      <a:pPr algn="just">
                        <a:spcAft>
                          <a:spcPts val="900"/>
                        </a:spcAft>
                      </a:pPr>
                      <a:r>
                        <a:rPr lang="en-GB" sz="1200">
                          <a:effectLst/>
                        </a:rPr>
                        <a:t>Note1 (20* CSSF</a:t>
                      </a:r>
                      <a:r>
                        <a:rPr lang="en-GB" sz="1200" baseline="-25000">
                          <a:effectLst/>
                        </a:rPr>
                        <a:t>interRAT</a:t>
                      </a:r>
                      <a:r>
                        <a:rPr lang="en-GB" sz="1200">
                          <a:effectLst/>
                        </a:rPr>
                        <a:t>)</a:t>
                      </a:r>
                      <a:endParaRPr lang="zh-CN" sz="1200">
                        <a:effectLst/>
                        <a:latin typeface="Times New Roman" panose="02020603050405020304" pitchFamily="18" charset="0"/>
                        <a:ea typeface="宋体" panose="02010600030101010101" pitchFamily="2" charset="-122"/>
                      </a:endParaRPr>
                    </a:p>
                  </a:txBody>
                  <a:tcPr marL="68580" marR="68580" marT="9525" marB="0"/>
                </a:tc>
                <a:extLst>
                  <a:ext uri="{0D108BD9-81ED-4DB2-BD59-A6C34878D82A}">
                    <a16:rowId xmlns:a16="http://schemas.microsoft.com/office/drawing/2014/main" val="439083172"/>
                  </a:ext>
                </a:extLst>
              </a:tr>
              <a:tr h="0">
                <a:tc gridSpan="3">
                  <a:txBody>
                    <a:bodyPr/>
                    <a:lstStyle/>
                    <a:p>
                      <a:pPr algn="just">
                        <a:spcAft>
                          <a:spcPts val="900"/>
                        </a:spcAft>
                      </a:pPr>
                      <a:r>
                        <a:rPr lang="en-GB" sz="1200" dirty="0">
                          <a:effectLst/>
                        </a:rPr>
                        <a:t>NOTE 1:	The time depends on the DRX cycle length.</a:t>
                      </a:r>
                      <a:endParaRPr lang="zh-CN" sz="1200" dirty="0">
                        <a:effectLst/>
                      </a:endParaRPr>
                    </a:p>
                    <a:p>
                      <a:pPr algn="just">
                        <a:spcAft>
                          <a:spcPts val="900"/>
                        </a:spcAft>
                      </a:pPr>
                      <a:r>
                        <a:rPr lang="en-GB" sz="1200" dirty="0">
                          <a:effectLst/>
                        </a:rPr>
                        <a:t>NOTE 2:	 </a:t>
                      </a:r>
                      <a:r>
                        <a:rPr lang="en-GB" sz="1200" dirty="0" err="1">
                          <a:effectLst/>
                        </a:rPr>
                        <a:t>CSSF</a:t>
                      </a:r>
                      <a:r>
                        <a:rPr lang="en-GB" sz="1200" baseline="-25000" dirty="0" err="1">
                          <a:effectLst/>
                        </a:rPr>
                        <a:t>interRAT</a:t>
                      </a:r>
                      <a:r>
                        <a:rPr lang="en-GB" sz="1200" dirty="0">
                          <a:effectLst/>
                        </a:rPr>
                        <a:t> is as defined in clause 9.4.3.2.</a:t>
                      </a:r>
                      <a:endParaRPr lang="zh-CN" sz="1200" dirty="0">
                        <a:effectLst/>
                        <a:latin typeface="Times New Roman" panose="02020603050405020304" pitchFamily="18" charset="0"/>
                        <a:ea typeface="宋体" panose="02010600030101010101" pitchFamily="2" charset="-122"/>
                      </a:endParaRPr>
                    </a:p>
                  </a:txBody>
                  <a:tcPr marL="68580" marR="68580" marT="9525" marB="0"/>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767952095"/>
                  </a:ext>
                </a:extLst>
              </a:tr>
            </a:tbl>
          </a:graphicData>
        </a:graphic>
      </p:graphicFrame>
    </p:spTree>
    <p:extLst>
      <p:ext uri="{BB962C8B-B14F-4D97-AF65-F5344CB8AC3E}">
        <p14:creationId xmlns:p14="http://schemas.microsoft.com/office/powerpoint/2010/main" val="348929444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2f282d3b-eb4a-4b09-b61f-b9593442e28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3E9551B3FDDA24EBF0A209BAAD637CA" ma:contentTypeVersion="14" ma:contentTypeDescription="Create a new document." ma:contentTypeScope="" ma:versionID="4657363b426412f99c90575c569fa0bf">
  <xsd:schema xmlns:xsd="http://www.w3.org/2001/XMLSchema" xmlns:xs="http://www.w3.org/2001/XMLSchema" xmlns:p="http://schemas.microsoft.com/office/2006/metadata/properties" xmlns:ns2="2f282d3b-eb4a-4b09-b61f-b9593442e286" xmlns:ns3="9b239327-9e80-40e4-b1b7-4394fed77a33" targetNamespace="http://schemas.microsoft.com/office/2006/metadata/properties" ma:root="true" ma:fieldsID="1d137aa175c9de76dc3e16bb87d534cf" ns2:_="" ns3:_="">
    <xsd:import namespace="2f282d3b-eb4a-4b09-b61f-b9593442e286"/>
    <xsd:import namespace="9b239327-9e80-40e4-b1b7-4394fed77a3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_Flow_SignoffStatu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282d3b-eb4a-4b09-b61f-b9593442e2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39327-9e80-40e4-b1b7-4394fed77a3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EB2BBC-A178-49B1-99ED-81B47E4069BB}">
  <ds:schemaRefs>
    <ds:schemaRef ds:uri="http://schemas.microsoft.com/office/2006/metadata/properties"/>
    <ds:schemaRef ds:uri="http://schemas.microsoft.com/office/infopath/2007/PartnerControls"/>
    <ds:schemaRef ds:uri="2f282d3b-eb4a-4b09-b61f-b9593442e286"/>
  </ds:schemaRefs>
</ds:datastoreItem>
</file>

<file path=customXml/itemProps2.xml><?xml version="1.0" encoding="utf-8"?>
<ds:datastoreItem xmlns:ds="http://schemas.openxmlformats.org/officeDocument/2006/customXml" ds:itemID="{4802469C-0D52-41DA-90DC-2E5045EE5EA3}">
  <ds:schemaRefs>
    <ds:schemaRef ds:uri="http://schemas.microsoft.com/sharepoint/v3/contenttype/forms"/>
  </ds:schemaRefs>
</ds:datastoreItem>
</file>

<file path=customXml/itemProps3.xml><?xml version="1.0" encoding="utf-8"?>
<ds:datastoreItem xmlns:ds="http://schemas.openxmlformats.org/officeDocument/2006/customXml" ds:itemID="{EB445FCC-1007-4681-AA7D-972E4F7E99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282d3b-eb4a-4b09-b61f-b9593442e286"/>
    <ds:schemaRef ds:uri="9b239327-9e80-40e4-b1b7-4394fed77a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2742</TotalTime>
  <Words>1302</Words>
  <Application>Microsoft Office PowerPoint</Application>
  <PresentationFormat>全屏显示(4:3)</PresentationFormat>
  <Paragraphs>171</Paragraphs>
  <Slides>14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14</vt:i4>
      </vt:variant>
    </vt:vector>
  </HeadingPairs>
  <TitlesOfParts>
    <vt:vector size="20" baseType="lpstr">
      <vt:lpstr>Arial</vt:lpstr>
      <vt:lpstr>Calibri</vt:lpstr>
      <vt:lpstr>Symbol</vt:lpstr>
      <vt:lpstr>Times New Roman</vt:lpstr>
      <vt:lpstr>Wingdings</vt:lpstr>
      <vt:lpstr>Office 主题</vt:lpstr>
      <vt:lpstr>PowerPoint 演示文稿</vt:lpstr>
      <vt:lpstr>Background</vt:lpstr>
      <vt:lpstr>Cell re-selection requirements</vt:lpstr>
      <vt:lpstr>Cell re-selection requirements</vt:lpstr>
      <vt:lpstr>Cell identification delay requirements for DRX case in connected mode </vt:lpstr>
      <vt:lpstr>Applied DRX cycle in connected mode for HST</vt:lpstr>
      <vt:lpstr>Inter-RAT measurement </vt:lpstr>
      <vt:lpstr>Inter-RAT measurement </vt:lpstr>
      <vt:lpstr>Inter-RAT measurement </vt:lpstr>
      <vt:lpstr>Inter-RAT measurement </vt:lpstr>
      <vt:lpstr>Inter-RAT measurement </vt:lpstr>
      <vt:lpstr>Inter-RAT measurement </vt:lpstr>
      <vt:lpstr>Release independent</vt:lpstr>
      <vt:lpstr>Applicability of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cmri</dc:creator>
  <cp:lastModifiedBy>jingjing chen</cp:lastModifiedBy>
  <cp:revision>292</cp:revision>
  <dcterms:created xsi:type="dcterms:W3CDTF">2018-01-09T09:10:37Z</dcterms:created>
  <dcterms:modified xsi:type="dcterms:W3CDTF">2020-06-03T02:59:51Z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D:\Project_3GPP\2020_02_RAN4_94\Pre-meeting Study\Rel-16 HST RRM\R4-200xxxx WF on RRM for NR HST_0304_v1.0_Nokia_CATT_CMCC.pptx</vt:lpwstr>
  </property>
  <property fmtid="{D5CDD505-2E9C-101B-9397-08002B2CF9AE}" pid="4" name="ContentTypeId">
    <vt:lpwstr>0x010100F3E9551B3FDDA24EBF0A209BAAD637CA</vt:lpwstr>
  </property>
</Properties>
</file>