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94" r:id="rId3"/>
    <p:sldId id="291" r:id="rId4"/>
    <p:sldId id="301" r:id="rId5"/>
    <p:sldId id="299" r:id="rId6"/>
    <p:sldId id="300" r:id="rId7"/>
    <p:sldId id="303"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6066" autoAdjust="0"/>
  </p:normalViewPr>
  <p:slideViewPr>
    <p:cSldViewPr>
      <p:cViewPr varScale="1">
        <p:scale>
          <a:sx n="102" d="100"/>
          <a:sy n="102"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82961E-85B7-4CA5-B036-C72F184F1952}" type="datetimeFigureOut">
              <a:rPr kumimoji="1" lang="ja-JP" altLang="en-US" smtClean="0"/>
              <a:pPr/>
              <a:t>2020/6/3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9701A4-192C-4257-8815-E3F0C8F3C8D4}" type="slidenum">
              <a:rPr kumimoji="1" lang="ja-JP" altLang="en-US" smtClean="0"/>
              <a:pPr/>
              <a:t>‹#›</a:t>
            </a:fld>
            <a:endParaRPr kumimoji="1" lang="ja-JP" altLang="en-US"/>
          </a:p>
        </p:txBody>
      </p:sp>
    </p:spTree>
    <p:extLst>
      <p:ext uri="{BB962C8B-B14F-4D97-AF65-F5344CB8AC3E}">
        <p14:creationId xmlns:p14="http://schemas.microsoft.com/office/powerpoint/2010/main" val="23367501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2</a:t>
            </a:fld>
            <a:endParaRPr kumimoji="1" lang="ja-JP" altLang="en-US"/>
          </a:p>
        </p:txBody>
      </p:sp>
    </p:spTree>
    <p:extLst>
      <p:ext uri="{BB962C8B-B14F-4D97-AF65-F5344CB8AC3E}">
        <p14:creationId xmlns:p14="http://schemas.microsoft.com/office/powerpoint/2010/main" val="1313209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3</a:t>
            </a:fld>
            <a:endParaRPr kumimoji="1" lang="ja-JP" altLang="en-US"/>
          </a:p>
        </p:txBody>
      </p:sp>
    </p:spTree>
    <p:extLst>
      <p:ext uri="{BB962C8B-B14F-4D97-AF65-F5344CB8AC3E}">
        <p14:creationId xmlns:p14="http://schemas.microsoft.com/office/powerpoint/2010/main" val="617379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4</a:t>
            </a:fld>
            <a:endParaRPr kumimoji="1" lang="ja-JP" altLang="en-US"/>
          </a:p>
        </p:txBody>
      </p:sp>
    </p:spTree>
    <p:extLst>
      <p:ext uri="{BB962C8B-B14F-4D97-AF65-F5344CB8AC3E}">
        <p14:creationId xmlns:p14="http://schemas.microsoft.com/office/powerpoint/2010/main" val="3226775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5</a:t>
            </a:fld>
            <a:endParaRPr kumimoji="1" lang="ja-JP" altLang="en-US"/>
          </a:p>
        </p:txBody>
      </p:sp>
    </p:spTree>
    <p:extLst>
      <p:ext uri="{BB962C8B-B14F-4D97-AF65-F5344CB8AC3E}">
        <p14:creationId xmlns:p14="http://schemas.microsoft.com/office/powerpoint/2010/main" val="2205108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6</a:t>
            </a:fld>
            <a:endParaRPr kumimoji="1" lang="ja-JP" altLang="en-US"/>
          </a:p>
        </p:txBody>
      </p:sp>
    </p:spTree>
    <p:extLst>
      <p:ext uri="{BB962C8B-B14F-4D97-AF65-F5344CB8AC3E}">
        <p14:creationId xmlns:p14="http://schemas.microsoft.com/office/powerpoint/2010/main" val="39861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7</a:t>
            </a:fld>
            <a:endParaRPr kumimoji="1" lang="ja-JP" altLang="en-US"/>
          </a:p>
        </p:txBody>
      </p:sp>
    </p:spTree>
    <p:extLst>
      <p:ext uri="{BB962C8B-B14F-4D97-AF65-F5344CB8AC3E}">
        <p14:creationId xmlns:p14="http://schemas.microsoft.com/office/powerpoint/2010/main" val="162483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sz="4000" b="1" dirty="0"/>
              <a:t>Way forward on </a:t>
            </a:r>
            <a:r>
              <a:rPr lang="en-GB" altLang="zh-CN" sz="4000" b="1" dirty="0"/>
              <a:t>FR2 inter-band CA </a:t>
            </a:r>
            <a:r>
              <a:rPr lang="en-US" altLang="zh-CN" sz="4000" b="1" dirty="0"/>
              <a:t>RRM </a:t>
            </a:r>
            <a:r>
              <a:rPr lang="en-GB" altLang="zh-CN" sz="4000" b="1" dirty="0"/>
              <a:t>requirement</a:t>
            </a:r>
            <a:r>
              <a:rPr lang="en-US" altLang="zh-CN" sz="4000" b="1"/>
              <a:t>s</a:t>
            </a:r>
            <a:endParaRPr kumimoji="1" lang="ja-JP" altLang="en-US" sz="4000" dirty="0"/>
          </a:p>
        </p:txBody>
      </p:sp>
      <p:sp>
        <p:nvSpPr>
          <p:cNvPr id="3" name="サブタイトル 2"/>
          <p:cNvSpPr>
            <a:spLocks noGrp="1"/>
          </p:cNvSpPr>
          <p:nvPr>
            <p:ph type="subTitle" idx="1"/>
          </p:nvPr>
        </p:nvSpPr>
        <p:spPr/>
        <p:txBody>
          <a:bodyPr/>
          <a:lstStyle/>
          <a:p>
            <a:r>
              <a:rPr lang="en-US" altLang="ja-JP" dirty="0">
                <a:solidFill>
                  <a:schemeClr val="tx1"/>
                </a:solidFill>
              </a:rPr>
              <a:t>Huawei, HiSilicon</a:t>
            </a:r>
          </a:p>
        </p:txBody>
      </p:sp>
      <p:sp>
        <p:nvSpPr>
          <p:cNvPr id="4" name="テキスト ボックス 3"/>
          <p:cNvSpPr txBox="1"/>
          <p:nvPr/>
        </p:nvSpPr>
        <p:spPr>
          <a:xfrm>
            <a:off x="107504" y="188639"/>
            <a:ext cx="3877985" cy="923330"/>
          </a:xfrm>
          <a:prstGeom prst="rect">
            <a:avLst/>
          </a:prstGeom>
          <a:noFill/>
        </p:spPr>
        <p:txBody>
          <a:bodyPr wrap="none" rtlCol="0">
            <a:spAutoFit/>
          </a:bodyPr>
          <a:lstStyle/>
          <a:p>
            <a:r>
              <a:rPr lang="en-GB" b="1" dirty="0"/>
              <a:t>3GPP TSG-RAN4 Meeting #95-e 	</a:t>
            </a:r>
          </a:p>
          <a:p>
            <a:r>
              <a:rPr lang="en-US" altLang="zh-CN" b="1" dirty="0"/>
              <a:t>Online, 25</a:t>
            </a:r>
            <a:r>
              <a:rPr lang="en-US" altLang="zh-CN" b="1" baseline="30000" dirty="0"/>
              <a:t>th</a:t>
            </a:r>
            <a:r>
              <a:rPr lang="en-US" altLang="zh-CN" b="1" dirty="0"/>
              <a:t> May – 05</a:t>
            </a:r>
            <a:r>
              <a:rPr lang="en-US" altLang="zh-CN" b="1" baseline="30000" dirty="0"/>
              <a:t>th</a:t>
            </a:r>
            <a:r>
              <a:rPr lang="en-US" altLang="zh-CN" b="1" dirty="0"/>
              <a:t> June, 2020</a:t>
            </a:r>
          </a:p>
          <a:p>
            <a:r>
              <a:rPr lang="en-US" altLang="zh-CN" b="1" dirty="0"/>
              <a:t>Agenda: 6.15.1.10</a:t>
            </a:r>
          </a:p>
        </p:txBody>
      </p:sp>
      <p:sp>
        <p:nvSpPr>
          <p:cNvPr id="5" name="正方形/長方形 4"/>
          <p:cNvSpPr/>
          <p:nvPr/>
        </p:nvSpPr>
        <p:spPr>
          <a:xfrm>
            <a:off x="5868144" y="188639"/>
            <a:ext cx="3067372" cy="369332"/>
          </a:xfrm>
          <a:prstGeom prst="rect">
            <a:avLst/>
          </a:prstGeom>
        </p:spPr>
        <p:txBody>
          <a:bodyPr wrap="square">
            <a:spAutoFit/>
          </a:bodyPr>
          <a:lstStyle/>
          <a:p>
            <a:pPr algn="r"/>
            <a:r>
              <a:rPr lang="en-US" altLang="zh-CN" b="1" dirty="0"/>
              <a:t>R4-2008998</a:t>
            </a:r>
            <a:endParaRPr lang="en-US" altLang="ja-JP" b="1" dirty="0"/>
          </a:p>
        </p:txBody>
      </p:sp>
    </p:spTree>
    <p:extLst>
      <p:ext uri="{BB962C8B-B14F-4D97-AF65-F5344CB8AC3E}">
        <p14:creationId xmlns:p14="http://schemas.microsoft.com/office/powerpoint/2010/main" val="2885410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59532" y="1052736"/>
            <a:ext cx="8532948" cy="5047536"/>
          </a:xfrm>
          <a:prstGeom prst="rect">
            <a:avLst/>
          </a:prstGeom>
        </p:spPr>
        <p:txBody>
          <a:bodyPr wrap="square">
            <a:spAutoFit/>
          </a:bodyPr>
          <a:lstStyle/>
          <a:p>
            <a:r>
              <a:rPr lang="en-US" altLang="zh-CN" sz="2400" dirty="0"/>
              <a:t>For a FR2 inter-band CA combination with using independent beam management, the existing interruption requirements for inter-band CA can be applied.</a:t>
            </a:r>
          </a:p>
          <a:p>
            <a:r>
              <a:rPr lang="en-GB" altLang="zh-CN" sz="2400" dirty="0"/>
              <a:t>The </a:t>
            </a:r>
            <a:r>
              <a:rPr lang="en-US" altLang="zh-CN" sz="2400" dirty="0"/>
              <a:t>following options are considered on how to define the </a:t>
            </a:r>
            <a:r>
              <a:rPr lang="en-GB" altLang="zh-CN" sz="2400" dirty="0"/>
              <a:t>interruption requirements for FR2 inter-band CA with CBM.</a:t>
            </a:r>
            <a:endParaRPr lang="en-US" sz="2400" dirty="0"/>
          </a:p>
          <a:p>
            <a:pPr marL="742950" lvl="2" indent="-285750" fontAlgn="base" hangingPunct="0">
              <a:spcBef>
                <a:spcPct val="0"/>
              </a:spcBef>
              <a:spcAft>
                <a:spcPct val="0"/>
              </a:spcAft>
              <a:buFont typeface="Arial" panose="020B0604020202020204" pitchFamily="34" charset="0"/>
              <a:buChar char="•"/>
            </a:pPr>
            <a:r>
              <a:rPr lang="en-US" altLang="zh-CN" sz="2000" dirty="0"/>
              <a:t>Option 1: the existing interruption requirements of intra-band CA can be applied.</a:t>
            </a:r>
            <a:endParaRPr lang="en-GB" altLang="zh-CN" sz="2000" dirty="0"/>
          </a:p>
          <a:p>
            <a:pPr marL="742950" lvl="2" indent="-285750" fontAlgn="base" hangingPunct="0">
              <a:spcBef>
                <a:spcPct val="0"/>
              </a:spcBef>
              <a:spcAft>
                <a:spcPct val="0"/>
              </a:spcAft>
              <a:buFont typeface="Arial" panose="020B0604020202020204" pitchFamily="34" charset="0"/>
              <a:buChar char="•"/>
            </a:pPr>
            <a:r>
              <a:rPr lang="en-US" altLang="zh-CN" sz="2000" dirty="0"/>
              <a:t>Option 2: </a:t>
            </a:r>
            <a:r>
              <a:rPr lang="en-GB" altLang="zh-CN" sz="2000" dirty="0"/>
              <a:t>the interruption requirements can be defined as the current interruption with adding a SMTC duration which is the longest SMTC duration among all the serving cells in this FR2 band pair.</a:t>
            </a:r>
          </a:p>
          <a:p>
            <a:pPr marL="742950" lvl="2" indent="-285750" fontAlgn="base" hangingPunct="0">
              <a:spcBef>
                <a:spcPct val="0"/>
              </a:spcBef>
              <a:spcAft>
                <a:spcPct val="0"/>
              </a:spcAft>
              <a:buFont typeface="Arial" panose="020B0604020202020204" pitchFamily="34" charset="0"/>
              <a:buChar char="•"/>
            </a:pPr>
            <a:r>
              <a:rPr lang="en-US" altLang="zh-CN" sz="2000" dirty="0"/>
              <a:t>Option 3: RAN4 RRM need feedback on the RF architectures of common beam UEs from RF session, e.g. in different band combinations.</a:t>
            </a:r>
            <a:endParaRPr lang="en-GB" altLang="zh-CN" sz="2000" dirty="0"/>
          </a:p>
          <a:p>
            <a:pPr marL="742950" lvl="2" indent="-285750" fontAlgn="base" hangingPunct="0">
              <a:spcBef>
                <a:spcPct val="0"/>
              </a:spcBef>
              <a:spcAft>
                <a:spcPct val="0"/>
              </a:spcAft>
              <a:buFont typeface="Arial" panose="020B0604020202020204" pitchFamily="34" charset="0"/>
              <a:buChar char="•"/>
            </a:pPr>
            <a:endParaRPr lang="en-GB" altLang="zh-CN" sz="2000" dirty="0"/>
          </a:p>
          <a:p>
            <a:endParaRPr lang="en-US" sz="2400" dirty="0"/>
          </a:p>
          <a:p>
            <a:pPr lvl="1"/>
            <a:endParaRPr lang="en-US" dirty="0"/>
          </a:p>
        </p:txBody>
      </p:sp>
      <p:sp>
        <p:nvSpPr>
          <p:cNvPr id="7" name="Title 1"/>
          <p:cNvSpPr txBox="1">
            <a:spLocks/>
          </p:cNvSpPr>
          <p:nvPr/>
        </p:nvSpPr>
        <p:spPr>
          <a:xfrm>
            <a:off x="0" y="-27384"/>
            <a:ext cx="889248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sz="2800" b="1" dirty="0"/>
              <a:t>Agreements on interruption requirements</a:t>
            </a:r>
          </a:p>
        </p:txBody>
      </p:sp>
    </p:spTree>
    <p:extLst>
      <p:ext uri="{BB962C8B-B14F-4D97-AF65-F5344CB8AC3E}">
        <p14:creationId xmlns:p14="http://schemas.microsoft.com/office/powerpoint/2010/main" val="2060249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00"/>
            <a:ext cx="8892480" cy="1143000"/>
          </a:xfrm>
        </p:spPr>
        <p:txBody>
          <a:bodyPr>
            <a:noAutofit/>
          </a:bodyPr>
          <a:lstStyle/>
          <a:p>
            <a:r>
              <a:rPr lang="en-US" sz="2800" b="1" dirty="0"/>
              <a:t>Agreement on beam management requirements</a:t>
            </a:r>
          </a:p>
        </p:txBody>
      </p:sp>
      <p:sp>
        <p:nvSpPr>
          <p:cNvPr id="15" name="Rectangle 14"/>
          <p:cNvSpPr/>
          <p:nvPr/>
        </p:nvSpPr>
        <p:spPr>
          <a:xfrm>
            <a:off x="179512" y="692696"/>
            <a:ext cx="8856984" cy="3631763"/>
          </a:xfrm>
          <a:prstGeom prst="rect">
            <a:avLst/>
          </a:prstGeom>
        </p:spPr>
        <p:txBody>
          <a:bodyPr wrap="square">
            <a:spAutoFit/>
          </a:bodyPr>
          <a:lstStyle/>
          <a:p>
            <a:r>
              <a:rPr lang="en-US" altLang="zh-CN" sz="2000" dirty="0"/>
              <a:t>Beam management resource configuration for CBM UE:</a:t>
            </a:r>
          </a:p>
          <a:p>
            <a:pPr marL="742950" lvl="2" indent="-285750" fontAlgn="base" hangingPunct="0">
              <a:spcBef>
                <a:spcPct val="0"/>
              </a:spcBef>
              <a:spcAft>
                <a:spcPct val="0"/>
              </a:spcAft>
              <a:buFont typeface="Arial" panose="020B0604020202020204" pitchFamily="34" charset="0"/>
              <a:buChar char="•"/>
            </a:pPr>
            <a:r>
              <a:rPr lang="en-GB" altLang="zh-CN" dirty="0"/>
              <a:t>It is left to network to decide whether to configure BFD/CBD measurements on </a:t>
            </a:r>
            <a:r>
              <a:rPr lang="en-GB" altLang="zh-CN" dirty="0" err="1"/>
              <a:t>SCell</a:t>
            </a:r>
            <a:endParaRPr lang="en-GB" altLang="zh-CN" dirty="0"/>
          </a:p>
          <a:p>
            <a:pPr marL="742950" lvl="2" indent="-285750" fontAlgn="base" hangingPunct="0">
              <a:spcBef>
                <a:spcPct val="0"/>
              </a:spcBef>
              <a:spcAft>
                <a:spcPct val="0"/>
              </a:spcAft>
              <a:buFont typeface="Arial" panose="020B0604020202020204" pitchFamily="34" charset="0"/>
              <a:buChar char="•"/>
            </a:pPr>
            <a:endParaRPr lang="en-GB" altLang="zh-CN" dirty="0">
              <a:solidFill>
                <a:srgbClr val="00B050"/>
              </a:solidFill>
            </a:endParaRPr>
          </a:p>
          <a:p>
            <a:r>
              <a:rPr lang="en-US" altLang="zh-CN" sz="2000" dirty="0"/>
              <a:t>Beam management requirements for CBM UE:</a:t>
            </a:r>
          </a:p>
          <a:p>
            <a:pPr marL="742950" lvl="2" indent="-285750" fontAlgn="base" hangingPunct="0">
              <a:spcBef>
                <a:spcPct val="0"/>
              </a:spcBef>
              <a:spcAft>
                <a:spcPct val="0"/>
              </a:spcAft>
              <a:buFont typeface="Arial" panose="020B0604020202020204" pitchFamily="34" charset="0"/>
              <a:buChar char="•"/>
            </a:pPr>
            <a:r>
              <a:rPr lang="en-US" altLang="zh-CN" dirty="0"/>
              <a:t>For BFD/CBD on </a:t>
            </a:r>
            <a:r>
              <a:rPr lang="en-US" altLang="zh-CN" dirty="0" err="1"/>
              <a:t>PCell</a:t>
            </a:r>
            <a:r>
              <a:rPr lang="en-US" altLang="zh-CN" dirty="0"/>
              <a:t>/</a:t>
            </a:r>
            <a:r>
              <a:rPr lang="en-US" altLang="zh-CN" dirty="0" err="1"/>
              <a:t>PSCell</a:t>
            </a:r>
            <a:endParaRPr lang="en-US" altLang="zh-CN" dirty="0"/>
          </a:p>
          <a:p>
            <a:pPr marL="1200150" lvl="3" indent="-285750" fontAlgn="base" hangingPunct="0">
              <a:spcBef>
                <a:spcPct val="0"/>
              </a:spcBef>
              <a:spcAft>
                <a:spcPct val="0"/>
              </a:spcAft>
              <a:buFont typeface="Arial" panose="020B0604020202020204" pitchFamily="34" charset="0"/>
              <a:buChar char="•"/>
            </a:pPr>
            <a:r>
              <a:rPr lang="en-GB" altLang="zh-CN" sz="1600" dirty="0"/>
              <a:t>R15 </a:t>
            </a:r>
            <a:r>
              <a:rPr lang="en-US" altLang="zh-CN" sz="1600" dirty="0"/>
              <a:t>BFD/CBD measurement</a:t>
            </a:r>
            <a:r>
              <a:rPr lang="en-GB" altLang="zh-CN" sz="1600" dirty="0"/>
              <a:t> requirements in FR2 can be applied for FR2 inter-band CA scenario.</a:t>
            </a:r>
            <a:endParaRPr lang="en-US" altLang="zh-CN" sz="1600" dirty="0"/>
          </a:p>
          <a:p>
            <a:pPr marL="742950" lvl="2" indent="-285750" fontAlgn="base" hangingPunct="0">
              <a:spcBef>
                <a:spcPct val="0"/>
              </a:spcBef>
              <a:spcAft>
                <a:spcPct val="0"/>
              </a:spcAft>
              <a:buFont typeface="Arial" panose="020B0604020202020204" pitchFamily="34" charset="0"/>
              <a:buChar char="•"/>
            </a:pPr>
            <a:r>
              <a:rPr lang="en-US" altLang="zh-CN" dirty="0"/>
              <a:t>For BFD/CBD on </a:t>
            </a:r>
            <a:r>
              <a:rPr lang="en-US" altLang="zh-CN" dirty="0" err="1"/>
              <a:t>SCell</a:t>
            </a:r>
            <a:endParaRPr lang="en-US" altLang="zh-CN" dirty="0"/>
          </a:p>
          <a:p>
            <a:pPr marL="1200150" lvl="3" indent="-285750" fontAlgn="base" hangingPunct="0">
              <a:spcBef>
                <a:spcPct val="0"/>
              </a:spcBef>
              <a:spcAft>
                <a:spcPct val="0"/>
              </a:spcAft>
              <a:buFont typeface="Arial" panose="020B0604020202020204" pitchFamily="34" charset="0"/>
              <a:buChar char="•"/>
            </a:pPr>
            <a:r>
              <a:rPr lang="en-GB" altLang="zh-CN" sz="1600" dirty="0"/>
              <a:t>RAN4 to use </a:t>
            </a:r>
            <a:r>
              <a:rPr lang="en-GB" altLang="zh-CN" sz="1600" dirty="0" err="1"/>
              <a:t>SCell</a:t>
            </a:r>
            <a:r>
              <a:rPr lang="en-GB" altLang="zh-CN" sz="1600" dirty="0"/>
              <a:t> BFD/CBD requirements as being defined in </a:t>
            </a:r>
            <a:r>
              <a:rPr lang="en-GB" altLang="zh-CN" sz="1600" dirty="0" err="1"/>
              <a:t>eMIMO</a:t>
            </a:r>
            <a:r>
              <a:rPr lang="en-GB" altLang="zh-CN" sz="1600" dirty="0"/>
              <a:t> WID as baseline.</a:t>
            </a:r>
          </a:p>
          <a:p>
            <a:pPr marL="742950" lvl="2" indent="-285750" fontAlgn="base" hangingPunct="0">
              <a:spcBef>
                <a:spcPct val="0"/>
              </a:spcBef>
              <a:spcAft>
                <a:spcPct val="0"/>
              </a:spcAft>
              <a:buFont typeface="Arial" panose="020B0604020202020204" pitchFamily="34" charset="0"/>
              <a:buChar char="•"/>
            </a:pPr>
            <a:r>
              <a:rPr lang="en-US" altLang="zh-CN" dirty="0"/>
              <a:t>For L1-RSRP reporting</a:t>
            </a:r>
            <a:r>
              <a:rPr lang="en-GB" altLang="zh-CN" dirty="0"/>
              <a:t>.</a:t>
            </a:r>
            <a:endParaRPr lang="en-US" altLang="zh-CN" dirty="0"/>
          </a:p>
          <a:p>
            <a:pPr marL="1200150" lvl="3" indent="-285750" fontAlgn="base" hangingPunct="0">
              <a:spcBef>
                <a:spcPct val="0"/>
              </a:spcBef>
              <a:spcAft>
                <a:spcPct val="0"/>
              </a:spcAft>
              <a:buFont typeface="Arial" panose="020B0604020202020204" pitchFamily="34" charset="0"/>
              <a:buChar char="•"/>
            </a:pPr>
            <a:r>
              <a:rPr lang="en-GB" altLang="zh-CN" sz="1600" dirty="0"/>
              <a:t>R15 L1-RSRP measurement requirements </a:t>
            </a:r>
            <a:r>
              <a:rPr lang="en-US" altLang="zh-CN" sz="1600" dirty="0"/>
              <a:t>in FR2 </a:t>
            </a:r>
            <a:r>
              <a:rPr lang="en-GB" altLang="zh-CN" sz="1600" dirty="0"/>
              <a:t>can applied for FR2 inter-band CA scenario. </a:t>
            </a:r>
          </a:p>
          <a:p>
            <a:pPr fontAlgn="base" hangingPunct="0">
              <a:spcBef>
                <a:spcPct val="0"/>
              </a:spcBef>
              <a:spcAft>
                <a:spcPct val="0"/>
              </a:spcAft>
            </a:pPr>
            <a:endParaRPr lang="en-US" sz="2000" dirty="0"/>
          </a:p>
        </p:txBody>
      </p:sp>
    </p:spTree>
    <p:extLst>
      <p:ext uri="{BB962C8B-B14F-4D97-AF65-F5344CB8AC3E}">
        <p14:creationId xmlns:p14="http://schemas.microsoft.com/office/powerpoint/2010/main" val="378903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8892480" cy="1143000"/>
          </a:xfrm>
        </p:spPr>
        <p:txBody>
          <a:bodyPr>
            <a:noAutofit/>
          </a:bodyPr>
          <a:lstStyle/>
          <a:p>
            <a:r>
              <a:rPr lang="en-US" sz="2800" b="1" dirty="0"/>
              <a:t>Agreement on scheduling restriction requirements</a:t>
            </a:r>
          </a:p>
        </p:txBody>
      </p:sp>
      <p:sp>
        <p:nvSpPr>
          <p:cNvPr id="15" name="Rectangle 14"/>
          <p:cNvSpPr/>
          <p:nvPr/>
        </p:nvSpPr>
        <p:spPr>
          <a:xfrm>
            <a:off x="179512" y="692696"/>
            <a:ext cx="8856984" cy="5755422"/>
          </a:xfrm>
          <a:prstGeom prst="rect">
            <a:avLst/>
          </a:prstGeom>
        </p:spPr>
        <p:txBody>
          <a:bodyPr wrap="square">
            <a:spAutoFit/>
          </a:bodyPr>
          <a:lstStyle/>
          <a:p>
            <a:r>
              <a:rPr lang="en-US" altLang="zh-CN" sz="2000" dirty="0"/>
              <a:t>Scheduling restriction requirements for IBM UE</a:t>
            </a:r>
          </a:p>
          <a:p>
            <a:pPr marL="742950" lvl="2" indent="-285750" fontAlgn="base" hangingPunct="0">
              <a:spcBef>
                <a:spcPct val="0"/>
              </a:spcBef>
              <a:spcAft>
                <a:spcPct val="0"/>
              </a:spcAft>
              <a:buFont typeface="Arial" panose="020B0604020202020204" pitchFamily="34" charset="0"/>
              <a:buChar char="•"/>
            </a:pPr>
            <a:r>
              <a:rPr lang="en-GB" altLang="zh-CN" sz="1600" dirty="0"/>
              <a:t>There are no </a:t>
            </a:r>
            <a:r>
              <a:rPr lang="en-US" altLang="zh-CN" sz="1600" dirty="0"/>
              <a:t>scheduling </a:t>
            </a:r>
            <a:r>
              <a:rPr lang="en-GB" altLang="zh-CN" sz="1600" dirty="0"/>
              <a:t>restrictions on one FR2 band due to RLM/BFD/CBD/L1-RSRP measurements </a:t>
            </a:r>
            <a:r>
              <a:rPr lang="en-US" altLang="zh-CN" sz="1600" dirty="0"/>
              <a:t>being performed </a:t>
            </a:r>
            <a:r>
              <a:rPr lang="en-GB" altLang="zh-CN" sz="1600" dirty="0"/>
              <a:t>on another FR2 band </a:t>
            </a:r>
            <a:r>
              <a:rPr lang="en-GB" altLang="zh-CN" sz="1600" dirty="0" smtClean="0"/>
              <a:t>under </a:t>
            </a:r>
            <a:r>
              <a:rPr lang="en-GB" altLang="zh-CN" sz="1600" dirty="0"/>
              <a:t>the </a:t>
            </a:r>
            <a:r>
              <a:rPr lang="en-GB" altLang="zh-CN" sz="1600" dirty="0" smtClean="0"/>
              <a:t>following conditions:</a:t>
            </a:r>
            <a:endParaRPr lang="en-GB" altLang="zh-CN" sz="1600" dirty="0"/>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simultaneous </a:t>
            </a:r>
            <a:r>
              <a:rPr lang="en-US" altLang="zh-CN" sz="1600" dirty="0" smtClean="0"/>
              <a:t>UL/DL</a:t>
            </a:r>
            <a:r>
              <a:rPr lang="en-US" altLang="zh-CN" sz="1600" dirty="0"/>
              <a:t> between two FR2 bands</a:t>
            </a:r>
            <a:r>
              <a:rPr lang="en-US" altLang="zh-CN" sz="1600" dirty="0" smtClean="0"/>
              <a:t> if </a:t>
            </a:r>
            <a:r>
              <a:rPr lang="en-US" altLang="zh-CN" sz="1600" dirty="0"/>
              <a:t>the UE does not have such capability of </a:t>
            </a:r>
            <a:r>
              <a:rPr lang="en-US" altLang="zh-CN" sz="1600" i="1" dirty="0" err="1" smtClean="0"/>
              <a:t>simultaneousRxTxInterBandCA</a:t>
            </a:r>
            <a:r>
              <a:rPr lang="en-GB" altLang="zh-CN" sz="1600" dirty="0" smtClean="0"/>
              <a:t>.</a:t>
            </a:r>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a:t>
            </a:r>
            <a:r>
              <a:rPr lang="en-US" altLang="zh-CN" sz="1600" dirty="0" smtClean="0"/>
              <a:t>mixed numerology</a:t>
            </a:r>
            <a:r>
              <a:rPr lang="en-US" altLang="zh-CN" sz="1600" dirty="0"/>
              <a:t> on two FR2 CCs if the UE does not have the capability of supporting simultaneous reception with two different numerologies between FR2 CCs in DL</a:t>
            </a:r>
            <a:r>
              <a:rPr lang="en-GB" altLang="zh-CN" sz="1600" dirty="0" smtClean="0"/>
              <a:t>.</a:t>
            </a:r>
            <a:endParaRPr lang="en-GB" altLang="zh-CN" sz="1600" dirty="0" smtClean="0"/>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a:t>
            </a:r>
            <a:r>
              <a:rPr lang="en-US" altLang="zh-CN" sz="1600" dirty="0" smtClean="0"/>
              <a:t>mixed </a:t>
            </a:r>
            <a:r>
              <a:rPr lang="en-US" altLang="zh-CN" sz="1600" dirty="0"/>
              <a:t>numerology between SSB and data on two FR2 bands </a:t>
            </a:r>
            <a:r>
              <a:rPr lang="en-US" altLang="zh-CN" sz="1600" dirty="0" smtClean="0"/>
              <a:t>if </a:t>
            </a:r>
            <a:r>
              <a:rPr lang="en-US" altLang="zh-CN" sz="1600" dirty="0"/>
              <a:t>the UE does not have such capability of </a:t>
            </a:r>
            <a:r>
              <a:rPr lang="en-US" altLang="zh-CN" sz="1600" i="1" dirty="0" err="1" smtClean="0"/>
              <a:t>simultaneousRxDataSSB-DiffNumerology</a:t>
            </a:r>
            <a:r>
              <a:rPr lang="en-GB" altLang="zh-CN" sz="1600" dirty="0"/>
              <a:t> in FR2</a:t>
            </a:r>
            <a:r>
              <a:rPr lang="en-GB" altLang="zh-CN" sz="1600" dirty="0" smtClean="0"/>
              <a:t>.</a:t>
            </a:r>
            <a:endParaRPr lang="en-GB" altLang="zh-CN" sz="1600" dirty="0"/>
          </a:p>
          <a:p>
            <a:pPr marL="742950" lvl="2" indent="-285750" fontAlgn="base" hangingPunct="0">
              <a:spcBef>
                <a:spcPct val="0"/>
              </a:spcBef>
              <a:spcAft>
                <a:spcPct val="0"/>
              </a:spcAft>
              <a:buFont typeface="Arial" panose="020B0604020202020204" pitchFamily="34" charset="0"/>
              <a:buChar char="•"/>
            </a:pPr>
            <a:r>
              <a:rPr lang="en-GB" altLang="zh-CN" sz="1600" dirty="0"/>
              <a:t>The </a:t>
            </a:r>
            <a:r>
              <a:rPr lang="en-US" altLang="zh-CN" sz="1600" dirty="0"/>
              <a:t>scheduling </a:t>
            </a:r>
            <a:r>
              <a:rPr lang="en-GB" altLang="zh-CN" sz="1600" dirty="0"/>
              <a:t>availability requirements for FR2 inter-band CA scenario shall be introduced to clarify there is no scheduling restriction if UE uses independent beam.</a:t>
            </a:r>
          </a:p>
          <a:p>
            <a:pPr fontAlgn="base" hangingPunct="0">
              <a:spcBef>
                <a:spcPct val="0"/>
              </a:spcBef>
              <a:spcAft>
                <a:spcPct val="0"/>
              </a:spcAft>
            </a:pPr>
            <a:r>
              <a:rPr lang="en-GB" altLang="zh-CN" sz="2000" dirty="0"/>
              <a:t>FFS whether to define the scheduling restrictions for the following cases for both </a:t>
            </a:r>
            <a:r>
              <a:rPr lang="en-US" altLang="zh-CN" sz="2000" dirty="0"/>
              <a:t>IBM</a:t>
            </a:r>
            <a:r>
              <a:rPr lang="en-GB" altLang="zh-CN" sz="2000" dirty="0"/>
              <a:t> and </a:t>
            </a:r>
            <a:r>
              <a:rPr lang="en-US" altLang="zh-CN" sz="2000" dirty="0"/>
              <a:t>CBM</a:t>
            </a:r>
            <a:r>
              <a:rPr lang="en-GB" altLang="zh-CN" sz="2000" dirty="0"/>
              <a:t>.</a:t>
            </a:r>
            <a:endParaRPr lang="en-US" altLang="zh-CN" sz="2000" dirty="0"/>
          </a:p>
          <a:p>
            <a:pPr marL="742950" lvl="2" indent="-285750" fontAlgn="base" hangingPunct="0">
              <a:spcBef>
                <a:spcPct val="0"/>
              </a:spcBef>
              <a:spcAft>
                <a:spcPct val="0"/>
              </a:spcAft>
              <a:buFont typeface="Arial" panose="020B0604020202020204" pitchFamily="34" charset="0"/>
              <a:buChar char="•"/>
            </a:pPr>
            <a:r>
              <a:rPr lang="en-US" altLang="zh-CN" sz="1600" dirty="0"/>
              <a:t>Case 1: network configures simultaneous UL/DL between </a:t>
            </a:r>
            <a:r>
              <a:rPr lang="en-US" altLang="zh-CN" sz="1600" dirty="0" err="1" smtClean="0"/>
              <a:t>between</a:t>
            </a:r>
            <a:r>
              <a:rPr lang="en-US" altLang="zh-CN" sz="1600" dirty="0" smtClean="0"/>
              <a:t> </a:t>
            </a:r>
            <a:r>
              <a:rPr lang="en-US" altLang="zh-CN" sz="1600" dirty="0"/>
              <a:t>two FR2 bands if the UE does not have the capability of supporting </a:t>
            </a:r>
            <a:r>
              <a:rPr lang="en-US" altLang="zh-CN" sz="1600" i="1" dirty="0" err="1"/>
              <a:t>simultaneousRxTxInterBandCA</a:t>
            </a:r>
            <a:r>
              <a:rPr lang="en-GB" altLang="zh-CN" sz="1600" dirty="0"/>
              <a:t>.</a:t>
            </a:r>
          </a:p>
          <a:p>
            <a:pPr marL="742950" lvl="2" indent="-285750" fontAlgn="base" hangingPunct="0">
              <a:spcBef>
                <a:spcPct val="0"/>
              </a:spcBef>
              <a:spcAft>
                <a:spcPct val="0"/>
              </a:spcAft>
              <a:buFont typeface="Arial" panose="020B0604020202020204" pitchFamily="34" charset="0"/>
              <a:buChar char="•"/>
            </a:pPr>
            <a:r>
              <a:rPr lang="en-US" altLang="zh-CN" sz="1600" dirty="0"/>
              <a:t>Case 2: </a:t>
            </a:r>
            <a:r>
              <a:rPr lang="en-US" altLang="zh-CN" sz="1600" dirty="0"/>
              <a:t>network configures mixed numerology on two FR2 CCs if the UE does not have the capability of supporting simultaneous reception with two different numerologies between FR2 CCs in DL</a:t>
            </a:r>
            <a:r>
              <a:rPr lang="en-GB" altLang="zh-CN" sz="1600" dirty="0" smtClean="0"/>
              <a:t>.</a:t>
            </a:r>
            <a:endParaRPr lang="en-GB" altLang="zh-CN" sz="1600" dirty="0"/>
          </a:p>
          <a:p>
            <a:pPr marL="742950" lvl="2" indent="-285750" fontAlgn="base" hangingPunct="0">
              <a:spcBef>
                <a:spcPct val="0"/>
              </a:spcBef>
              <a:spcAft>
                <a:spcPct val="0"/>
              </a:spcAft>
              <a:buFont typeface="Arial" panose="020B0604020202020204" pitchFamily="34" charset="0"/>
              <a:buChar char="•"/>
            </a:pPr>
            <a:r>
              <a:rPr lang="en-US" altLang="zh-CN" sz="1600" dirty="0"/>
              <a:t>Case 3: network configures mixed numerology between SSB and data on </a:t>
            </a:r>
            <a:r>
              <a:rPr lang="en-US" altLang="zh-CN" sz="1600" dirty="0" smtClean="0"/>
              <a:t>two </a:t>
            </a:r>
            <a:r>
              <a:rPr lang="en-US" altLang="zh-CN" sz="1600" dirty="0"/>
              <a:t>FR2 bands if the UE does not have the capability of </a:t>
            </a:r>
            <a:r>
              <a:rPr lang="en-US" altLang="zh-CN" sz="1600" i="1" dirty="0" err="1"/>
              <a:t>simultaneousRxDataSSB-DiffNumerology</a:t>
            </a:r>
            <a:r>
              <a:rPr lang="en-GB" altLang="zh-CN" sz="1600" dirty="0"/>
              <a:t> in FR2.</a:t>
            </a:r>
            <a:endParaRPr lang="en-GB" altLang="zh-CN" sz="1600" dirty="0"/>
          </a:p>
          <a:p>
            <a:pPr fontAlgn="base" hangingPunct="0">
              <a:spcBef>
                <a:spcPct val="0"/>
              </a:spcBef>
              <a:spcAft>
                <a:spcPct val="0"/>
              </a:spcAft>
            </a:pPr>
            <a:endParaRPr lang="en-US" altLang="zh-CN" sz="2000" dirty="0"/>
          </a:p>
        </p:txBody>
      </p:sp>
    </p:spTree>
    <p:extLst>
      <p:ext uri="{BB962C8B-B14F-4D97-AF65-F5344CB8AC3E}">
        <p14:creationId xmlns:p14="http://schemas.microsoft.com/office/powerpoint/2010/main" val="182848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
            <a:ext cx="8892480" cy="1143000"/>
          </a:xfrm>
        </p:spPr>
        <p:txBody>
          <a:bodyPr>
            <a:noAutofit/>
          </a:bodyPr>
          <a:lstStyle/>
          <a:p>
            <a:r>
              <a:rPr lang="en-US" sz="2800" b="1" dirty="0"/>
              <a:t>Agreement on measurement restriction requirements</a:t>
            </a:r>
          </a:p>
        </p:txBody>
      </p:sp>
      <p:sp>
        <p:nvSpPr>
          <p:cNvPr id="15" name="Rectangle 14"/>
          <p:cNvSpPr/>
          <p:nvPr/>
        </p:nvSpPr>
        <p:spPr>
          <a:xfrm>
            <a:off x="179512" y="962139"/>
            <a:ext cx="8856984" cy="5262979"/>
          </a:xfrm>
          <a:prstGeom prst="rect">
            <a:avLst/>
          </a:prstGeom>
        </p:spPr>
        <p:txBody>
          <a:bodyPr wrap="square">
            <a:spAutoFit/>
          </a:bodyPr>
          <a:lstStyle/>
          <a:p>
            <a:pPr fontAlgn="base" hangingPunct="0">
              <a:spcBef>
                <a:spcPct val="0"/>
              </a:spcBef>
              <a:spcAft>
                <a:spcPct val="0"/>
              </a:spcAft>
            </a:pPr>
            <a:r>
              <a:rPr lang="en-US" dirty="0"/>
              <a:t>For CBM UEs in FR2 inter-band CA, the existing measurement restriction requirements for FR2 is applied for the RLM/BFD/CBD/L1-RSRP measurements being performed on different FR2 bands.</a:t>
            </a:r>
            <a:endParaRPr lang="en-US" altLang="zh-CN" dirty="0"/>
          </a:p>
          <a:p>
            <a:pPr fontAlgn="base" hangingPunct="0">
              <a:spcBef>
                <a:spcPct val="0"/>
              </a:spcBef>
              <a:spcAft>
                <a:spcPct val="0"/>
              </a:spcAft>
            </a:pPr>
            <a:r>
              <a:rPr lang="en-US" altLang="zh-CN" dirty="0"/>
              <a:t>Measurement restriction requirement for FR2 inter-band CA </a:t>
            </a:r>
            <a:r>
              <a:rPr lang="en-US" altLang="zh-CN" dirty="0"/>
              <a:t>with </a:t>
            </a:r>
            <a:r>
              <a:rPr lang="en-US" altLang="zh-CN" dirty="0"/>
              <a:t>IBM</a:t>
            </a:r>
            <a:endParaRPr lang="en-US" altLang="zh-CN" dirty="0"/>
          </a:p>
          <a:p>
            <a:pPr marL="742950" lvl="2" indent="-285750" fontAlgn="base" hangingPunct="0">
              <a:spcBef>
                <a:spcPct val="0"/>
              </a:spcBef>
              <a:spcAft>
                <a:spcPct val="0"/>
              </a:spcAft>
              <a:buFont typeface="Arial" panose="020B0604020202020204" pitchFamily="34" charset="0"/>
              <a:buChar char="•"/>
            </a:pPr>
            <a:r>
              <a:rPr lang="en-GB" altLang="zh-CN" sz="1600" dirty="0"/>
              <a:t>There are no </a:t>
            </a:r>
            <a:r>
              <a:rPr lang="en-US" altLang="zh-CN" sz="1600" dirty="0"/>
              <a:t>measurement </a:t>
            </a:r>
            <a:r>
              <a:rPr lang="en-GB" altLang="zh-CN" sz="1600" dirty="0"/>
              <a:t>restrictions </a:t>
            </a:r>
            <a:r>
              <a:rPr lang="en-US" altLang="zh-CN" sz="1600" dirty="0"/>
              <a:t>for the RLM/BFD/CBD/L1-RSRP measurements being performed on different FR2 bands </a:t>
            </a:r>
            <a:r>
              <a:rPr lang="en-GB" altLang="zh-CN" sz="1600" dirty="0" smtClean="0"/>
              <a:t>under </a:t>
            </a:r>
            <a:r>
              <a:rPr lang="en-GB" altLang="zh-CN" sz="1600" dirty="0"/>
              <a:t>the </a:t>
            </a:r>
            <a:r>
              <a:rPr lang="en-US" altLang="zh-CN" sz="1600" dirty="0" smtClean="0"/>
              <a:t>following </a:t>
            </a:r>
            <a:r>
              <a:rPr lang="en-GB" altLang="zh-CN" sz="1600" dirty="0" smtClean="0"/>
              <a:t>conditions:</a:t>
            </a:r>
            <a:endParaRPr lang="en-GB" altLang="zh-CN" sz="1600" dirty="0"/>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mixed numerology on two FR2 CCs if the UE does not have the capability of supporting simultaneous reception with two different numerologies between FR2 CCs in DL.</a:t>
            </a:r>
            <a:endParaRPr lang="en-US" altLang="zh-CN" sz="1600" dirty="0" smtClean="0"/>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mixed numerology between SSB and CSI-RS </a:t>
            </a:r>
            <a:r>
              <a:rPr lang="en-US" altLang="zh-CN" sz="1600" dirty="0" smtClean="0"/>
              <a:t>on </a:t>
            </a:r>
            <a:r>
              <a:rPr lang="en-US" altLang="zh-CN" sz="1600" dirty="0"/>
              <a:t>two FR2 bands if the UE does not have such capability of </a:t>
            </a:r>
            <a:r>
              <a:rPr lang="en-US" altLang="zh-CN" sz="1600" i="1" dirty="0" err="1" smtClean="0"/>
              <a:t>simultaneousRxDataSSB-DiffNumerology</a:t>
            </a:r>
            <a:r>
              <a:rPr lang="en-GB" altLang="zh-CN" sz="1600" dirty="0"/>
              <a:t> in FR2</a:t>
            </a:r>
            <a:r>
              <a:rPr lang="en-GB" altLang="zh-CN" sz="1600" dirty="0" smtClean="0"/>
              <a:t>.</a:t>
            </a:r>
            <a:endParaRPr lang="en-GB" altLang="zh-CN" sz="1600" dirty="0"/>
          </a:p>
          <a:p>
            <a:pPr fontAlgn="base" hangingPunct="0">
              <a:spcBef>
                <a:spcPct val="0"/>
              </a:spcBef>
              <a:spcAft>
                <a:spcPct val="0"/>
              </a:spcAft>
            </a:pPr>
            <a:r>
              <a:rPr lang="en-GB" altLang="zh-CN" dirty="0"/>
              <a:t>FFS whether to define the </a:t>
            </a:r>
            <a:r>
              <a:rPr lang="en-US" altLang="zh-CN" dirty="0"/>
              <a:t>measurement </a:t>
            </a:r>
            <a:r>
              <a:rPr lang="en-GB" altLang="zh-CN" dirty="0"/>
              <a:t>restrictions for the following cases for both </a:t>
            </a:r>
            <a:r>
              <a:rPr lang="en-US" altLang="zh-CN" dirty="0"/>
              <a:t>IBM and CBM</a:t>
            </a:r>
            <a:r>
              <a:rPr lang="en-GB" altLang="zh-CN" dirty="0"/>
              <a:t>.</a:t>
            </a:r>
            <a:endParaRPr lang="en-US" altLang="zh-CN" dirty="0"/>
          </a:p>
          <a:p>
            <a:pPr marL="742950" lvl="2" indent="-285750" fontAlgn="base" hangingPunct="0">
              <a:spcBef>
                <a:spcPct val="0"/>
              </a:spcBef>
              <a:spcAft>
                <a:spcPct val="0"/>
              </a:spcAft>
              <a:buFont typeface="Arial" panose="020B0604020202020204" pitchFamily="34" charset="0"/>
              <a:buChar char="•"/>
            </a:pPr>
            <a:r>
              <a:rPr lang="en-US" altLang="zh-CN" sz="1600" dirty="0"/>
              <a:t>Case </a:t>
            </a:r>
            <a:r>
              <a:rPr lang="en-US" altLang="zh-CN" sz="1600" dirty="0"/>
              <a:t>1: network configures mixed numerology on two </a:t>
            </a:r>
            <a:r>
              <a:rPr lang="en-US" altLang="zh-CN" sz="1600" dirty="0"/>
              <a:t>FR2 CCs </a:t>
            </a:r>
            <a:r>
              <a:rPr lang="en-US" altLang="zh-CN" sz="1600" dirty="0"/>
              <a:t>if the UE does not have the capability of supporting </a:t>
            </a:r>
            <a:r>
              <a:rPr lang="en-GB" altLang="zh-CN" sz="1600" dirty="0"/>
              <a:t>simultaneous reception of with different numerologies </a:t>
            </a:r>
            <a:r>
              <a:rPr lang="en-US" altLang="zh-CN" sz="1600" dirty="0"/>
              <a:t>between FR2 CCs in </a:t>
            </a:r>
            <a:r>
              <a:rPr lang="en-US" altLang="zh-CN" sz="1600" dirty="0" smtClean="0"/>
              <a:t>DL</a:t>
            </a:r>
            <a:r>
              <a:rPr lang="en-GB" altLang="zh-CN" sz="1600" dirty="0" smtClean="0"/>
              <a:t>.</a:t>
            </a:r>
            <a:endParaRPr lang="en-GB" altLang="zh-CN" sz="1600" dirty="0"/>
          </a:p>
          <a:p>
            <a:pPr marL="742950" lvl="2" indent="-285750" fontAlgn="base" hangingPunct="0">
              <a:spcBef>
                <a:spcPct val="0"/>
              </a:spcBef>
              <a:spcAft>
                <a:spcPct val="0"/>
              </a:spcAft>
              <a:buFont typeface="Arial" panose="020B0604020202020204" pitchFamily="34" charset="0"/>
              <a:buChar char="•"/>
            </a:pPr>
            <a:r>
              <a:rPr lang="en-US" altLang="zh-CN" sz="1600" dirty="0"/>
              <a:t>Case 2: network </a:t>
            </a:r>
            <a:r>
              <a:rPr lang="en-US" altLang="zh-CN" sz="1600" dirty="0"/>
              <a:t>configures mixed numerology between SSB and CSI-RS on two </a:t>
            </a:r>
            <a:r>
              <a:rPr lang="en-US" altLang="zh-CN" sz="1600" dirty="0" smtClean="0"/>
              <a:t>FR2 bands </a:t>
            </a:r>
            <a:r>
              <a:rPr lang="en-US" altLang="zh-CN" sz="1600" dirty="0"/>
              <a:t>if the UE does not have the capability of </a:t>
            </a:r>
            <a:r>
              <a:rPr lang="en-US" altLang="zh-CN" sz="1600" i="1" dirty="0" err="1" smtClean="0"/>
              <a:t>simultaneousRxDataSSB-DiffNumerology</a:t>
            </a:r>
            <a:r>
              <a:rPr lang="en-GB" altLang="zh-CN" sz="1600" dirty="0"/>
              <a:t> in FR2.</a:t>
            </a:r>
            <a:endParaRPr lang="en-GB" altLang="zh-CN" sz="1600" dirty="0"/>
          </a:p>
          <a:p>
            <a:pPr marL="0" lvl="2" fontAlgn="base" hangingPunct="0">
              <a:spcBef>
                <a:spcPct val="0"/>
              </a:spcBef>
              <a:spcAft>
                <a:spcPct val="0"/>
              </a:spcAft>
            </a:pPr>
            <a:endParaRPr lang="en-US" altLang="zh-CN" dirty="0"/>
          </a:p>
          <a:p>
            <a:pPr fontAlgn="base" hangingPunct="0">
              <a:spcBef>
                <a:spcPct val="0"/>
              </a:spcBef>
              <a:spcAft>
                <a:spcPct val="0"/>
              </a:spcAft>
            </a:pPr>
            <a:endParaRPr lang="en-US" altLang="zh-CN" dirty="0"/>
          </a:p>
        </p:txBody>
      </p:sp>
    </p:spTree>
    <p:extLst>
      <p:ext uri="{BB962C8B-B14F-4D97-AF65-F5344CB8AC3E}">
        <p14:creationId xmlns:p14="http://schemas.microsoft.com/office/powerpoint/2010/main" val="3802198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8892480" cy="1143000"/>
          </a:xfrm>
        </p:spPr>
        <p:txBody>
          <a:bodyPr>
            <a:noAutofit/>
          </a:bodyPr>
          <a:lstStyle/>
          <a:p>
            <a:r>
              <a:rPr lang="en-US" sz="2800" b="1" dirty="0"/>
              <a:t>Agreement on </a:t>
            </a:r>
            <a:r>
              <a:rPr lang="en-US" sz="2800" b="1" dirty="0" err="1"/>
              <a:t>SCell</a:t>
            </a:r>
            <a:r>
              <a:rPr lang="en-US" sz="2800" b="1" dirty="0"/>
              <a:t> activation delay requirements</a:t>
            </a:r>
          </a:p>
        </p:txBody>
      </p:sp>
      <p:sp>
        <p:nvSpPr>
          <p:cNvPr id="5" name="Rectangle 14"/>
          <p:cNvSpPr/>
          <p:nvPr/>
        </p:nvSpPr>
        <p:spPr>
          <a:xfrm>
            <a:off x="179512" y="962139"/>
            <a:ext cx="8856984" cy="3200876"/>
          </a:xfrm>
          <a:prstGeom prst="rect">
            <a:avLst/>
          </a:prstGeom>
        </p:spPr>
        <p:txBody>
          <a:bodyPr wrap="square">
            <a:spAutoFit/>
          </a:bodyPr>
          <a:lstStyle/>
          <a:p>
            <a:pPr fontAlgn="base" hangingPunct="0">
              <a:spcBef>
                <a:spcPct val="0"/>
              </a:spcBef>
              <a:spcAft>
                <a:spcPct val="0"/>
              </a:spcAft>
            </a:pPr>
            <a:r>
              <a:rPr lang="en-US" altLang="zh-CN" sz="2000" dirty="0" err="1"/>
              <a:t>SCell</a:t>
            </a:r>
            <a:r>
              <a:rPr lang="en-US" altLang="zh-CN" sz="2000" dirty="0"/>
              <a:t> activation requirement for case 2: </a:t>
            </a:r>
            <a:r>
              <a:rPr lang="en-GB" altLang="zh-CN" sz="2000" dirty="0" err="1"/>
              <a:t>SCell</a:t>
            </a:r>
            <a:r>
              <a:rPr lang="en-GB" altLang="zh-CN" sz="2000" dirty="0"/>
              <a:t> being activated belongs to FR2 and if there is no active serving cell on that FR2 band provided that </a:t>
            </a:r>
            <a:r>
              <a:rPr lang="en-GB" altLang="zh-CN" sz="2000" dirty="0" err="1"/>
              <a:t>PCell</a:t>
            </a:r>
            <a:r>
              <a:rPr lang="en-GB" altLang="zh-CN" sz="2000" dirty="0"/>
              <a:t> or </a:t>
            </a:r>
            <a:r>
              <a:rPr lang="en-GB" altLang="zh-CN" sz="2000" dirty="0" err="1"/>
              <a:t>PSCell</a:t>
            </a:r>
            <a:r>
              <a:rPr lang="en-GB" altLang="zh-CN" sz="2000" dirty="0"/>
              <a:t> is FR2</a:t>
            </a:r>
            <a:endParaRPr lang="en-US" altLang="zh-CN" sz="2000" dirty="0"/>
          </a:p>
          <a:p>
            <a:pPr marL="742950" lvl="2" indent="-285750" fontAlgn="base" hangingPunct="0">
              <a:spcBef>
                <a:spcPct val="0"/>
              </a:spcBef>
              <a:spcAft>
                <a:spcPct val="0"/>
              </a:spcAft>
              <a:buFont typeface="Arial" panose="020B0604020202020204" pitchFamily="34" charset="0"/>
              <a:buChar char="•"/>
            </a:pPr>
            <a:r>
              <a:rPr lang="en-GB" altLang="zh-CN" dirty="0"/>
              <a:t>For CBM UEs in the Case 2, if the target </a:t>
            </a:r>
            <a:r>
              <a:rPr lang="en-GB" altLang="zh-CN" dirty="0" err="1"/>
              <a:t>SCell</a:t>
            </a:r>
            <a:r>
              <a:rPr lang="en-GB" altLang="zh-CN" dirty="0"/>
              <a:t> is known, the existing known </a:t>
            </a:r>
            <a:r>
              <a:rPr lang="en-GB" altLang="zh-CN" dirty="0" err="1"/>
              <a:t>SCell</a:t>
            </a:r>
            <a:r>
              <a:rPr lang="en-GB" altLang="zh-CN" dirty="0"/>
              <a:t> requirement in the case </a:t>
            </a:r>
            <a:r>
              <a:rPr lang="en-GB" altLang="zh-CN" dirty="0" err="1"/>
              <a:t>of“SCell</a:t>
            </a:r>
            <a:r>
              <a:rPr lang="en-GB" altLang="zh-CN" dirty="0"/>
              <a:t> being activated belongs to FR2 and if there is no active serving cell on that FR2 band provided that </a:t>
            </a:r>
            <a:r>
              <a:rPr lang="en-GB" altLang="zh-CN" dirty="0" err="1"/>
              <a:t>PCell</a:t>
            </a:r>
            <a:r>
              <a:rPr lang="en-GB" altLang="zh-CN" dirty="0"/>
              <a:t> or </a:t>
            </a:r>
            <a:r>
              <a:rPr lang="en-GB" altLang="zh-CN" dirty="0" err="1"/>
              <a:t>PSCell</a:t>
            </a:r>
            <a:r>
              <a:rPr lang="en-GB" altLang="zh-CN" dirty="0"/>
              <a:t> is FR1” shall be applied.</a:t>
            </a:r>
          </a:p>
          <a:p>
            <a:pPr marL="742950" lvl="2" indent="-285750" fontAlgn="base" hangingPunct="0">
              <a:spcBef>
                <a:spcPct val="0"/>
              </a:spcBef>
              <a:spcAft>
                <a:spcPct val="0"/>
              </a:spcAft>
              <a:buFont typeface="Arial" panose="020B0604020202020204" pitchFamily="34" charset="0"/>
              <a:buChar char="•"/>
            </a:pPr>
            <a:r>
              <a:rPr lang="en-GB" altLang="zh-CN" dirty="0"/>
              <a:t>For CBM UEs in the Case 2, if the target </a:t>
            </a:r>
            <a:r>
              <a:rPr lang="en-GB" altLang="zh-CN" dirty="0" err="1"/>
              <a:t>SCell</a:t>
            </a:r>
            <a:r>
              <a:rPr lang="en-GB" altLang="zh-CN" dirty="0"/>
              <a:t> is unknown, FFS the </a:t>
            </a:r>
            <a:r>
              <a:rPr lang="en-GB" altLang="zh-CN" dirty="0" err="1"/>
              <a:t>SCell</a:t>
            </a:r>
            <a:r>
              <a:rPr lang="en-GB" altLang="zh-CN" dirty="0"/>
              <a:t> activation delay requirements.</a:t>
            </a:r>
          </a:p>
          <a:p>
            <a:pPr marL="1200150" lvl="3" indent="-285750" fontAlgn="base" hangingPunct="0">
              <a:spcBef>
                <a:spcPct val="0"/>
              </a:spcBef>
              <a:spcAft>
                <a:spcPct val="0"/>
              </a:spcAft>
              <a:buFont typeface="Arial" panose="020B0604020202020204" pitchFamily="34" charset="0"/>
              <a:buChar char="•"/>
            </a:pPr>
            <a:r>
              <a:rPr lang="en-GB" altLang="zh-CN" dirty="0"/>
              <a:t>Option 1: the existing </a:t>
            </a:r>
            <a:r>
              <a:rPr lang="en-GB" altLang="zh-CN" dirty="0" err="1"/>
              <a:t>SCell</a:t>
            </a:r>
            <a:r>
              <a:rPr lang="en-GB" altLang="zh-CN" dirty="0"/>
              <a:t> activation delay requirements for FR1+FR2 CA without L1-RSRP measurement delay can be reused</a:t>
            </a:r>
            <a:r>
              <a:rPr lang="en-US" altLang="zh-CN" dirty="0"/>
              <a:t>.</a:t>
            </a:r>
          </a:p>
          <a:p>
            <a:pPr marL="1200150" lvl="3" indent="-285750" fontAlgn="base" hangingPunct="0">
              <a:spcBef>
                <a:spcPct val="0"/>
              </a:spcBef>
              <a:spcAft>
                <a:spcPct val="0"/>
              </a:spcAft>
              <a:buFont typeface="Arial" panose="020B0604020202020204" pitchFamily="34" charset="0"/>
              <a:buChar char="•"/>
            </a:pPr>
            <a:r>
              <a:rPr lang="en-GB" altLang="zh-CN" dirty="0"/>
              <a:t>Other </a:t>
            </a:r>
            <a:r>
              <a:rPr lang="en-GB" altLang="zh-CN" dirty="0" smtClean="0"/>
              <a:t>options are not precluded.</a:t>
            </a:r>
            <a:endParaRPr lang="en-GB" altLang="zh-CN" dirty="0"/>
          </a:p>
        </p:txBody>
      </p:sp>
    </p:spTree>
    <p:extLst>
      <p:ext uri="{BB962C8B-B14F-4D97-AF65-F5344CB8AC3E}">
        <p14:creationId xmlns:p14="http://schemas.microsoft.com/office/powerpoint/2010/main" val="3313757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8892480" cy="1143000"/>
          </a:xfrm>
        </p:spPr>
        <p:txBody>
          <a:bodyPr>
            <a:noAutofit/>
          </a:bodyPr>
          <a:lstStyle/>
          <a:p>
            <a:r>
              <a:rPr lang="en-US" sz="2800" b="1" dirty="0"/>
              <a:t>For Informations</a:t>
            </a:r>
          </a:p>
        </p:txBody>
      </p:sp>
      <p:sp>
        <p:nvSpPr>
          <p:cNvPr id="5" name="Rectangle 14"/>
          <p:cNvSpPr/>
          <p:nvPr/>
        </p:nvSpPr>
        <p:spPr>
          <a:xfrm>
            <a:off x="179512" y="962139"/>
            <a:ext cx="8856984" cy="2400657"/>
          </a:xfrm>
          <a:prstGeom prst="rect">
            <a:avLst/>
          </a:prstGeom>
        </p:spPr>
        <p:txBody>
          <a:bodyPr wrap="square">
            <a:spAutoFit/>
          </a:bodyPr>
          <a:lstStyle/>
          <a:p>
            <a:pPr fontAlgn="base" hangingPunct="0">
              <a:spcBef>
                <a:spcPct val="0"/>
              </a:spcBef>
              <a:spcAft>
                <a:spcPct val="0"/>
              </a:spcAft>
            </a:pPr>
            <a:r>
              <a:rPr lang="en-US" altLang="zh-CN" sz="2000" dirty="0"/>
              <a:t>RAN4 needs to further study on the following open issues</a:t>
            </a:r>
          </a:p>
          <a:p>
            <a:pPr marL="742950" lvl="2" indent="-285750" fontAlgn="base" hangingPunct="0">
              <a:spcBef>
                <a:spcPct val="0"/>
              </a:spcBef>
              <a:spcAft>
                <a:spcPct val="0"/>
              </a:spcAft>
              <a:buFont typeface="Arial" panose="020B0604020202020204" pitchFamily="34" charset="0"/>
              <a:buChar char="•"/>
            </a:pPr>
            <a:r>
              <a:rPr lang="en-US" altLang="zh-CN" dirty="0"/>
              <a:t>The </a:t>
            </a:r>
            <a:r>
              <a:rPr lang="en-GB" altLang="zh-CN" dirty="0"/>
              <a:t>interruption requirements for CBM UE.</a:t>
            </a:r>
          </a:p>
          <a:p>
            <a:pPr marL="742950" lvl="2" indent="-285750" fontAlgn="base" hangingPunct="0">
              <a:spcBef>
                <a:spcPct val="0"/>
              </a:spcBef>
              <a:spcAft>
                <a:spcPct val="0"/>
              </a:spcAft>
              <a:buFont typeface="Arial" panose="020B0604020202020204" pitchFamily="34" charset="0"/>
              <a:buChar char="•"/>
            </a:pPr>
            <a:r>
              <a:rPr lang="en-GB" altLang="zh-CN" dirty="0"/>
              <a:t>The scheduling restrictions and measurement restrictions due to incorrect network configuration</a:t>
            </a:r>
          </a:p>
          <a:p>
            <a:pPr marL="742950" lvl="2" indent="-285750" fontAlgn="base" hangingPunct="0">
              <a:spcBef>
                <a:spcPct val="0"/>
              </a:spcBef>
              <a:spcAft>
                <a:spcPct val="0"/>
              </a:spcAft>
              <a:buFont typeface="Arial" panose="020B0604020202020204" pitchFamily="34" charset="0"/>
              <a:buChar char="•"/>
            </a:pPr>
            <a:r>
              <a:rPr lang="en-GB" altLang="zh-CN" dirty="0"/>
              <a:t>The unknown </a:t>
            </a:r>
            <a:r>
              <a:rPr lang="en-GB" altLang="zh-CN" dirty="0" err="1"/>
              <a:t>SCell</a:t>
            </a:r>
            <a:r>
              <a:rPr lang="en-GB" altLang="zh-CN" dirty="0"/>
              <a:t> activation requirement for CBM UE in case2.</a:t>
            </a:r>
          </a:p>
          <a:p>
            <a:pPr marL="1200150" lvl="3" indent="-285750" fontAlgn="base" hangingPunct="0">
              <a:spcBef>
                <a:spcPct val="0"/>
              </a:spcBef>
              <a:spcAft>
                <a:spcPct val="0"/>
              </a:spcAft>
              <a:buFont typeface="Arial" panose="020B0604020202020204" pitchFamily="34" charset="0"/>
              <a:buChar char="•"/>
            </a:pPr>
            <a:r>
              <a:rPr lang="en-US" altLang="zh-CN" dirty="0"/>
              <a:t>Case 2: </a:t>
            </a:r>
            <a:r>
              <a:rPr lang="en-GB" altLang="zh-CN" dirty="0" err="1"/>
              <a:t>SCell</a:t>
            </a:r>
            <a:r>
              <a:rPr lang="en-GB" altLang="zh-CN" dirty="0"/>
              <a:t> being activated belongs to FR2 and if there is no active serving cell on that FR2 band provided that </a:t>
            </a:r>
            <a:r>
              <a:rPr lang="en-GB" altLang="zh-CN" dirty="0" err="1"/>
              <a:t>PCell</a:t>
            </a:r>
            <a:r>
              <a:rPr lang="en-GB" altLang="zh-CN" dirty="0"/>
              <a:t> or </a:t>
            </a:r>
            <a:r>
              <a:rPr lang="en-GB" altLang="zh-CN" dirty="0" err="1"/>
              <a:t>PSCell</a:t>
            </a:r>
            <a:r>
              <a:rPr lang="en-GB" altLang="zh-CN" dirty="0"/>
              <a:t> is FR2.</a:t>
            </a:r>
          </a:p>
          <a:p>
            <a:pPr marL="742950" lvl="2" indent="-285750" fontAlgn="base" hangingPunct="0">
              <a:spcBef>
                <a:spcPct val="0"/>
              </a:spcBef>
              <a:spcAft>
                <a:spcPct val="0"/>
              </a:spcAft>
              <a:buFont typeface="Arial" panose="020B0604020202020204" pitchFamily="34" charset="0"/>
              <a:buChar char="•"/>
            </a:pPr>
            <a:endParaRPr lang="en-GB" altLang="zh-CN" dirty="0"/>
          </a:p>
        </p:txBody>
      </p:sp>
    </p:spTree>
    <p:extLst>
      <p:ext uri="{BB962C8B-B14F-4D97-AF65-F5344CB8AC3E}">
        <p14:creationId xmlns:p14="http://schemas.microsoft.com/office/powerpoint/2010/main" val="9129864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15355</TotalTime>
  <Words>885</Words>
  <Application>Microsoft Office PowerPoint</Application>
  <PresentationFormat>全屏显示(4:3)</PresentationFormat>
  <Paragraphs>62</Paragraphs>
  <Slides>7</Slides>
  <Notes>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7</vt:i4>
      </vt:variant>
    </vt:vector>
  </HeadingPairs>
  <TitlesOfParts>
    <vt:vector size="12" baseType="lpstr">
      <vt:lpstr>ＭＳ Ｐゴシック</vt:lpstr>
      <vt:lpstr>宋体</vt:lpstr>
      <vt:lpstr>Arial</vt:lpstr>
      <vt:lpstr>Calibri</vt:lpstr>
      <vt:lpstr>Office テーマ</vt:lpstr>
      <vt:lpstr>Way forward on FR2 inter-band CA RRM requirements</vt:lpstr>
      <vt:lpstr>PowerPoint 演示文稿</vt:lpstr>
      <vt:lpstr>Agreement on beam management requirements</vt:lpstr>
      <vt:lpstr>Agreement on scheduling restriction requirements</vt:lpstr>
      <vt:lpstr>Agreement on measurement restriction requirements</vt:lpstr>
      <vt:lpstr>Agreement on SCell activation delay requirements</vt:lpstr>
      <vt:lpstr>For Informations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 spectra related work</dc:title>
  <dc:creator>vgheorgh@qti.qualcomm.com</dc:creator>
  <cp:keywords>CTPClassification=CTP_PUBLIC:VisualMarkings=, CTPClassification=CTP_NT</cp:keywords>
  <cp:lastModifiedBy>Huawei</cp:lastModifiedBy>
  <cp:revision>576</cp:revision>
  <dcterms:created xsi:type="dcterms:W3CDTF">2017-01-18T16:32:26Z</dcterms:created>
  <dcterms:modified xsi:type="dcterms:W3CDTF">2020-06-03T16:37:58Z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2a613ce1-eaed-499c-a840-7a746a79a7b4</vt:lpwstr>
  </property>
  <property fmtid="{D5CDD505-2E9C-101B-9397-08002B2CF9AE}" pid="4" name="CTP_TimeStamp">
    <vt:lpwstr>2019-11-22 16:14:32Z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(3)Y2EmSlOQPbJdXqROcv0rDG3Uapc1D0FxL+ohYWMZhbuDa6lTnLLY/dVW1uf8/aFYPuD0JSfm
OwLJy86rEHg7yM8W9ew67JmQ1txCQHqPuQ1NLpxF9JTKiMh1Ctonn3dQoP7pP0G5B8QQzyI6
t2INDUHkF1ZPvIO8mPUSHZDK7TVfAqvfqzrXQxlf7BKnDfrQMCYF3NiWSenuaAo3o8e04Fg4
XgN4t2EdsnPAlT/QSh</vt:lpwstr>
  </property>
  <property fmtid="{D5CDD505-2E9C-101B-9397-08002B2CF9AE}" pid="10" name="_2015_ms_pID_7253431">
    <vt:lpwstr>GKU3bniUHqe/DqwRdhOHtTBw3K+dCerH2/dI3I1tRA07A0PHMHN7PS
FQJp9fc89SQ0/gpdP/WwoX4GwJllZNKrQJ/mxvY9eyjD/Biklj1uGOvHzzPmQZwIDnb/kNU4
nZrovJDpuROkp5WqWMiq61FUJArxx5FUQWw0cDsxXK7Dv1hkm0RgGLhhlChTtxNY7k1p9Jlh
xJrb4U6AWxt8BzijsXU6STdpeoEa8W8VTVzR</vt:lpwstr>
  </property>
  <property fmtid="{D5CDD505-2E9C-101B-9397-08002B2CF9AE}" pid="11" name="_2015_ms_pID_7253432">
    <vt:lpwstr>pg==</vt:lpwstr>
  </property>
  <property fmtid="{D5CDD505-2E9C-101B-9397-08002B2CF9AE}" pid="12" name="NSCPROP_SA">
    <vt:lpwstr>D:\Project_3GPP\2020_02_RAN4_94\Pre-meeting Study\Rel-16 RRM enh\draft R4-2002251 WF on FR2 inter-band CA requirement_v3.0.pptx</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1580888488</vt:lpwstr>
  </property>
</Properties>
</file>