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4" r:id="rId3"/>
    <p:sldId id="291" r:id="rId4"/>
    <p:sldId id="301" r:id="rId5"/>
    <p:sldId id="299" r:id="rId6"/>
    <p:sldId id="300" r:id="rId7"/>
    <p:sldId id="30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6066" autoAdjust="0"/>
  </p:normalViewPr>
  <p:slideViewPr>
    <p:cSldViewPr>
      <p:cViewPr varScale="1">
        <p:scale>
          <a:sx n="102" d="100"/>
          <a:sy n="102" d="100"/>
        </p:scale>
        <p:origin x="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37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75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108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1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83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Way forward on </a:t>
            </a:r>
            <a:r>
              <a:rPr lang="en-GB" altLang="zh-CN" sz="4000" b="1" dirty="0"/>
              <a:t>FR2 inter-band CA </a:t>
            </a:r>
            <a:r>
              <a:rPr lang="en-US" altLang="zh-CN" sz="4000" b="1" dirty="0" smtClean="0"/>
              <a:t>RRM </a:t>
            </a:r>
            <a:r>
              <a:rPr lang="en-GB" altLang="zh-CN" sz="4000" b="1" dirty="0" smtClean="0"/>
              <a:t>requirement</a:t>
            </a:r>
            <a:r>
              <a:rPr lang="en-US" altLang="zh-CN" sz="4000" b="1" smtClean="0"/>
              <a:t>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Huawei, HiSilicon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TSG-RAN4 Meeting #</a:t>
            </a:r>
            <a:r>
              <a:rPr lang="en-GB" b="1" dirty="0" smtClean="0"/>
              <a:t>95-e </a:t>
            </a:r>
            <a:r>
              <a:rPr lang="en-GB" b="1" dirty="0"/>
              <a:t>	</a:t>
            </a:r>
          </a:p>
          <a:p>
            <a:r>
              <a:rPr lang="en-US" altLang="zh-CN" b="1" dirty="0"/>
              <a:t>Online, </a:t>
            </a:r>
            <a:r>
              <a:rPr lang="en-US" altLang="zh-CN" b="1" dirty="0" smtClean="0"/>
              <a:t>25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May – 05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June, </a:t>
            </a:r>
            <a:r>
              <a:rPr lang="en-US" altLang="zh-CN" b="1" dirty="0"/>
              <a:t>2020</a:t>
            </a:r>
          </a:p>
          <a:p>
            <a:r>
              <a:rPr lang="en-US" altLang="zh-CN" b="1" dirty="0"/>
              <a:t>Agenda: </a:t>
            </a:r>
            <a:r>
              <a:rPr lang="en-US" altLang="zh-CN" b="1" dirty="0" smtClean="0"/>
              <a:t>6.15.1.10</a:t>
            </a:r>
            <a:endParaRPr lang="en-US" altLang="zh-CN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b="1" dirty="0"/>
              <a:t>R4-2008998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9532" y="1052736"/>
            <a:ext cx="853294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For a FR2 inter-band CA combination with using independent beam management, the existing interruption requirements for inter-band CA can </a:t>
            </a:r>
            <a:r>
              <a:rPr lang="en-US" altLang="zh-CN" sz="2400" dirty="0" smtClean="0"/>
              <a:t>be applied.</a:t>
            </a:r>
          </a:p>
          <a:p>
            <a:r>
              <a:rPr lang="en-GB" altLang="zh-CN" sz="2400" dirty="0" smtClean="0"/>
              <a:t>The </a:t>
            </a:r>
            <a:r>
              <a:rPr lang="en-US" altLang="zh-CN" sz="2400" dirty="0" smtClean="0"/>
              <a:t>following options are considered on how to define the </a:t>
            </a:r>
            <a:r>
              <a:rPr lang="en-GB" altLang="zh-CN" sz="2400" dirty="0" smtClean="0"/>
              <a:t>interruption </a:t>
            </a:r>
            <a:r>
              <a:rPr lang="en-GB" altLang="zh-CN" sz="2400" dirty="0"/>
              <a:t>requirements for FR2 inter-band CA </a:t>
            </a:r>
            <a:r>
              <a:rPr lang="en-GB" altLang="zh-CN" sz="2400" dirty="0" smtClean="0"/>
              <a:t>with CBM.</a:t>
            </a:r>
            <a:endParaRPr lang="en-US" sz="24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Option 1</a:t>
            </a:r>
            <a:r>
              <a:rPr lang="en-US" altLang="zh-CN" sz="2000" dirty="0"/>
              <a:t>: the existing interruption requirements of intra-band CA can be applied</a:t>
            </a:r>
            <a:r>
              <a:rPr lang="en-US" altLang="zh-CN" sz="2000" dirty="0" smtClean="0"/>
              <a:t>.</a:t>
            </a:r>
            <a:endParaRPr lang="en-GB" altLang="zh-CN" sz="2000" dirty="0" smtClean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Option 2: </a:t>
            </a:r>
            <a:r>
              <a:rPr lang="en-GB" altLang="zh-CN" sz="2000" dirty="0"/>
              <a:t>the interruption requirements can be defined as the current interruption with adding a SMTC duration which is the longest SMTC duration among all the serving cells in this FR2 band pair</a:t>
            </a:r>
            <a:r>
              <a:rPr lang="en-GB" altLang="zh-CN" sz="2000" dirty="0" smtClean="0"/>
              <a:t>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Option 3</a:t>
            </a:r>
            <a:r>
              <a:rPr lang="en-US" altLang="zh-CN" sz="2000" dirty="0"/>
              <a:t>: RAN4 RRM need feedback on the RF architectures of common beam UEs from RF session, e.g. in different band combinations</a:t>
            </a:r>
            <a:r>
              <a:rPr lang="en-US" altLang="zh-CN" sz="2000" dirty="0" smtClean="0"/>
              <a:t>.</a:t>
            </a:r>
            <a:endParaRPr lang="en-GB" altLang="zh-CN" sz="2000" dirty="0" smtClean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zh-CN" sz="2000" dirty="0"/>
          </a:p>
          <a:p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27384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Agreements on interruption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6024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1400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beam management </a:t>
            </a:r>
            <a:r>
              <a:rPr lang="en-US" sz="2800" b="1" dirty="0" smtClean="0"/>
              <a:t>requirements</a:t>
            </a:r>
            <a:endParaRPr lang="en-US" sz="2800" b="1" dirty="0"/>
          </a:p>
        </p:txBody>
      </p:sp>
      <p:sp>
        <p:nvSpPr>
          <p:cNvPr id="15" name="Rectangle 14"/>
          <p:cNvSpPr/>
          <p:nvPr/>
        </p:nvSpPr>
        <p:spPr>
          <a:xfrm>
            <a:off x="179512" y="692696"/>
            <a:ext cx="88569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Beam management resource </a:t>
            </a:r>
            <a:r>
              <a:rPr lang="en-US" altLang="zh-CN" sz="2000" dirty="0" smtClean="0"/>
              <a:t>configuration </a:t>
            </a:r>
            <a:r>
              <a:rPr lang="en-US" altLang="zh-CN" sz="2000" dirty="0" smtClean="0"/>
              <a:t>for CBM UE: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It </a:t>
            </a:r>
            <a:r>
              <a:rPr lang="en-GB" altLang="zh-CN" dirty="0"/>
              <a:t>is left to network to decide whether to configure BFD/CBD measurements on </a:t>
            </a:r>
            <a:r>
              <a:rPr lang="en-GB" altLang="zh-CN" dirty="0" err="1" smtClean="0"/>
              <a:t>SCell</a:t>
            </a:r>
            <a:endParaRPr lang="en-GB" altLang="zh-CN" dirty="0" smtClean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zh-CN" dirty="0">
              <a:solidFill>
                <a:srgbClr val="00B050"/>
              </a:solidFill>
            </a:endParaRPr>
          </a:p>
          <a:p>
            <a:r>
              <a:rPr lang="en-US" altLang="zh-CN" sz="2000" dirty="0" smtClean="0"/>
              <a:t>Beam </a:t>
            </a:r>
            <a:r>
              <a:rPr lang="en-US" altLang="zh-CN" sz="2000" dirty="0"/>
              <a:t>management requirements </a:t>
            </a:r>
            <a:r>
              <a:rPr lang="en-US" altLang="zh-CN" sz="2000" dirty="0" smtClean="0"/>
              <a:t>for CBM UE: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For BFD/CBD on </a:t>
            </a:r>
            <a:r>
              <a:rPr lang="en-US" altLang="zh-CN" dirty="0" err="1"/>
              <a:t>PCell</a:t>
            </a:r>
            <a:r>
              <a:rPr lang="en-US" altLang="zh-CN" dirty="0"/>
              <a:t>/</a:t>
            </a:r>
            <a:r>
              <a:rPr lang="en-US" altLang="zh-CN" dirty="0" err="1"/>
              <a:t>PSCell</a:t>
            </a:r>
            <a:endParaRPr lang="en-US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R15 </a:t>
            </a:r>
            <a:r>
              <a:rPr lang="en-US" altLang="zh-CN" sz="1600" dirty="0"/>
              <a:t>BFD/CBD measurement</a:t>
            </a:r>
            <a:r>
              <a:rPr lang="en-GB" altLang="zh-CN" sz="1600" dirty="0"/>
              <a:t> requirements in FR2 can be applied for FR2 inter-band CA scenario.</a:t>
            </a:r>
            <a:endParaRPr lang="en-US" altLang="zh-CN" sz="16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For BFD/CBD on </a:t>
            </a:r>
            <a:r>
              <a:rPr lang="en-US" altLang="zh-CN" dirty="0" err="1"/>
              <a:t>SCell</a:t>
            </a:r>
            <a:endParaRPr lang="en-US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RAN4 to use </a:t>
            </a:r>
            <a:r>
              <a:rPr lang="en-GB" altLang="zh-CN" sz="1600" dirty="0" err="1"/>
              <a:t>SCell</a:t>
            </a:r>
            <a:r>
              <a:rPr lang="en-GB" altLang="zh-CN" sz="1600" dirty="0"/>
              <a:t> BFD/CBD requirements as being defined in </a:t>
            </a:r>
            <a:r>
              <a:rPr lang="en-GB" altLang="zh-CN" sz="1600" dirty="0" err="1"/>
              <a:t>eMIMO</a:t>
            </a:r>
            <a:r>
              <a:rPr lang="en-GB" altLang="zh-CN" sz="1600" dirty="0"/>
              <a:t> WID as baseline</a:t>
            </a:r>
            <a:r>
              <a:rPr lang="en-GB" altLang="zh-CN" sz="1600" dirty="0" smtClean="0"/>
              <a:t>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For </a:t>
            </a:r>
            <a:r>
              <a:rPr lang="en-US" altLang="zh-CN" dirty="0"/>
              <a:t>L1-RSRP reporting</a:t>
            </a:r>
            <a:r>
              <a:rPr lang="en-GB" altLang="zh-CN" dirty="0"/>
              <a:t>.</a:t>
            </a:r>
            <a:endParaRPr lang="en-US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R15 L1-RSRP measurement requirements </a:t>
            </a:r>
            <a:r>
              <a:rPr lang="en-US" altLang="zh-CN" sz="1600" dirty="0"/>
              <a:t>in FR2 </a:t>
            </a:r>
            <a:r>
              <a:rPr lang="en-GB" altLang="zh-CN" sz="1600" dirty="0"/>
              <a:t>can applied for FR2 inter-band CA scenario. </a:t>
            </a:r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903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scheduling restriction </a:t>
            </a:r>
            <a:r>
              <a:rPr lang="en-US" sz="2800" b="1" dirty="0" smtClean="0"/>
              <a:t>requirements</a:t>
            </a:r>
            <a:endParaRPr lang="en-US" sz="2800" b="1" dirty="0"/>
          </a:p>
        </p:txBody>
      </p:sp>
      <p:sp>
        <p:nvSpPr>
          <p:cNvPr id="15" name="Rectangle 14"/>
          <p:cNvSpPr/>
          <p:nvPr/>
        </p:nvSpPr>
        <p:spPr>
          <a:xfrm>
            <a:off x="179512" y="692696"/>
            <a:ext cx="88569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Scheduling restriction </a:t>
            </a:r>
            <a:r>
              <a:rPr lang="en-US" altLang="zh-CN" sz="2000" dirty="0" smtClean="0"/>
              <a:t>requirements for </a:t>
            </a:r>
            <a:r>
              <a:rPr lang="en-US" altLang="zh-CN" sz="2000" dirty="0" smtClean="0"/>
              <a:t>IBM UE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Under the conditions that </a:t>
            </a:r>
            <a:r>
              <a:rPr lang="en-US" altLang="zh-CN" dirty="0" smtClean="0"/>
              <a:t>network does not configure </a:t>
            </a:r>
            <a:r>
              <a:rPr lang="en-US" altLang="zh-CN" dirty="0"/>
              <a:t>simultaneous UL/DL or mixed numerology if the UE does not have such capability </a:t>
            </a:r>
            <a:r>
              <a:rPr lang="en-US" altLang="zh-CN" dirty="0" smtClean="0"/>
              <a:t>of</a:t>
            </a:r>
            <a:r>
              <a:rPr lang="en-US" altLang="zh-CN" dirty="0"/>
              <a:t> </a:t>
            </a:r>
            <a:r>
              <a:rPr lang="en-US" altLang="zh-CN" i="1" dirty="0" err="1" smtClean="0"/>
              <a:t>simultaneousRxTxInterBandCA</a:t>
            </a:r>
            <a:r>
              <a:rPr lang="en-US" altLang="zh-CN" dirty="0" smtClean="0"/>
              <a:t> </a:t>
            </a:r>
            <a:r>
              <a:rPr lang="en-US" altLang="zh-CN" dirty="0"/>
              <a:t>or </a:t>
            </a:r>
            <a:r>
              <a:rPr lang="en-US" altLang="zh-CN" i="1" dirty="0" err="1"/>
              <a:t>simultaneousRxDataSSB-DiffNumerology</a:t>
            </a:r>
            <a:r>
              <a:rPr lang="en-US" altLang="zh-CN" i="1" dirty="0"/>
              <a:t> </a:t>
            </a:r>
            <a:r>
              <a:rPr lang="en-US" altLang="zh-CN" dirty="0"/>
              <a:t>or</a:t>
            </a:r>
            <a:r>
              <a:rPr lang="en-US" altLang="zh-CN" i="1" dirty="0"/>
              <a:t> </a:t>
            </a:r>
            <a:r>
              <a:rPr lang="en-US" altLang="zh-CN" i="1" dirty="0" err="1"/>
              <a:t>supportedSubCarrierSpacingDL</a:t>
            </a:r>
            <a:r>
              <a:rPr lang="en-US" altLang="zh-CN" i="1" dirty="0"/>
              <a:t>.</a:t>
            </a:r>
            <a:endParaRPr lang="en-GB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There are no </a:t>
            </a:r>
            <a:r>
              <a:rPr lang="en-US" altLang="zh-CN" dirty="0"/>
              <a:t>scheduling </a:t>
            </a:r>
            <a:r>
              <a:rPr lang="en-GB" altLang="zh-CN" dirty="0"/>
              <a:t>restrictions on one FR2 band due to RLM/BFD/CBD/L1-RSRP measurements </a:t>
            </a:r>
            <a:r>
              <a:rPr lang="en-US" altLang="zh-CN" dirty="0"/>
              <a:t>being performed </a:t>
            </a:r>
            <a:r>
              <a:rPr lang="en-GB" altLang="zh-CN" dirty="0"/>
              <a:t>on another FR2 </a:t>
            </a:r>
            <a:r>
              <a:rPr lang="en-GB" altLang="zh-CN" dirty="0" smtClean="0"/>
              <a:t>band.</a:t>
            </a:r>
            <a:endParaRPr lang="en-GB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The </a:t>
            </a:r>
            <a:r>
              <a:rPr lang="en-US" altLang="zh-CN" dirty="0"/>
              <a:t>scheduling </a:t>
            </a:r>
            <a:r>
              <a:rPr lang="en-GB" altLang="zh-CN" dirty="0"/>
              <a:t>availability requirements for FR2 inter-band CA scenario shall be introduced to clarify there is no scheduling restriction if UE uses independent beam</a:t>
            </a:r>
            <a:r>
              <a:rPr lang="en-GB" altLang="zh-CN" dirty="0" smtClean="0"/>
              <a:t>.</a:t>
            </a:r>
            <a:endParaRPr lang="en-GB" altLang="zh-CN" dirty="0"/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zh-CN" sz="2000" dirty="0" smtClean="0"/>
              <a:t>FFS </a:t>
            </a:r>
            <a:r>
              <a:rPr lang="en-GB" altLang="zh-CN" sz="2000" dirty="0"/>
              <a:t>whether to define the scheduling restrictions </a:t>
            </a:r>
            <a:r>
              <a:rPr lang="en-GB" altLang="zh-CN" sz="2000" dirty="0" smtClean="0"/>
              <a:t>for the following cases for both </a:t>
            </a:r>
            <a:r>
              <a:rPr lang="en-US" altLang="zh-CN" sz="2000" dirty="0" smtClean="0"/>
              <a:t>IBM</a:t>
            </a:r>
            <a:r>
              <a:rPr lang="en-GB" altLang="zh-CN" sz="2000" dirty="0" smtClean="0"/>
              <a:t> </a:t>
            </a:r>
            <a:r>
              <a:rPr lang="en-GB" altLang="zh-CN" sz="2000" dirty="0" smtClean="0"/>
              <a:t>and </a:t>
            </a:r>
            <a:r>
              <a:rPr lang="en-US" altLang="zh-CN" sz="2000" dirty="0" smtClean="0"/>
              <a:t>CBM</a:t>
            </a:r>
            <a:r>
              <a:rPr lang="en-GB" altLang="zh-CN" sz="2000" dirty="0" smtClean="0"/>
              <a:t>.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Case 1: network configures </a:t>
            </a:r>
            <a:r>
              <a:rPr lang="en-US" altLang="zh-CN" dirty="0"/>
              <a:t>simultaneous </a:t>
            </a:r>
            <a:r>
              <a:rPr lang="en-US" altLang="zh-CN" dirty="0" smtClean="0"/>
              <a:t>UL/DL between two FR1 bands or between two FR2 bands if </a:t>
            </a:r>
            <a:r>
              <a:rPr lang="en-US" altLang="zh-CN" dirty="0"/>
              <a:t>the UE does not have </a:t>
            </a:r>
            <a:r>
              <a:rPr lang="en-US" altLang="zh-CN" dirty="0" smtClean="0"/>
              <a:t>the capability of supporting </a:t>
            </a:r>
            <a:r>
              <a:rPr lang="en-US" altLang="zh-CN" i="1" dirty="0" err="1" smtClean="0"/>
              <a:t>simultaneousRxTxInterBandCA</a:t>
            </a:r>
            <a:r>
              <a:rPr lang="en-GB" altLang="zh-CN" dirty="0" smtClean="0"/>
              <a:t>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</a:t>
            </a:r>
            <a:r>
              <a:rPr lang="en-US" altLang="zh-CN" dirty="0" smtClean="0"/>
              <a:t>2: network configures mixed </a:t>
            </a:r>
            <a:r>
              <a:rPr lang="en-US" altLang="zh-CN" dirty="0"/>
              <a:t>numerology </a:t>
            </a:r>
            <a:r>
              <a:rPr lang="en-US" altLang="zh-CN" dirty="0" smtClean="0"/>
              <a:t>on two CCs if </a:t>
            </a:r>
            <a:r>
              <a:rPr lang="en-US" altLang="zh-CN" dirty="0"/>
              <a:t>the UE does not have </a:t>
            </a:r>
            <a:r>
              <a:rPr lang="en-US" altLang="zh-CN" dirty="0" smtClean="0"/>
              <a:t>the capability </a:t>
            </a:r>
            <a:r>
              <a:rPr lang="en-US" altLang="zh-CN" dirty="0"/>
              <a:t>of supporting </a:t>
            </a:r>
            <a:r>
              <a:rPr lang="en-GB" altLang="zh-CN" dirty="0" smtClean="0"/>
              <a:t>simultaneous </a:t>
            </a:r>
            <a:r>
              <a:rPr lang="en-GB" altLang="zh-CN" dirty="0"/>
              <a:t>reception of with different numerologies in CA</a:t>
            </a:r>
            <a:r>
              <a:rPr lang="en-GB" altLang="zh-CN" dirty="0" smtClean="0"/>
              <a:t>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</a:t>
            </a:r>
            <a:r>
              <a:rPr lang="en-US" altLang="zh-CN" dirty="0" smtClean="0"/>
              <a:t>3: network configures mixed </a:t>
            </a:r>
            <a:r>
              <a:rPr lang="en-US" altLang="zh-CN" dirty="0"/>
              <a:t>numerology </a:t>
            </a:r>
            <a:r>
              <a:rPr lang="en-US" altLang="zh-CN" dirty="0" smtClean="0"/>
              <a:t>between SSB and data on two bands if </a:t>
            </a:r>
            <a:r>
              <a:rPr lang="en-US" altLang="zh-CN" dirty="0"/>
              <a:t>the UE does not have </a:t>
            </a:r>
            <a:r>
              <a:rPr lang="en-US" altLang="zh-CN" dirty="0" smtClean="0"/>
              <a:t>the capability </a:t>
            </a:r>
            <a:r>
              <a:rPr lang="en-US" altLang="zh-CN" dirty="0"/>
              <a:t>of </a:t>
            </a:r>
            <a:r>
              <a:rPr lang="en-US" altLang="zh-CN" i="1" dirty="0" err="1" smtClean="0"/>
              <a:t>simultaneousRxDataSSB-DiffNumerology</a:t>
            </a:r>
            <a:r>
              <a:rPr lang="en-GB" altLang="zh-CN" dirty="0" smtClean="0"/>
              <a:t>.</a:t>
            </a:r>
            <a:endParaRPr lang="en-GB" altLang="zh-CN" dirty="0"/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82848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256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measurement restriction requirements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962139"/>
            <a:ext cx="885698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/>
              <a:t>Measurement restriction requirement for FR2 inter-band CA </a:t>
            </a:r>
            <a:r>
              <a:rPr lang="en-US" altLang="zh-CN" sz="2000" dirty="0" smtClean="0"/>
              <a:t>with CBM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Under the conditions that </a:t>
            </a:r>
            <a:r>
              <a:rPr lang="en-US" altLang="zh-CN" dirty="0"/>
              <a:t>network does not configure simultaneous UL/DL or mixed numerology if the UE does not have such capability of </a:t>
            </a:r>
            <a:r>
              <a:rPr lang="en-US" altLang="zh-CN" i="1" dirty="0" err="1"/>
              <a:t>simultaneousRxTxInterBandCA</a:t>
            </a:r>
            <a:r>
              <a:rPr lang="en-US" altLang="zh-CN" dirty="0"/>
              <a:t> or </a:t>
            </a:r>
            <a:r>
              <a:rPr lang="en-US" altLang="zh-CN" i="1" dirty="0" err="1"/>
              <a:t>simultaneousRxDataSSB-DiffNumerology</a:t>
            </a:r>
            <a:r>
              <a:rPr lang="en-US" altLang="zh-CN" i="1" dirty="0"/>
              <a:t> </a:t>
            </a:r>
            <a:r>
              <a:rPr lang="en-US" altLang="zh-CN" dirty="0"/>
              <a:t>or</a:t>
            </a:r>
            <a:r>
              <a:rPr lang="en-US" altLang="zh-CN" i="1" dirty="0"/>
              <a:t> </a:t>
            </a:r>
            <a:r>
              <a:rPr lang="en-US" altLang="zh-CN" i="1" dirty="0" err="1"/>
              <a:t>supportedSubCarrierSpacingDL</a:t>
            </a:r>
            <a:r>
              <a:rPr lang="en-GB" altLang="zh-CN" dirty="0" smtClean="0"/>
              <a:t>.)</a:t>
            </a:r>
            <a:endParaRPr lang="en-GB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existing measurement restriction requirements for FR2 is applied for the RLM/BFD/CBD/L1-RSRP measurements being performed on different FR2 bands</a:t>
            </a:r>
            <a:r>
              <a:rPr lang="en-GB" altLang="zh-CN" dirty="0" smtClean="0"/>
              <a:t>.</a:t>
            </a:r>
            <a:endParaRPr lang="en-GB" altLang="zh-CN" dirty="0"/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zh-CN" sz="2000" dirty="0"/>
              <a:t>FFS whether to define the </a:t>
            </a:r>
            <a:r>
              <a:rPr lang="en-US" altLang="zh-CN" sz="2000" dirty="0" smtClean="0"/>
              <a:t>measurement </a:t>
            </a:r>
            <a:r>
              <a:rPr lang="en-GB" altLang="zh-CN" sz="2000" dirty="0" smtClean="0"/>
              <a:t>restrictions </a:t>
            </a:r>
            <a:r>
              <a:rPr lang="en-GB" altLang="zh-CN" sz="2000" dirty="0"/>
              <a:t>for the following cases for both </a:t>
            </a:r>
            <a:r>
              <a:rPr lang="en-US" altLang="zh-CN" sz="2000" dirty="0" smtClean="0"/>
              <a:t>IBM and CBM</a:t>
            </a:r>
            <a:r>
              <a:rPr lang="en-GB" altLang="zh-CN" sz="2000" dirty="0" smtClean="0"/>
              <a:t>.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1: network configures simultaneous UL/DL between two FR1 bands or between two FR2 bands if the UE does not have the capability of supporting </a:t>
            </a:r>
            <a:r>
              <a:rPr lang="en-US" altLang="zh-CN" i="1" dirty="0" err="1"/>
              <a:t>simultaneousRxTxInterBandCA</a:t>
            </a:r>
            <a:r>
              <a:rPr lang="en-GB" altLang="zh-CN" dirty="0"/>
              <a:t>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2: network configures mixed numerology on two CCs if the UE does not have the capability of supporting </a:t>
            </a:r>
            <a:r>
              <a:rPr lang="en-GB" altLang="zh-CN" dirty="0"/>
              <a:t>simultaneous reception of with different numerologies in CA.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3: network configures mixed numerology between SSB and </a:t>
            </a:r>
            <a:r>
              <a:rPr lang="en-US" altLang="zh-CN" dirty="0" smtClean="0"/>
              <a:t>CSI-RS on two bands if </a:t>
            </a:r>
            <a:r>
              <a:rPr lang="en-US" altLang="zh-CN" dirty="0"/>
              <a:t>the UE does not have the capability of </a:t>
            </a:r>
            <a:r>
              <a:rPr lang="en-US" altLang="zh-CN" i="1" dirty="0" err="1"/>
              <a:t>simultaneousRxDataSSB-DiffNumerology</a:t>
            </a:r>
            <a:r>
              <a:rPr lang="en-GB" altLang="zh-CN" dirty="0"/>
              <a:t>.</a:t>
            </a:r>
          </a:p>
          <a:p>
            <a:pPr marL="0" lvl="2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000" dirty="0"/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80219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</a:t>
            </a:r>
            <a:r>
              <a:rPr lang="en-US" sz="2800" b="1" dirty="0" err="1"/>
              <a:t>SCell</a:t>
            </a:r>
            <a:r>
              <a:rPr lang="en-US" sz="2800" b="1" dirty="0"/>
              <a:t> activation delay requirements</a:t>
            </a:r>
          </a:p>
        </p:txBody>
      </p:sp>
      <p:sp>
        <p:nvSpPr>
          <p:cNvPr id="5" name="Rectangle 14"/>
          <p:cNvSpPr/>
          <p:nvPr/>
        </p:nvSpPr>
        <p:spPr>
          <a:xfrm>
            <a:off x="179512" y="962139"/>
            <a:ext cx="885698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 err="1" smtClean="0"/>
              <a:t>SCell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activation requirement for case </a:t>
            </a:r>
            <a:r>
              <a:rPr lang="en-US" altLang="zh-CN" sz="2000" dirty="0" smtClean="0"/>
              <a:t>2: </a:t>
            </a:r>
            <a:r>
              <a:rPr lang="en-GB" altLang="zh-CN" sz="2000" dirty="0" err="1"/>
              <a:t>SCell</a:t>
            </a:r>
            <a:r>
              <a:rPr lang="en-GB" altLang="zh-CN" sz="2000" dirty="0"/>
              <a:t> being activated belongs to FR2 and if there is no active serving cell on that FR2 band provided that </a:t>
            </a:r>
            <a:r>
              <a:rPr lang="en-GB" altLang="zh-CN" sz="2000" dirty="0" err="1"/>
              <a:t>PCell</a:t>
            </a:r>
            <a:r>
              <a:rPr lang="en-GB" altLang="zh-CN" sz="2000" dirty="0"/>
              <a:t> or </a:t>
            </a:r>
            <a:r>
              <a:rPr lang="en-GB" altLang="zh-CN" sz="2000" dirty="0" err="1"/>
              <a:t>PSCell</a:t>
            </a:r>
            <a:r>
              <a:rPr lang="en-GB" altLang="zh-CN" sz="2000" dirty="0"/>
              <a:t> is FR2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For CBM UEs in the Case 2, if the target </a:t>
            </a:r>
            <a:r>
              <a:rPr lang="en-GB" altLang="zh-CN" dirty="0" err="1"/>
              <a:t>SCell</a:t>
            </a:r>
            <a:r>
              <a:rPr lang="en-GB" altLang="zh-CN" dirty="0"/>
              <a:t> is known, the existing known </a:t>
            </a:r>
            <a:r>
              <a:rPr lang="en-GB" altLang="zh-CN" dirty="0" err="1"/>
              <a:t>SCell</a:t>
            </a:r>
            <a:r>
              <a:rPr lang="en-GB" altLang="zh-CN" dirty="0"/>
              <a:t> requirement in the case </a:t>
            </a:r>
            <a:r>
              <a:rPr lang="en-GB" altLang="zh-CN" dirty="0" err="1"/>
              <a:t>of“SCell</a:t>
            </a:r>
            <a:r>
              <a:rPr lang="en-GB" altLang="zh-CN" dirty="0"/>
              <a:t> being activated belongs to FR2 and if there is no active serving cell on that FR2 band provided that </a:t>
            </a:r>
            <a:r>
              <a:rPr lang="en-GB" altLang="zh-CN" dirty="0" err="1"/>
              <a:t>PCell</a:t>
            </a:r>
            <a:r>
              <a:rPr lang="en-GB" altLang="zh-CN" dirty="0"/>
              <a:t> or </a:t>
            </a:r>
            <a:r>
              <a:rPr lang="en-GB" altLang="zh-CN" dirty="0" err="1"/>
              <a:t>PSCell</a:t>
            </a:r>
            <a:r>
              <a:rPr lang="en-GB" altLang="zh-CN" dirty="0"/>
              <a:t> is FR1” shall be applied</a:t>
            </a:r>
            <a:r>
              <a:rPr lang="en-GB" altLang="zh-CN" dirty="0" smtClean="0"/>
              <a:t>.</a:t>
            </a:r>
            <a:endParaRPr lang="en-GB" altLang="zh-CN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For CBM UEs in the Case 2, if the target </a:t>
            </a:r>
            <a:r>
              <a:rPr lang="en-GB" altLang="zh-CN" dirty="0" err="1"/>
              <a:t>SCell</a:t>
            </a:r>
            <a:r>
              <a:rPr lang="en-GB" altLang="zh-CN" dirty="0"/>
              <a:t> is </a:t>
            </a:r>
            <a:r>
              <a:rPr lang="en-GB" altLang="zh-CN" dirty="0" smtClean="0"/>
              <a:t>unknown, FFS </a:t>
            </a:r>
            <a:r>
              <a:rPr lang="en-GB" altLang="zh-CN" dirty="0"/>
              <a:t>the </a:t>
            </a:r>
            <a:r>
              <a:rPr lang="en-GB" altLang="zh-CN" dirty="0" err="1"/>
              <a:t>SCell</a:t>
            </a:r>
            <a:r>
              <a:rPr lang="en-GB" altLang="zh-CN" dirty="0"/>
              <a:t> activation delay </a:t>
            </a:r>
            <a:r>
              <a:rPr lang="en-GB" altLang="zh-CN" dirty="0" smtClean="0"/>
              <a:t>requirements.</a:t>
            </a:r>
            <a:endParaRPr lang="en-GB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Option 1</a:t>
            </a:r>
            <a:r>
              <a:rPr lang="en-GB" altLang="zh-CN" dirty="0" smtClean="0"/>
              <a:t>: </a:t>
            </a:r>
            <a:r>
              <a:rPr lang="en-GB" altLang="zh-CN" dirty="0"/>
              <a:t>the existing </a:t>
            </a:r>
            <a:r>
              <a:rPr lang="en-GB" altLang="zh-CN" dirty="0" err="1"/>
              <a:t>SCell</a:t>
            </a:r>
            <a:r>
              <a:rPr lang="en-GB" altLang="zh-CN" dirty="0"/>
              <a:t> activation delay requirements for FR1+FR2 CA </a:t>
            </a:r>
            <a:r>
              <a:rPr lang="en-GB" altLang="zh-CN" dirty="0" smtClean="0"/>
              <a:t>without L1-RSRP </a:t>
            </a:r>
            <a:r>
              <a:rPr lang="en-GB" altLang="zh-CN" dirty="0"/>
              <a:t>measurement delay can be </a:t>
            </a:r>
            <a:r>
              <a:rPr lang="en-GB" altLang="zh-CN" dirty="0" smtClean="0"/>
              <a:t>reused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Other options</a:t>
            </a:r>
            <a:endParaRPr lang="en-GB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3137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For Informations</a:t>
            </a:r>
            <a:endParaRPr lang="en-US" sz="2800" b="1" dirty="0"/>
          </a:p>
        </p:txBody>
      </p:sp>
      <p:sp>
        <p:nvSpPr>
          <p:cNvPr id="5" name="Rectangle 14"/>
          <p:cNvSpPr/>
          <p:nvPr/>
        </p:nvSpPr>
        <p:spPr>
          <a:xfrm>
            <a:off x="179512" y="962139"/>
            <a:ext cx="885698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 smtClean="0"/>
              <a:t>RAN4 needs to further study </a:t>
            </a:r>
            <a:r>
              <a:rPr lang="en-US" altLang="zh-CN" sz="2000" dirty="0" smtClean="0"/>
              <a:t>on the </a:t>
            </a:r>
            <a:r>
              <a:rPr lang="en-US" altLang="zh-CN" sz="2000" dirty="0" smtClean="0"/>
              <a:t>following open issues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GB" altLang="zh-CN" dirty="0"/>
              <a:t>interruption requirements for </a:t>
            </a:r>
            <a:r>
              <a:rPr lang="en-GB" altLang="zh-CN" dirty="0" smtClean="0"/>
              <a:t>CBM UE.</a:t>
            </a:r>
            <a:endParaRPr lang="en-GB" altLang="zh-CN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The scheduling restrictions and measurement </a:t>
            </a:r>
            <a:r>
              <a:rPr lang="en-GB" altLang="zh-CN" dirty="0"/>
              <a:t>restrictions </a:t>
            </a:r>
            <a:r>
              <a:rPr lang="en-GB" altLang="zh-CN" dirty="0" smtClean="0"/>
              <a:t>due to incorrect network </a:t>
            </a:r>
            <a:r>
              <a:rPr lang="en-GB" altLang="zh-CN" dirty="0" smtClean="0"/>
              <a:t>configuration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 smtClean="0"/>
              <a:t>The unknown </a:t>
            </a:r>
            <a:r>
              <a:rPr lang="en-GB" altLang="zh-CN" dirty="0" err="1"/>
              <a:t>SCell</a:t>
            </a:r>
            <a:r>
              <a:rPr lang="en-GB" altLang="zh-CN" dirty="0"/>
              <a:t> </a:t>
            </a:r>
            <a:r>
              <a:rPr lang="en-GB" altLang="zh-CN" dirty="0" smtClean="0"/>
              <a:t>activation requirement for CBM UE in case2.</a:t>
            </a:r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Case </a:t>
            </a:r>
            <a:r>
              <a:rPr lang="en-US" altLang="zh-CN" dirty="0"/>
              <a:t>2: </a:t>
            </a:r>
            <a:r>
              <a:rPr lang="en-GB" altLang="zh-CN" dirty="0" err="1"/>
              <a:t>SCell</a:t>
            </a:r>
            <a:r>
              <a:rPr lang="en-GB" altLang="zh-CN" dirty="0"/>
              <a:t> being activated belongs to FR2 and if there is no active serving cell on that FR2 band provided that </a:t>
            </a:r>
            <a:r>
              <a:rPr lang="en-GB" altLang="zh-CN" dirty="0" err="1"/>
              <a:t>PCell</a:t>
            </a:r>
            <a:r>
              <a:rPr lang="en-GB" altLang="zh-CN" dirty="0"/>
              <a:t> or </a:t>
            </a:r>
            <a:r>
              <a:rPr lang="en-GB" altLang="zh-CN" dirty="0" err="1"/>
              <a:t>PSCell</a:t>
            </a:r>
            <a:r>
              <a:rPr lang="en-GB" altLang="zh-CN" dirty="0"/>
              <a:t> is </a:t>
            </a:r>
            <a:r>
              <a:rPr lang="en-GB" altLang="zh-CN" dirty="0" smtClean="0"/>
              <a:t>FR2.</a:t>
            </a:r>
            <a:endParaRPr lang="en-GB" altLang="zh-CN" dirty="0" smtClean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129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15275</TotalTime>
  <Words>784</Words>
  <Application>Microsoft Office PowerPoint</Application>
  <PresentationFormat>全屏显示(4:3)</PresentationFormat>
  <Paragraphs>59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ＭＳ Ｐゴシック</vt:lpstr>
      <vt:lpstr>宋体</vt:lpstr>
      <vt:lpstr>Arial</vt:lpstr>
      <vt:lpstr>Calibri</vt:lpstr>
      <vt:lpstr>Office テーマ</vt:lpstr>
      <vt:lpstr>Way forward on FR2 inter-band CA RRM requirements</vt:lpstr>
      <vt:lpstr>PowerPoint 演示文稿</vt:lpstr>
      <vt:lpstr>Agreement on beam management requirements</vt:lpstr>
      <vt:lpstr>Agreement on scheduling restriction requirements</vt:lpstr>
      <vt:lpstr>Agreement on measurement restriction requirements</vt:lpstr>
      <vt:lpstr>Agreement on SCell activation delay requirements</vt:lpstr>
      <vt:lpstr>For Informations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Huawei</cp:lastModifiedBy>
  <cp:revision>565</cp:revision>
  <dcterms:created xsi:type="dcterms:W3CDTF">2017-01-18T16:32:26Z</dcterms:created>
  <dcterms:modified xsi:type="dcterms:W3CDTF">2020-06-02T17:16:48Z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2a613ce1-eaed-499c-a840-7a746a79a7b4</vt:lpwstr>
  </property>
  <property fmtid="{D5CDD505-2E9C-101B-9397-08002B2CF9AE}" pid="4" name="CTP_TimeStamp">
    <vt:lpwstr>2019-11-22 16:14:32Z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(3)BouPhBpzajvDvBhBmrnJIcMBGnJbfiQPETd/KvWtfm4kIzasgu/b9jVbmaEWLGXsWamDuPu6
IdREfsQCqHOGDvcmlGf8l+1uIsnFNmToX1gl4V+/dAXpE5Gl0CNtMGWKbJ+iVDetDKE2Hxm7
aa4mzaVwwBZT/99yeC2P4TxfxV4K3xW78PRlNhiZfWFsUFP3m65Voa9fuo8S5Lc+ZaldqTQ4
HAh7sGBewvD8BsKck5</vt:lpwstr>
  </property>
  <property fmtid="{D5CDD505-2E9C-101B-9397-08002B2CF9AE}" pid="10" name="_2015_ms_pID_7253431">
    <vt:lpwstr>VFJUtRlLrZdmfYP6HMkQlA8/9/tJFWb/9gN07JacSxFZhZrR/am4nT
g1bdxWs/8TdoFten5NDyboni+DDv64d5ARPUMpeo1c2HbSmY6e/HyMplRTFUhRupMcRv/A1b
nhP2fjxXjcm45mE8aLdWneRtJErP3KK3UUaCaiE9vNTyBda1G4lL38pc6P4s5lBxMDQwUzW1
7NByaW22U9SXXv2TwZyhWpWZjfqfPe0OeB4v</vt:lpwstr>
  </property>
  <property fmtid="{D5CDD505-2E9C-101B-9397-08002B2CF9AE}" pid="11" name="_2015_ms_pID_7253432">
    <vt:lpwstr>mA==</vt:lpwstr>
  </property>
  <property fmtid="{D5CDD505-2E9C-101B-9397-08002B2CF9AE}" pid="12" name="NSCPROP_SA">
    <vt:lpwstr>D:\Project_3GPP\2020_02_RAN4_94\Pre-meeting Study\Rel-16 RRM enh\draft R4-2002251 WF on FR2 inter-band CA requirement_v3.0.pptx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1580888488</vt:lpwstr>
  </property>
</Properties>
</file>