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59" r:id="rId7"/>
    <p:sldId id="263" r:id="rId8"/>
    <p:sldId id="265"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70" d="100"/>
          <a:sy n="70" d="100"/>
        </p:scale>
        <p:origin x="53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E1497F-B839-4405-8393-54063B8ED4F9}"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2967061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E1497F-B839-4405-8393-54063B8ED4F9}"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1281474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E1497F-B839-4405-8393-54063B8ED4F9}"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3294303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E1497F-B839-4405-8393-54063B8ED4F9}"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3860379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E1497F-B839-4405-8393-54063B8ED4F9}"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3941663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E1497F-B839-4405-8393-54063B8ED4F9}"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484933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E1497F-B839-4405-8393-54063B8ED4F9}" type="datetimeFigureOut">
              <a:rPr lang="en-US" smtClean="0"/>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366916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E1497F-B839-4405-8393-54063B8ED4F9}" type="datetimeFigureOut">
              <a:rPr lang="en-US" smtClean="0"/>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245315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E1497F-B839-4405-8393-54063B8ED4F9}" type="datetimeFigureOut">
              <a:rPr lang="en-US" smtClean="0"/>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1865154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E1497F-B839-4405-8393-54063B8ED4F9}"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467744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E1497F-B839-4405-8393-54063B8ED4F9}"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34F27-9515-4628-AF27-7F7605C79B3E}" type="slidenum">
              <a:rPr lang="en-US" smtClean="0"/>
              <a:t>‹#›</a:t>
            </a:fld>
            <a:endParaRPr lang="en-US"/>
          </a:p>
        </p:txBody>
      </p:sp>
    </p:spTree>
    <p:extLst>
      <p:ext uri="{BB962C8B-B14F-4D97-AF65-F5344CB8AC3E}">
        <p14:creationId xmlns:p14="http://schemas.microsoft.com/office/powerpoint/2010/main" val="568882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1497F-B839-4405-8393-54063B8ED4F9}" type="datetimeFigureOut">
              <a:rPr lang="en-US" smtClean="0"/>
              <a:t>6/3/2020</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734F27-9515-4628-AF27-7F7605C79B3E}" type="slidenum">
              <a:rPr lang="en-US" smtClean="0"/>
              <a:t>‹#›</a:t>
            </a:fld>
            <a:endParaRPr lang="en-US"/>
          </a:p>
        </p:txBody>
      </p:sp>
    </p:spTree>
    <p:extLst>
      <p:ext uri="{BB962C8B-B14F-4D97-AF65-F5344CB8AC3E}">
        <p14:creationId xmlns:p14="http://schemas.microsoft.com/office/powerpoint/2010/main" val="2476169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D5B92D-C1D6-4F4D-9A35-742196D2A729}"/>
              </a:ext>
            </a:extLst>
          </p:cNvPr>
          <p:cNvSpPr>
            <a:spLocks noGrp="1"/>
          </p:cNvSpPr>
          <p:nvPr>
            <p:ph type="ctrTitle"/>
          </p:nvPr>
        </p:nvSpPr>
        <p:spPr/>
        <p:txBody>
          <a:bodyPr>
            <a:normAutofit/>
          </a:bodyPr>
          <a:lstStyle/>
          <a:p>
            <a:r>
              <a:rPr lang="en-US" dirty="0"/>
              <a:t>WF on NR RRM enhancements - BWP switching on multiple CCs</a:t>
            </a:r>
          </a:p>
        </p:txBody>
      </p:sp>
      <p:sp>
        <p:nvSpPr>
          <p:cNvPr id="3" name="Subtitle 2">
            <a:extLst>
              <a:ext uri="{FF2B5EF4-FFF2-40B4-BE49-F238E27FC236}">
                <a16:creationId xmlns:a16="http://schemas.microsoft.com/office/drawing/2014/main" xmlns="" id="{463153C7-90FD-45A9-BF64-956302D51DDC}"/>
              </a:ext>
            </a:extLst>
          </p:cNvPr>
          <p:cNvSpPr>
            <a:spLocks noGrp="1"/>
          </p:cNvSpPr>
          <p:nvPr>
            <p:ph type="subTitle" idx="1"/>
          </p:nvPr>
        </p:nvSpPr>
        <p:spPr/>
        <p:txBody>
          <a:bodyPr/>
          <a:lstStyle/>
          <a:p>
            <a:r>
              <a:rPr lang="en-US" dirty="0"/>
              <a:t>Intel Corporation </a:t>
            </a:r>
          </a:p>
        </p:txBody>
      </p:sp>
      <p:sp>
        <p:nvSpPr>
          <p:cNvPr id="4" name="Rectangle 1">
            <a:extLst>
              <a:ext uri="{FF2B5EF4-FFF2-40B4-BE49-F238E27FC236}">
                <a16:creationId xmlns:a16="http://schemas.microsoft.com/office/drawing/2014/main" xmlns="" id="{E8AB76A7-E345-489E-86E5-9C632EA7AE8C}"/>
              </a:ext>
            </a:extLst>
          </p:cNvPr>
          <p:cNvSpPr>
            <a:spLocks noChangeArrowheads="1"/>
          </p:cNvSpPr>
          <p:nvPr/>
        </p:nvSpPr>
        <p:spPr bwMode="auto">
          <a:xfrm>
            <a:off x="466724" y="516873"/>
            <a:ext cx="11325225" cy="830997"/>
          </a:xfrm>
          <a:prstGeom prst="rect">
            <a:avLst/>
          </a:prstGeom>
          <a:noFill/>
          <a:ln w="9525">
            <a:noFill/>
            <a:miter lim="800000"/>
            <a:headEnd/>
            <a:tailEnd/>
          </a:ln>
          <a:effectLst/>
        </p:spPr>
        <p:txBody>
          <a:bodyPr vert="horz" wrap="square" lIns="68580" tIns="34290" rIns="68580" bIns="34290" numCol="1" anchor="ctr" anchorCtr="0" compatLnSpc="1">
            <a:prstTxWarp prst="textNoShape">
              <a:avLst/>
            </a:prstTxWarp>
            <a:spAutoFit/>
          </a:bodyPr>
          <a:lstStyle/>
          <a:p>
            <a:r>
              <a:rPr lang="en-US" altLang="zh-CN" b="1" dirty="0"/>
              <a:t>3GPP TSG-RAN WG4 Meeting #95-e                            	            								         R4-2008675</a:t>
            </a:r>
          </a:p>
          <a:p>
            <a:r>
              <a:rPr lang="en-US" altLang="zh-CN" b="1" dirty="0"/>
              <a:t>Electronic Meeting, 25 May – 5 June, 2020</a:t>
            </a:r>
          </a:p>
          <a:p>
            <a:endParaRPr lang="zh-CN" altLang="zh-CN" sz="1350" dirty="0"/>
          </a:p>
        </p:txBody>
      </p:sp>
    </p:spTree>
    <p:extLst>
      <p:ext uri="{BB962C8B-B14F-4D97-AF65-F5344CB8AC3E}">
        <p14:creationId xmlns:p14="http://schemas.microsoft.com/office/powerpoint/2010/main" val="2587994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D21931-69F5-4145-BB6C-BC47DA8AB04B}"/>
              </a:ext>
            </a:extLst>
          </p:cNvPr>
          <p:cNvSpPr>
            <a:spLocks noGrp="1"/>
          </p:cNvSpPr>
          <p:nvPr>
            <p:ph type="title"/>
          </p:nvPr>
        </p:nvSpPr>
        <p:spPr/>
        <p:txBody>
          <a:bodyPr/>
          <a:lstStyle/>
          <a:p>
            <a:r>
              <a:rPr lang="en-US" b="1" dirty="0"/>
              <a:t>Background</a:t>
            </a:r>
          </a:p>
        </p:txBody>
      </p:sp>
      <p:sp>
        <p:nvSpPr>
          <p:cNvPr id="3" name="Content Placeholder 2">
            <a:extLst>
              <a:ext uri="{FF2B5EF4-FFF2-40B4-BE49-F238E27FC236}">
                <a16:creationId xmlns:a16="http://schemas.microsoft.com/office/drawing/2014/main" xmlns="" id="{49233B71-5988-48BD-8395-9F771CC12C0F}"/>
              </a:ext>
            </a:extLst>
          </p:cNvPr>
          <p:cNvSpPr>
            <a:spLocks noGrp="1"/>
          </p:cNvSpPr>
          <p:nvPr>
            <p:ph idx="1"/>
          </p:nvPr>
        </p:nvSpPr>
        <p:spPr/>
        <p:txBody>
          <a:bodyPr/>
          <a:lstStyle/>
          <a:p>
            <a:r>
              <a:rPr lang="en-US" dirty="0"/>
              <a:t>In RAN4#9</a:t>
            </a:r>
            <a:r>
              <a:rPr lang="en-US" altLang="zh-CN" dirty="0"/>
              <a:t>4</a:t>
            </a:r>
            <a:r>
              <a:rPr lang="en-US" dirty="0"/>
              <a:t>e</a:t>
            </a:r>
            <a:r>
              <a:rPr lang="en-US" altLang="zh-CN" dirty="0"/>
              <a:t>-bis</a:t>
            </a:r>
            <a:r>
              <a:rPr lang="en-US" dirty="0"/>
              <a:t> WF on BWP switching on multiple CCs was approved - R4-2005339</a:t>
            </a:r>
          </a:p>
        </p:txBody>
      </p:sp>
    </p:spTree>
    <p:extLst>
      <p:ext uri="{BB962C8B-B14F-4D97-AF65-F5344CB8AC3E}">
        <p14:creationId xmlns:p14="http://schemas.microsoft.com/office/powerpoint/2010/main" val="2840922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EB4DD9-B933-4010-80F3-7E8615389944}"/>
              </a:ext>
            </a:extLst>
          </p:cNvPr>
          <p:cNvSpPr>
            <a:spLocks noGrp="1"/>
          </p:cNvSpPr>
          <p:nvPr>
            <p:ph type="title"/>
          </p:nvPr>
        </p:nvSpPr>
        <p:spPr>
          <a:xfrm>
            <a:off x="638175" y="1589"/>
            <a:ext cx="10515600" cy="1325563"/>
          </a:xfrm>
        </p:spPr>
        <p:txBody>
          <a:bodyPr>
            <a:normAutofit/>
          </a:bodyPr>
          <a:lstStyle/>
          <a:p>
            <a:r>
              <a:rPr lang="en-US" sz="4000" b="1" dirty="0"/>
              <a:t>Simultaneous BWP switching on multiple CCs (1)</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E8880C11-C71E-4EBF-AC02-90AE633DE170}"/>
                  </a:ext>
                </a:extLst>
              </p:cNvPr>
              <p:cNvSpPr>
                <a:spLocks noGrp="1"/>
              </p:cNvSpPr>
              <p:nvPr>
                <p:ph idx="1"/>
              </p:nvPr>
            </p:nvSpPr>
            <p:spPr>
              <a:xfrm>
                <a:off x="838200" y="1219200"/>
                <a:ext cx="10515600" cy="5397498"/>
              </a:xfrm>
            </p:spPr>
            <p:txBody>
              <a:bodyPr>
                <a:normAutofit fontScale="85000" lnSpcReduction="20000"/>
              </a:bodyPr>
              <a:lstStyle/>
              <a:p>
                <a:pPr marL="0" indent="0">
                  <a:buNone/>
                </a:pPr>
                <a:r>
                  <a:rPr lang="en-GB" b="1" u="sng" dirty="0"/>
                  <a:t>Delay requirements for DCI/timer based BWP switch</a:t>
                </a:r>
                <a:endParaRPr lang="en-US" dirty="0"/>
              </a:p>
              <a:p>
                <a:pPr marL="0" indent="0" hangingPunct="0">
                  <a:spcAft>
                    <a:spcPts val="600"/>
                  </a:spcAft>
                  <a:buNone/>
                </a:pPr>
                <a14:m>
                  <m:oMath xmlns:m="http://schemas.openxmlformats.org/officeDocument/2006/math">
                    <m:sSub>
                      <m:sSubPr>
                        <m:ctrlPr>
                          <a:rPr lang="en-US" sz="2400" i="1">
                            <a:latin typeface="Cambria Math" panose="02040503050406030204" pitchFamily="18" charset="0"/>
                          </a:rPr>
                        </m:ctrlPr>
                      </m:sSubPr>
                      <m:e>
                        <m:r>
                          <a:rPr lang="en-GB" sz="2400" i="1">
                            <a:latin typeface="Cambria Math" panose="02040503050406030204" pitchFamily="18" charset="0"/>
                          </a:rPr>
                          <m:t>𝑇</m:t>
                        </m:r>
                      </m:e>
                      <m:sub>
                        <m:r>
                          <a:rPr lang="en-GB" sz="2400" i="1">
                            <a:latin typeface="Cambria Math" panose="02040503050406030204" pitchFamily="18" charset="0"/>
                          </a:rPr>
                          <m:t>𝐵𝑊𝑃𝑆𝑤𝑖𝑡𝑐h𝐷𝑒𝑙𝑎𝑦</m:t>
                        </m:r>
                      </m:sub>
                    </m:sSub>
                    <m:r>
                      <a:rPr lang="x-none" sz="2400" i="1">
                        <a:latin typeface="Cambria Math" panose="02040503050406030204" pitchFamily="18" charset="0"/>
                      </a:rPr>
                      <m:t>+</m:t>
                    </m:r>
                    <m:r>
                      <a:rPr lang="x-none" sz="2400" i="1">
                        <a:latin typeface="Cambria Math" panose="02040503050406030204" pitchFamily="18" charset="0"/>
                      </a:rPr>
                      <m:t>𝐷</m:t>
                    </m:r>
                    <m:r>
                      <a:rPr lang="x-none" sz="2400" i="1">
                        <a:latin typeface="Cambria Math" panose="02040503050406030204" pitchFamily="18" charset="0"/>
                      </a:rPr>
                      <m:t>∗(</m:t>
                    </m:r>
                    <m:d>
                      <m:dPr>
                        <m:begChr m:val="⌈"/>
                        <m:endChr m:val="⌉"/>
                        <m:ctrlPr>
                          <a:rPr lang="en-US" sz="2400" i="1">
                            <a:latin typeface="Cambria Math" panose="02040503050406030204" pitchFamily="18" charset="0"/>
                          </a:rPr>
                        </m:ctrlPr>
                      </m:dPr>
                      <m:e>
                        <m:f>
                          <m:fPr>
                            <m:ctrlPr>
                              <a:rPr lang="en-US" sz="2400" i="1">
                                <a:latin typeface="Cambria Math" panose="02040503050406030204" pitchFamily="18" charset="0"/>
                              </a:rPr>
                            </m:ctrlPr>
                          </m:fPr>
                          <m:num>
                            <m:r>
                              <a:rPr lang="en-GB" sz="2400" i="1">
                                <a:latin typeface="Cambria Math" panose="02040503050406030204" pitchFamily="18" charset="0"/>
                              </a:rPr>
                              <m:t>𝑁</m:t>
                            </m:r>
                          </m:num>
                          <m:den>
                            <m:r>
                              <a:rPr lang="en-GB" sz="2400" i="1">
                                <a:latin typeface="Cambria Math" panose="02040503050406030204" pitchFamily="18" charset="0"/>
                              </a:rPr>
                              <m:t>𝐾</m:t>
                            </m:r>
                          </m:den>
                        </m:f>
                      </m:e>
                    </m:d>
                    <m:r>
                      <a:rPr lang="en-GB" sz="2400" i="1">
                        <a:latin typeface="Cambria Math" panose="02040503050406030204" pitchFamily="18" charset="0"/>
                      </a:rPr>
                      <m:t>−</m:t>
                    </m:r>
                    <m:r>
                      <a:rPr lang="x-none" sz="2400" i="1">
                        <a:latin typeface="Cambria Math" panose="02040503050406030204" pitchFamily="18" charset="0"/>
                      </a:rPr>
                      <m:t>1)</m:t>
                    </m:r>
                  </m:oMath>
                </a14:m>
                <a:r>
                  <a:rPr lang="en-US" sz="2400" i="1" dirty="0"/>
                  <a:t>; </a:t>
                </a:r>
                <a:r>
                  <a:rPr lang="en-GB" sz="2400" dirty="0"/>
                  <a:t>N: Number of CCs with simultaneous BWP switch; K is number of CCs that can be processed simultaneously; D is incremental delay for BWP switch processing on additional CCs</a:t>
                </a:r>
              </a:p>
              <a:p>
                <a:pPr>
                  <a:spcAft>
                    <a:spcPts val="600"/>
                  </a:spcAft>
                </a:pPr>
                <a:r>
                  <a:rPr lang="en-GB" sz="2100" dirty="0"/>
                  <a:t>Value of D: </a:t>
                </a:r>
              </a:p>
              <a:p>
                <a:pPr marL="457200" lvl="1" indent="0" hangingPunct="0">
                  <a:spcAft>
                    <a:spcPts val="600"/>
                  </a:spcAft>
                  <a:buNone/>
                </a:pPr>
                <a:r>
                  <a:rPr lang="en-US" sz="1900" dirty="0">
                    <a:highlight>
                      <a:srgbClr val="00FF00"/>
                    </a:highlight>
                  </a:rPr>
                  <a:t>   - Agreement in 2</a:t>
                </a:r>
                <a:r>
                  <a:rPr lang="en-US" sz="1900" baseline="30000" dirty="0">
                    <a:highlight>
                      <a:srgbClr val="00FF00"/>
                    </a:highlight>
                  </a:rPr>
                  <a:t>st</a:t>
                </a:r>
                <a:r>
                  <a:rPr lang="en-US" sz="1900" dirty="0">
                    <a:highlight>
                      <a:srgbClr val="00FF00"/>
                    </a:highlight>
                  </a:rPr>
                  <a:t> round: </a:t>
                </a:r>
              </a:p>
              <a:p>
                <a:pPr lvl="1"/>
                <a:r>
                  <a:rPr lang="en-GB" sz="1900" dirty="0">
                    <a:highlight>
                      <a:srgbClr val="00FF00"/>
                    </a:highlight>
                  </a:rPr>
                  <a:t>Define new UE capabilities for BWP switching on multiple CCs</a:t>
                </a:r>
                <a:endParaRPr lang="en-US" sz="1900" dirty="0">
                  <a:highlight>
                    <a:srgbClr val="00FF00"/>
                  </a:highlight>
                </a:endParaRPr>
              </a:p>
              <a:p>
                <a:pPr lvl="1"/>
                <a:r>
                  <a:rPr lang="en-GB" sz="1900" dirty="0">
                    <a:highlight>
                      <a:srgbClr val="00FF00"/>
                    </a:highlight>
                  </a:rPr>
                  <a:t>Type 1: D = 100us, 200us</a:t>
                </a:r>
                <a:endParaRPr lang="en-US" sz="1900" dirty="0">
                  <a:highlight>
                    <a:srgbClr val="00FF00"/>
                  </a:highlight>
                </a:endParaRPr>
              </a:p>
              <a:p>
                <a:pPr lvl="1"/>
                <a:r>
                  <a:rPr lang="en-GB" sz="1900" dirty="0">
                    <a:highlight>
                      <a:srgbClr val="00FF00"/>
                    </a:highlight>
                  </a:rPr>
                  <a:t>Type 2: D = 400us, 800us, 1000us</a:t>
                </a:r>
                <a:endParaRPr lang="en-US" sz="1900" dirty="0">
                  <a:highlight>
                    <a:srgbClr val="00FF00"/>
                  </a:highlight>
                </a:endParaRPr>
              </a:p>
              <a:p>
                <a:pPr lvl="1">
                  <a:spcAft>
                    <a:spcPts val="1200"/>
                  </a:spcAft>
                </a:pPr>
                <a:r>
                  <a:rPr lang="en-GB" sz="1900" dirty="0">
                    <a:highlight>
                      <a:srgbClr val="00FF00"/>
                    </a:highlight>
                  </a:rPr>
                  <a:t>Same capabilities apply for FR1 and FR2</a:t>
                </a:r>
                <a:endParaRPr lang="en-GB" sz="1900" dirty="0"/>
              </a:p>
              <a:p>
                <a:pPr lvl="0"/>
                <a:r>
                  <a:rPr lang="en-GB" sz="2200" dirty="0">
                    <a:highlight>
                      <a:srgbClr val="FFFF00"/>
                    </a:highlight>
                  </a:rPr>
                  <a:t>Definition of  N : </a:t>
                </a:r>
              </a:p>
              <a:p>
                <a:pPr marL="0" lvl="0" indent="0">
                  <a:lnSpc>
                    <a:spcPct val="120000"/>
                  </a:lnSpc>
                  <a:spcBef>
                    <a:spcPts val="600"/>
                  </a:spcBef>
                  <a:buNone/>
                </a:pPr>
                <a:r>
                  <a:rPr lang="en-GB" sz="2200" dirty="0">
                    <a:highlight>
                      <a:srgbClr val="FFFF00"/>
                    </a:highlight>
                  </a:rPr>
                  <a:t>  -  </a:t>
                </a:r>
                <a:r>
                  <a:rPr lang="en-GB" sz="2100" dirty="0">
                    <a:highlight>
                      <a:srgbClr val="FFFF00"/>
                    </a:highlight>
                  </a:rPr>
                  <a:t>If SCS change is not involved in any BWP switch on multiple CCs </a:t>
                </a:r>
              </a:p>
              <a:p>
                <a:pPr lvl="1">
                  <a:lnSpc>
                    <a:spcPct val="120000"/>
                  </a:lnSpc>
                </a:pPr>
                <a:r>
                  <a:rPr lang="en-GB" sz="2100" dirty="0">
                    <a:highlight>
                      <a:srgbClr val="FFFF00"/>
                    </a:highlight>
                  </a:rPr>
                  <a:t>For DCI and timer-based BWP switch on multiple CCs, for UE which is capable of per-FR gap, N is the number of simultaneous BWP switching on CCs within the same frequency range; For UE which is not capable of per-FR gap, N is the number of simultaneous BWP switching on both FR</a:t>
                </a:r>
              </a:p>
              <a:p>
                <a:pPr marL="0" indent="0">
                  <a:lnSpc>
                    <a:spcPct val="120000"/>
                  </a:lnSpc>
                  <a:spcBef>
                    <a:spcPts val="600"/>
                  </a:spcBef>
                  <a:buNone/>
                </a:pPr>
                <a:r>
                  <a:rPr lang="en-GB" sz="2200" dirty="0">
                    <a:highlight>
                      <a:srgbClr val="FFFF00"/>
                    </a:highlight>
                  </a:rPr>
                  <a:t>   - Otherwise</a:t>
                </a:r>
              </a:p>
              <a:p>
                <a:pPr lvl="1">
                  <a:lnSpc>
                    <a:spcPct val="120000"/>
                  </a:lnSpc>
                </a:pPr>
                <a:r>
                  <a:rPr lang="en-US" sz="2100" dirty="0">
                    <a:highlight>
                      <a:srgbClr val="FFFF00"/>
                    </a:highlight>
                  </a:rPr>
                  <a:t>N is the number of CCs with simultaneous BWP switch</a:t>
                </a:r>
              </a:p>
              <a:p>
                <a:pPr lvl="1"/>
                <a:endParaRPr lang="en-US" dirty="0"/>
              </a:p>
              <a:p>
                <a:pPr marL="0" indent="0" hangingPunct="0">
                  <a:spcAft>
                    <a:spcPts val="600"/>
                  </a:spcAft>
                  <a:buNone/>
                </a:pPr>
                <a:endParaRPr lang="en-US" sz="2400" dirty="0"/>
              </a:p>
            </p:txBody>
          </p:sp>
        </mc:Choice>
        <mc:Fallback xmlns="">
          <p:sp>
            <p:nvSpPr>
              <p:cNvPr id="3" name="Content Placeholder 2">
                <a:extLst>
                  <a:ext uri="{FF2B5EF4-FFF2-40B4-BE49-F238E27FC236}">
                    <a16:creationId xmlns:a16="http://schemas.microsoft.com/office/drawing/2014/main" id="{E8880C11-C71E-4EBF-AC02-90AE633DE170}"/>
                  </a:ext>
                </a:extLst>
              </p:cNvPr>
              <p:cNvSpPr>
                <a:spLocks noGrp="1" noRot="1" noChangeAspect="1" noMove="1" noResize="1" noEditPoints="1" noAdjustHandles="1" noChangeArrowheads="1" noChangeShapeType="1" noTextEdit="1"/>
              </p:cNvSpPr>
              <p:nvPr>
                <p:ph idx="1"/>
              </p:nvPr>
            </p:nvSpPr>
            <p:spPr>
              <a:xfrm>
                <a:off x="838200" y="1219200"/>
                <a:ext cx="10515600" cy="5397498"/>
              </a:xfrm>
              <a:blipFill>
                <a:blip r:embed="rId2"/>
                <a:stretch>
                  <a:fillRect l="-928" t="-2599" r="-58" b="-1469"/>
                </a:stretch>
              </a:blipFill>
            </p:spPr>
            <p:txBody>
              <a:bodyPr/>
              <a:lstStyle/>
              <a:p>
                <a:r>
                  <a:rPr lang="en-US">
                    <a:noFill/>
                  </a:rPr>
                  <a:t> </a:t>
                </a:r>
              </a:p>
            </p:txBody>
          </p:sp>
        </mc:Fallback>
      </mc:AlternateContent>
    </p:spTree>
    <p:extLst>
      <p:ext uri="{BB962C8B-B14F-4D97-AF65-F5344CB8AC3E}">
        <p14:creationId xmlns:p14="http://schemas.microsoft.com/office/powerpoint/2010/main" val="1577554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B40BBA-9B74-4D3F-A4C2-7C4F22440DE9}"/>
              </a:ext>
            </a:extLst>
          </p:cNvPr>
          <p:cNvSpPr>
            <a:spLocks noGrp="1"/>
          </p:cNvSpPr>
          <p:nvPr>
            <p:ph type="title"/>
          </p:nvPr>
        </p:nvSpPr>
        <p:spPr>
          <a:xfrm>
            <a:off x="838200" y="0"/>
            <a:ext cx="10515600" cy="1325563"/>
          </a:xfrm>
        </p:spPr>
        <p:txBody>
          <a:bodyPr>
            <a:normAutofit/>
          </a:bodyPr>
          <a:lstStyle/>
          <a:p>
            <a:r>
              <a:rPr lang="en-US" sz="4000" b="1" dirty="0"/>
              <a:t>Simultaneous BWP switching on multiple CCs (2)</a:t>
            </a:r>
            <a:endParaRPr lang="en-US" sz="4000"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379B554E-DFC6-436F-A0AC-BFD288F712DF}"/>
                  </a:ext>
                </a:extLst>
              </p:cNvPr>
              <p:cNvSpPr>
                <a:spLocks noGrp="1"/>
              </p:cNvSpPr>
              <p:nvPr>
                <p:ph idx="1"/>
              </p:nvPr>
            </p:nvSpPr>
            <p:spPr>
              <a:xfrm>
                <a:off x="838200" y="1190625"/>
                <a:ext cx="10515600" cy="5429250"/>
              </a:xfrm>
            </p:spPr>
            <p:txBody>
              <a:bodyPr>
                <a:normAutofit/>
              </a:bodyPr>
              <a:lstStyle/>
              <a:p>
                <a:pPr marL="0" indent="0" hangingPunct="0">
                  <a:buNone/>
                </a:pPr>
                <a:r>
                  <a:rPr lang="en-US" b="1" u="sng" dirty="0"/>
                  <a:t>Delay requirements for RRC based BWP switch</a:t>
                </a:r>
                <a:endParaRPr lang="en-US" dirty="0"/>
              </a:p>
              <a:p>
                <a:pPr marL="0" indent="0">
                  <a:buNone/>
                </a:pPr>
                <a14:m>
                  <m:oMath xmlns:m="http://schemas.openxmlformats.org/officeDocument/2006/math">
                    <m:sSub>
                      <m:sSubPr>
                        <m:ctrlPr>
                          <a:rPr lang="en-US" i="1">
                            <a:latin typeface="Cambria Math" panose="02040503050406030204" pitchFamily="18" charset="0"/>
                          </a:rPr>
                        </m:ctrlPr>
                      </m:sSubPr>
                      <m:e>
                        <m:r>
                          <m:rPr>
                            <m:sty m:val="p"/>
                          </m:rPr>
                          <a:rPr lang="en-GB">
                            <a:latin typeface="Cambria Math" panose="02040503050406030204" pitchFamily="18" charset="0"/>
                          </a:rPr>
                          <m:t>T</m:t>
                        </m:r>
                      </m:e>
                      <m:sub>
                        <m:r>
                          <m:rPr>
                            <m:sty m:val="p"/>
                          </m:rPr>
                          <a:rPr lang="en-GB">
                            <a:latin typeface="Cambria Math" panose="02040503050406030204" pitchFamily="18" charset="0"/>
                          </a:rPr>
                          <m:t>RRCprocessing</m:t>
                        </m:r>
                      </m:sub>
                    </m:sSub>
                    <m:r>
                      <a:rPr lang="en-GB">
                        <a:latin typeface="Cambria Math" panose="02040503050406030204" pitchFamily="18" charset="0"/>
                      </a:rPr>
                      <m:t>+</m:t>
                    </m:r>
                    <m:sSub>
                      <m:sSubPr>
                        <m:ctrlPr>
                          <a:rPr lang="en-US" i="1">
                            <a:latin typeface="Cambria Math" panose="02040503050406030204" pitchFamily="18" charset="0"/>
                          </a:rPr>
                        </m:ctrlPr>
                      </m:sSubPr>
                      <m:e>
                        <m:r>
                          <m:rPr>
                            <m:sty m:val="p"/>
                          </m:rPr>
                          <a:rPr lang="en-GB">
                            <a:latin typeface="Cambria Math" panose="02040503050406030204" pitchFamily="18" charset="0"/>
                          </a:rPr>
                          <m:t>T</m:t>
                        </m:r>
                      </m:e>
                      <m:sub>
                        <m:r>
                          <m:rPr>
                            <m:sty m:val="p"/>
                          </m:rPr>
                          <a:rPr lang="en-GB">
                            <a:latin typeface="Cambria Math" panose="02040503050406030204" pitchFamily="18" charset="0"/>
                          </a:rPr>
                          <m:t>BWPswitchDelayRRC</m:t>
                        </m:r>
                        <m:r>
                          <a:rPr lang="en-GB">
                            <a:latin typeface="Cambria Math" panose="02040503050406030204" pitchFamily="18" charset="0"/>
                          </a:rPr>
                          <m:t> </m:t>
                        </m:r>
                      </m:sub>
                    </m:sSub>
                    <m:r>
                      <a:rPr lang="en-GB">
                        <a:latin typeface="Cambria Math" panose="02040503050406030204" pitchFamily="18" charset="0"/>
                      </a:rPr>
                      <m:t>+</m:t>
                    </m:r>
                    <m:sSub>
                      <m:sSubPr>
                        <m:ctrlPr>
                          <a:rPr lang="en-US" i="1">
                            <a:latin typeface="Cambria Math" panose="02040503050406030204" pitchFamily="18" charset="0"/>
                          </a:rPr>
                        </m:ctrlPr>
                      </m:sSubPr>
                      <m:e>
                        <m:r>
                          <m:rPr>
                            <m:sty m:val="p"/>
                          </m:rPr>
                          <a:rPr lang="en-GB">
                            <a:latin typeface="Cambria Math" panose="02040503050406030204" pitchFamily="18" charset="0"/>
                          </a:rPr>
                          <m:t>D</m:t>
                        </m:r>
                      </m:e>
                      <m:sub>
                        <m:r>
                          <m:rPr>
                            <m:sty m:val="p"/>
                          </m:rPr>
                          <a:rPr lang="en-GB">
                            <a:latin typeface="Cambria Math" panose="02040503050406030204" pitchFamily="18" charset="0"/>
                          </a:rPr>
                          <m:t>RRC</m:t>
                        </m:r>
                      </m:sub>
                    </m:sSub>
                    <m:r>
                      <a:rPr lang="en-GB" i="1">
                        <a:latin typeface="Cambria Math" panose="02040503050406030204" pitchFamily="18" charset="0"/>
                      </a:rPr>
                      <m:t>∗</m:t>
                    </m:r>
                    <m:r>
                      <a:rPr lang="en-GB">
                        <a:latin typeface="Cambria Math" panose="02040503050406030204" pitchFamily="18" charset="0"/>
                      </a:rPr>
                      <m:t>(</m:t>
                    </m:r>
                    <m:r>
                      <m:rPr>
                        <m:sty m:val="p"/>
                      </m:rPr>
                      <a:rPr lang="en-GB">
                        <a:latin typeface="Cambria Math" panose="02040503050406030204" pitchFamily="18" charset="0"/>
                      </a:rPr>
                      <m:t>N</m:t>
                    </m:r>
                    <m:r>
                      <a:rPr lang="en-GB" i="1">
                        <a:latin typeface="Cambria Math" panose="02040503050406030204" pitchFamily="18" charset="0"/>
                      </a:rPr>
                      <m:t>−</m:t>
                    </m:r>
                    <m:r>
                      <a:rPr lang="en-GB">
                        <a:latin typeface="Cambria Math" panose="02040503050406030204" pitchFamily="18" charset="0"/>
                      </a:rPr>
                      <m:t>1)</m:t>
                    </m:r>
                  </m:oMath>
                </a14:m>
                <a:r>
                  <a:rPr lang="en-GB" dirty="0"/>
                  <a:t>; </a:t>
                </a:r>
              </a:p>
              <a:p>
                <a:pPr marL="0" indent="0">
                  <a:buNone/>
                </a:pPr>
                <a:r>
                  <a:rPr lang="en-GB" sz="2400" dirty="0"/>
                  <a:t>Where D</a:t>
                </a:r>
                <a:r>
                  <a:rPr lang="en-GB" sz="2400" baseline="-25000" dirty="0"/>
                  <a:t>RRC</a:t>
                </a:r>
                <a:r>
                  <a:rPr lang="en-GB" sz="2400" dirty="0"/>
                  <a:t> is FFS.</a:t>
                </a:r>
              </a:p>
              <a:p>
                <a:pPr lvl="0"/>
                <a:r>
                  <a:rPr lang="en-GB" sz="2400" dirty="0">
                    <a:highlight>
                      <a:srgbClr val="FFFF00"/>
                    </a:highlight>
                  </a:rPr>
                  <a:t>Option 1: D</a:t>
                </a:r>
                <a:r>
                  <a:rPr lang="en-GB" sz="2400" baseline="-25000" dirty="0">
                    <a:highlight>
                      <a:srgbClr val="FFFF00"/>
                    </a:highlight>
                  </a:rPr>
                  <a:t>RRC</a:t>
                </a:r>
                <a:r>
                  <a:rPr lang="en-GB" sz="2400" dirty="0">
                    <a:highlight>
                      <a:srgbClr val="FFFF00"/>
                    </a:highlight>
                  </a:rPr>
                  <a:t> = 0ms 	</a:t>
                </a:r>
                <a:endParaRPr lang="en-US" sz="2400" dirty="0">
                  <a:highlight>
                    <a:srgbClr val="FFFF00"/>
                  </a:highlight>
                </a:endParaRPr>
              </a:p>
              <a:p>
                <a:pPr lvl="0"/>
                <a:r>
                  <a:rPr lang="en-GB" sz="2400" dirty="0">
                    <a:highlight>
                      <a:srgbClr val="FFFF00"/>
                    </a:highlight>
                  </a:rPr>
                  <a:t>Option 2: D</a:t>
                </a:r>
                <a:r>
                  <a:rPr lang="en-GB" sz="2400" baseline="-25000" dirty="0">
                    <a:highlight>
                      <a:srgbClr val="FFFF00"/>
                    </a:highlight>
                  </a:rPr>
                  <a:t>RRC</a:t>
                </a:r>
                <a:r>
                  <a:rPr lang="en-GB" sz="2400" dirty="0">
                    <a:highlight>
                      <a:srgbClr val="FFFF00"/>
                    </a:highlight>
                  </a:rPr>
                  <a:t> = D (agreed value for DCI/timer based BWP switch)</a:t>
                </a:r>
              </a:p>
              <a:p>
                <a:pPr lvl="0"/>
                <a:r>
                  <a:rPr lang="en-GB" sz="2400" dirty="0">
                    <a:highlight>
                      <a:srgbClr val="FFFF00"/>
                    </a:highlight>
                  </a:rPr>
                  <a:t>Option 3: if N&lt;=3, re-use the existing requirement. if N&gt;3, D</a:t>
                </a:r>
                <a:r>
                  <a:rPr lang="en-GB" sz="2400" baseline="-25000" dirty="0">
                    <a:highlight>
                      <a:srgbClr val="FFFF00"/>
                    </a:highlight>
                  </a:rPr>
                  <a:t>RRC </a:t>
                </a:r>
                <a:r>
                  <a:rPr lang="en-GB" sz="2400" dirty="0">
                    <a:highlight>
                      <a:srgbClr val="FFFF00"/>
                    </a:highlight>
                  </a:rPr>
                  <a:t>=D. where N is the total number of CCs.</a:t>
                </a:r>
                <a:endParaRPr lang="en-GB" sz="2000" dirty="0">
                  <a:highlight>
                    <a:srgbClr val="FFFF00"/>
                  </a:highlight>
                </a:endParaRPr>
              </a:p>
              <a:p>
                <a:pPr lvl="0"/>
                <a:endParaRPr lang="en-US" dirty="0"/>
              </a:p>
              <a:p>
                <a:pPr marL="0" indent="0">
                  <a:buNone/>
                </a:pPr>
                <a:r>
                  <a:rPr lang="en-US" dirty="0"/>
                  <a:t>	</a:t>
                </a:r>
              </a:p>
            </p:txBody>
          </p:sp>
        </mc:Choice>
        <mc:Fallback xmlns="">
          <p:sp>
            <p:nvSpPr>
              <p:cNvPr id="3" name="Content Placeholder 2">
                <a:extLst>
                  <a:ext uri="{FF2B5EF4-FFF2-40B4-BE49-F238E27FC236}">
                    <a16:creationId xmlns:a16="http://schemas.microsoft.com/office/drawing/2014/main" id="{379B554E-DFC6-436F-A0AC-BFD288F712DF}"/>
                  </a:ext>
                </a:extLst>
              </p:cNvPr>
              <p:cNvSpPr>
                <a:spLocks noGrp="1" noRot="1" noChangeAspect="1" noMove="1" noResize="1" noEditPoints="1" noAdjustHandles="1" noChangeArrowheads="1" noChangeShapeType="1" noTextEdit="1"/>
              </p:cNvSpPr>
              <p:nvPr>
                <p:ph idx="1"/>
              </p:nvPr>
            </p:nvSpPr>
            <p:spPr>
              <a:xfrm>
                <a:off x="838200" y="1190625"/>
                <a:ext cx="10515600" cy="5429250"/>
              </a:xfrm>
              <a:blipFill>
                <a:blip r:embed="rId2"/>
                <a:stretch>
                  <a:fillRect l="-1217" t="-1796" r="-580"/>
                </a:stretch>
              </a:blipFill>
            </p:spPr>
            <p:txBody>
              <a:bodyPr/>
              <a:lstStyle/>
              <a:p>
                <a:r>
                  <a:rPr lang="en-US">
                    <a:noFill/>
                  </a:rPr>
                  <a:t> </a:t>
                </a:r>
              </a:p>
            </p:txBody>
          </p:sp>
        </mc:Fallback>
      </mc:AlternateContent>
    </p:spTree>
    <p:extLst>
      <p:ext uri="{BB962C8B-B14F-4D97-AF65-F5344CB8AC3E}">
        <p14:creationId xmlns:p14="http://schemas.microsoft.com/office/powerpoint/2010/main" val="1197283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0777D2-670F-4F7C-AB1C-7CE21C78CA54}"/>
              </a:ext>
            </a:extLst>
          </p:cNvPr>
          <p:cNvSpPr>
            <a:spLocks noGrp="1"/>
          </p:cNvSpPr>
          <p:nvPr>
            <p:ph type="title"/>
          </p:nvPr>
        </p:nvSpPr>
        <p:spPr>
          <a:xfrm>
            <a:off x="942975" y="0"/>
            <a:ext cx="10515600" cy="1325563"/>
          </a:xfrm>
        </p:spPr>
        <p:txBody>
          <a:bodyPr>
            <a:normAutofit/>
          </a:bodyPr>
          <a:lstStyle/>
          <a:p>
            <a:r>
              <a:rPr lang="en-US" sz="4000" b="1" dirty="0"/>
              <a:t>Simultaneous BWP switching on multiple CCs (3)</a:t>
            </a:r>
            <a:endParaRPr lang="en-US" sz="4000"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0D2BB5FC-82D9-4E83-A658-B76B45944E04}"/>
                  </a:ext>
                </a:extLst>
              </p:cNvPr>
              <p:cNvSpPr>
                <a:spLocks noGrp="1"/>
              </p:cNvSpPr>
              <p:nvPr>
                <p:ph idx="1"/>
              </p:nvPr>
            </p:nvSpPr>
            <p:spPr>
              <a:xfrm>
                <a:off x="838200" y="1123950"/>
                <a:ext cx="10515600" cy="5200650"/>
              </a:xfrm>
            </p:spPr>
            <p:txBody>
              <a:bodyPr>
                <a:normAutofit/>
              </a:bodyPr>
              <a:lstStyle/>
              <a:p>
                <a:pPr marL="0" indent="0" hangingPunct="0">
                  <a:buNone/>
                </a:pPr>
                <a14:m>
                  <m:oMath xmlns:m="http://schemas.openxmlformats.org/officeDocument/2006/math">
                    <m:sSub>
                      <m:sSubPr>
                        <m:ctrlPr>
                          <a:rPr lang="en-US" b="1" i="1" smtClean="0">
                            <a:latin typeface="Cambria Math" panose="02040503050406030204" pitchFamily="18" charset="0"/>
                          </a:rPr>
                        </m:ctrlPr>
                      </m:sSubPr>
                      <m:e>
                        <m:r>
                          <a:rPr lang="en-US" b="1" i="0" smtClean="0">
                            <a:latin typeface="Cambria Math" panose="02040503050406030204" pitchFamily="18" charset="0"/>
                          </a:rPr>
                          <m:t>𝐓</m:t>
                        </m:r>
                      </m:e>
                      <m:sub>
                        <m:r>
                          <a:rPr lang="en-US" b="1" i="0" smtClean="0">
                            <a:latin typeface="Cambria Math" panose="02040503050406030204" pitchFamily="18" charset="0"/>
                          </a:rPr>
                          <m:t>𝐁𝐖𝐏𝐬𝐰𝐢𝐭𝐜𝐡𝐃𝐞𝐥𝐚𝐲</m:t>
                        </m:r>
                      </m:sub>
                    </m:sSub>
                    <m:r>
                      <a:rPr lang="en-US" b="1" i="0" smtClean="0">
                        <a:latin typeface="Cambria Math" panose="02040503050406030204" pitchFamily="18" charset="0"/>
                      </a:rPr>
                      <m:t> </m:t>
                    </m:r>
                  </m:oMath>
                </a14:m>
                <a:r>
                  <a:rPr lang="en-US" b="1" dirty="0"/>
                  <a:t>when SCS changes </a:t>
                </a:r>
              </a:p>
              <a:p>
                <a:pPr hangingPunct="0"/>
                <a:r>
                  <a:rPr lang="en-GB" dirty="0">
                    <a:highlight>
                      <a:srgbClr val="00FF00"/>
                    </a:highlight>
                  </a:rPr>
                  <a:t>Agreement in 1</a:t>
                </a:r>
                <a:r>
                  <a:rPr lang="en-GB" baseline="30000" dirty="0">
                    <a:highlight>
                      <a:srgbClr val="00FF00"/>
                    </a:highlight>
                  </a:rPr>
                  <a:t>st</a:t>
                </a:r>
                <a:r>
                  <a:rPr lang="en-GB" dirty="0">
                    <a:highlight>
                      <a:srgbClr val="00FF00"/>
                    </a:highlight>
                  </a:rPr>
                  <a:t> round: the simultaneous BWP switch on multiple CCs case, if the BWP switch on multiple CCs results in the change of the SCS on any CC among involved CCs, </a:t>
                </a:r>
                <a:r>
                  <a:rPr lang="en-GB" dirty="0" err="1">
                    <a:highlight>
                      <a:srgbClr val="00FF00"/>
                    </a:highlight>
                  </a:rPr>
                  <a:t>T</a:t>
                </a:r>
                <a:r>
                  <a:rPr lang="en-GB" baseline="-25000" dirty="0" err="1">
                    <a:highlight>
                      <a:srgbClr val="00FF00"/>
                    </a:highlight>
                  </a:rPr>
                  <a:t>BWPswitchDelay</a:t>
                </a:r>
                <a:r>
                  <a:rPr lang="en-GB" dirty="0">
                    <a:highlight>
                      <a:srgbClr val="00FF00"/>
                    </a:highlight>
                  </a:rPr>
                  <a:t> should be based on the smallest SCS among all SCS values of all involved CCs.</a:t>
                </a:r>
                <a:endParaRPr lang="en-US" dirty="0">
                  <a:highlight>
                    <a:srgbClr val="00FF00"/>
                  </a:highlight>
                </a:endParaRPr>
              </a:p>
              <a:p>
                <a:pPr hangingPunct="0"/>
                <a:endParaRPr lang="en-US" dirty="0"/>
              </a:p>
              <a:p>
                <a:pPr marL="0" indent="0">
                  <a:buNone/>
                </a:pPr>
                <a:endParaRPr lang="en-US"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0D2BB5FC-82D9-4E83-A658-B76B45944E04}"/>
                  </a:ext>
                </a:extLst>
              </p:cNvPr>
              <p:cNvSpPr>
                <a:spLocks noGrp="1" noRot="1" noChangeAspect="1" noMove="1" noResize="1" noEditPoints="1" noAdjustHandles="1" noChangeArrowheads="1" noChangeShapeType="1" noTextEdit="1"/>
              </p:cNvSpPr>
              <p:nvPr>
                <p:ph idx="1"/>
              </p:nvPr>
            </p:nvSpPr>
            <p:spPr>
              <a:xfrm>
                <a:off x="838200" y="1123950"/>
                <a:ext cx="10515600" cy="5200650"/>
              </a:xfrm>
              <a:blipFill>
                <a:blip r:embed="rId2"/>
                <a:stretch>
                  <a:fillRect l="-1043" t="-1639" r="-348"/>
                </a:stretch>
              </a:blipFill>
            </p:spPr>
            <p:txBody>
              <a:bodyPr/>
              <a:lstStyle/>
              <a:p>
                <a:r>
                  <a:rPr lang="en-US">
                    <a:noFill/>
                  </a:rPr>
                  <a:t> </a:t>
                </a:r>
              </a:p>
            </p:txBody>
          </p:sp>
        </mc:Fallback>
      </mc:AlternateContent>
    </p:spTree>
    <p:extLst>
      <p:ext uri="{BB962C8B-B14F-4D97-AF65-F5344CB8AC3E}">
        <p14:creationId xmlns:p14="http://schemas.microsoft.com/office/powerpoint/2010/main" val="269347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95D516-9380-4D3C-BA8B-333847EE3A6E}"/>
              </a:ext>
            </a:extLst>
          </p:cNvPr>
          <p:cNvSpPr>
            <a:spLocks noGrp="1"/>
          </p:cNvSpPr>
          <p:nvPr>
            <p:ph type="title"/>
          </p:nvPr>
        </p:nvSpPr>
        <p:spPr>
          <a:xfrm>
            <a:off x="838200" y="18255"/>
            <a:ext cx="10515600" cy="1325563"/>
          </a:xfrm>
        </p:spPr>
        <p:txBody>
          <a:bodyPr>
            <a:normAutofit/>
          </a:bodyPr>
          <a:lstStyle/>
          <a:p>
            <a:r>
              <a:rPr lang="en-US" sz="4000" b="1" dirty="0"/>
              <a:t>Partial Overlap BWP switching on multiple CCs (1)</a:t>
            </a:r>
            <a:endParaRPr lang="en-US" sz="4000" dirty="0"/>
          </a:p>
        </p:txBody>
      </p:sp>
      <p:sp>
        <p:nvSpPr>
          <p:cNvPr id="3" name="Content Placeholder 2">
            <a:extLst>
              <a:ext uri="{FF2B5EF4-FFF2-40B4-BE49-F238E27FC236}">
                <a16:creationId xmlns:a16="http://schemas.microsoft.com/office/drawing/2014/main" xmlns="" id="{7A1EE809-0047-47FD-9DB5-142F9DF87455}"/>
              </a:ext>
            </a:extLst>
          </p:cNvPr>
          <p:cNvSpPr>
            <a:spLocks noGrp="1"/>
          </p:cNvSpPr>
          <p:nvPr>
            <p:ph idx="1"/>
          </p:nvPr>
        </p:nvSpPr>
        <p:spPr>
          <a:xfrm>
            <a:off x="838200" y="1209674"/>
            <a:ext cx="10515600" cy="5400675"/>
          </a:xfrm>
        </p:spPr>
        <p:txBody>
          <a:bodyPr>
            <a:normAutofit/>
          </a:bodyPr>
          <a:lstStyle/>
          <a:p>
            <a:pPr marL="0" indent="0">
              <a:buNone/>
            </a:pPr>
            <a:r>
              <a:rPr lang="en-US" b="1" u="sng" dirty="0"/>
              <a:t>Conditions when requirements for partial overlap BWP switch are defined</a:t>
            </a:r>
            <a:endParaRPr lang="en-US" b="1" dirty="0"/>
          </a:p>
          <a:p>
            <a:r>
              <a:rPr lang="en-GB" dirty="0"/>
              <a:t>DCI and RRC based BWP switch with partial overlap are defined for FR1+FR2 in NR-DC operation, when BWP switch doesn’t involve SCS change and UE supports per-FR gap.</a:t>
            </a:r>
            <a:endParaRPr lang="en-US" dirty="0"/>
          </a:p>
          <a:p>
            <a:pPr marL="0" lvl="0" indent="0" hangingPunct="0">
              <a:buNone/>
            </a:pPr>
            <a:r>
              <a:rPr lang="en-GB" dirty="0"/>
              <a:t>    -   No requirement is defined for RRC based BWP switch with partial overlap within a cell group</a:t>
            </a:r>
            <a:endParaRPr lang="en-US" dirty="0"/>
          </a:p>
          <a:p>
            <a:pPr marL="0" indent="0">
              <a:buNone/>
            </a:pPr>
            <a:endParaRPr lang="en-US" dirty="0"/>
          </a:p>
          <a:p>
            <a:pPr marL="0" indent="0" hangingPunct="0">
              <a:buNone/>
            </a:pPr>
            <a:endParaRPr lang="en-GB" b="1" u="sng" dirty="0"/>
          </a:p>
          <a:p>
            <a:pPr marL="0" lvl="0" indent="0" hangingPunct="0">
              <a:buNone/>
            </a:pPr>
            <a:endParaRPr lang="en-US" dirty="0"/>
          </a:p>
          <a:p>
            <a:pPr marL="0" indent="0" hangingPunct="0">
              <a:buNone/>
            </a:pPr>
            <a:endParaRPr lang="en-GB" b="1" u="sng" dirty="0"/>
          </a:p>
          <a:p>
            <a:pPr marL="0" indent="0">
              <a:buNone/>
            </a:pPr>
            <a:endParaRPr lang="en-US" dirty="0"/>
          </a:p>
        </p:txBody>
      </p:sp>
    </p:spTree>
    <p:extLst>
      <p:ext uri="{BB962C8B-B14F-4D97-AF65-F5344CB8AC3E}">
        <p14:creationId xmlns:p14="http://schemas.microsoft.com/office/powerpoint/2010/main" val="698466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BA1BAE-B928-45E9-98FA-6149D3C03E8E}"/>
              </a:ext>
            </a:extLst>
          </p:cNvPr>
          <p:cNvSpPr>
            <a:spLocks noGrp="1"/>
          </p:cNvSpPr>
          <p:nvPr>
            <p:ph type="title"/>
          </p:nvPr>
        </p:nvSpPr>
        <p:spPr/>
        <p:txBody>
          <a:bodyPr>
            <a:normAutofit/>
          </a:bodyPr>
          <a:lstStyle/>
          <a:p>
            <a:r>
              <a:rPr lang="en-US" sz="4000" b="1" dirty="0"/>
              <a:t>Partial Overlap BWP switching on multiple CCs (2)</a:t>
            </a:r>
            <a:endParaRPr lang="en-US" sz="4000" dirty="0"/>
          </a:p>
        </p:txBody>
      </p:sp>
      <p:sp>
        <p:nvSpPr>
          <p:cNvPr id="3" name="Content Placeholder 2">
            <a:extLst>
              <a:ext uri="{FF2B5EF4-FFF2-40B4-BE49-F238E27FC236}">
                <a16:creationId xmlns:a16="http://schemas.microsoft.com/office/drawing/2014/main" xmlns="" id="{386A3DF5-D96D-4AAB-97DB-93B6F633BAAA}"/>
              </a:ext>
            </a:extLst>
          </p:cNvPr>
          <p:cNvSpPr>
            <a:spLocks noGrp="1"/>
          </p:cNvSpPr>
          <p:nvPr>
            <p:ph idx="1"/>
          </p:nvPr>
        </p:nvSpPr>
        <p:spPr>
          <a:xfrm>
            <a:off x="838200" y="1447800"/>
            <a:ext cx="11011678" cy="5279571"/>
          </a:xfrm>
        </p:spPr>
        <p:txBody>
          <a:bodyPr>
            <a:normAutofit/>
          </a:bodyPr>
          <a:lstStyle/>
          <a:p>
            <a:pPr marL="0" indent="0">
              <a:buNone/>
            </a:pPr>
            <a:r>
              <a:rPr lang="en-US" sz="2400" b="1" u="sng" dirty="0"/>
              <a:t>Timer based BWP switch </a:t>
            </a:r>
          </a:p>
          <a:p>
            <a:pPr marL="0" lvl="0" indent="0" hangingPunct="0">
              <a:lnSpc>
                <a:spcPct val="120000"/>
              </a:lnSpc>
              <a:spcAft>
                <a:spcPts val="600"/>
              </a:spcAft>
              <a:buNone/>
            </a:pPr>
            <a:r>
              <a:rPr lang="en-US" sz="2400" b="1" dirty="0"/>
              <a:t>Sub1: </a:t>
            </a:r>
            <a:r>
              <a:rPr lang="en-US" sz="2400" dirty="0"/>
              <a:t>if UE is capable of per-FR gap and the timer based BWP switch happens in two frequency range, whether UE handled timer-based BWP switch in parallel or </a:t>
            </a:r>
            <a:r>
              <a:rPr lang="en-GB" sz="2400" dirty="0"/>
              <a:t>sequentially</a:t>
            </a:r>
            <a:endParaRPr lang="en-US" sz="2400" dirty="0"/>
          </a:p>
          <a:p>
            <a:pPr>
              <a:spcAft>
                <a:spcPts val="1200"/>
              </a:spcAft>
            </a:pPr>
            <a:r>
              <a:rPr lang="en-US" sz="2400" dirty="0"/>
              <a:t>Option 1: in </a:t>
            </a:r>
            <a:r>
              <a:rPr lang="en-GB" sz="2400" dirty="0"/>
              <a:t>parallel</a:t>
            </a:r>
          </a:p>
          <a:p>
            <a:pPr>
              <a:spcAft>
                <a:spcPts val="1200"/>
              </a:spcAft>
            </a:pPr>
            <a:r>
              <a:rPr lang="en-US" sz="2400" dirty="0"/>
              <a:t>Option 2: </a:t>
            </a:r>
            <a:r>
              <a:rPr lang="en-GB" sz="2400" dirty="0"/>
              <a:t>sequentially</a:t>
            </a:r>
            <a:endParaRPr lang="en-US" sz="2400" dirty="0"/>
          </a:p>
          <a:p>
            <a:pPr marL="0" indent="0">
              <a:buNone/>
            </a:pPr>
            <a:endParaRPr lang="en-US" sz="2400" b="1" u="sng" dirty="0"/>
          </a:p>
        </p:txBody>
      </p:sp>
    </p:spTree>
    <p:extLst>
      <p:ext uri="{BB962C8B-B14F-4D97-AF65-F5344CB8AC3E}">
        <p14:creationId xmlns:p14="http://schemas.microsoft.com/office/powerpoint/2010/main" val="1887468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BA1BAE-B928-45E9-98FA-6149D3C03E8E}"/>
              </a:ext>
            </a:extLst>
          </p:cNvPr>
          <p:cNvSpPr>
            <a:spLocks noGrp="1"/>
          </p:cNvSpPr>
          <p:nvPr>
            <p:ph type="title"/>
          </p:nvPr>
        </p:nvSpPr>
        <p:spPr/>
        <p:txBody>
          <a:bodyPr>
            <a:normAutofit/>
          </a:bodyPr>
          <a:lstStyle/>
          <a:p>
            <a:r>
              <a:rPr lang="en-US" sz="4000" b="1" dirty="0"/>
              <a:t>Partial Overlap BWP switching on multiple CCs (2)</a:t>
            </a:r>
            <a:endParaRPr lang="en-US" sz="4000" dirty="0"/>
          </a:p>
        </p:txBody>
      </p:sp>
      <p:sp>
        <p:nvSpPr>
          <p:cNvPr id="3" name="Content Placeholder 2">
            <a:extLst>
              <a:ext uri="{FF2B5EF4-FFF2-40B4-BE49-F238E27FC236}">
                <a16:creationId xmlns:a16="http://schemas.microsoft.com/office/drawing/2014/main" xmlns="" id="{386A3DF5-D96D-4AAB-97DB-93B6F633BAAA}"/>
              </a:ext>
            </a:extLst>
          </p:cNvPr>
          <p:cNvSpPr>
            <a:spLocks noGrp="1"/>
          </p:cNvSpPr>
          <p:nvPr>
            <p:ph idx="1"/>
          </p:nvPr>
        </p:nvSpPr>
        <p:spPr>
          <a:xfrm>
            <a:off x="838200" y="1447800"/>
            <a:ext cx="11011678" cy="5279571"/>
          </a:xfrm>
        </p:spPr>
        <p:txBody>
          <a:bodyPr>
            <a:normAutofit fontScale="85000" lnSpcReduction="10000"/>
          </a:bodyPr>
          <a:lstStyle/>
          <a:p>
            <a:pPr marL="0" indent="0">
              <a:buNone/>
            </a:pPr>
            <a:r>
              <a:rPr lang="en-US" sz="1600" b="1" u="sng" dirty="0"/>
              <a:t>Timer based BWP switch </a:t>
            </a:r>
          </a:p>
          <a:p>
            <a:pPr marL="0" lvl="0" indent="0">
              <a:spcAft>
                <a:spcPts val="1200"/>
              </a:spcAft>
              <a:buNone/>
            </a:pPr>
            <a:r>
              <a:rPr lang="en-US" sz="1600" b="1" dirty="0"/>
              <a:t>Sub2: </a:t>
            </a:r>
            <a:r>
              <a:rPr lang="en-US" sz="1600" dirty="0"/>
              <a:t>Delay requirement for timer based BWP switch</a:t>
            </a:r>
          </a:p>
          <a:p>
            <a:pPr lvl="0"/>
            <a:r>
              <a:rPr lang="en-GB" sz="1700" dirty="0">
                <a:highlight>
                  <a:srgbClr val="FFFF00"/>
                </a:highlight>
              </a:rPr>
              <a:t>Option 1: Don’t differentiate UE capability of per-FR gap </a:t>
            </a:r>
            <a:endParaRPr lang="en-US" sz="1700" dirty="0">
              <a:highlight>
                <a:srgbClr val="FFFF00"/>
              </a:highlight>
            </a:endParaRPr>
          </a:p>
          <a:p>
            <a:pPr marL="457200" lvl="1" indent="0" hangingPunct="0">
              <a:lnSpc>
                <a:spcPct val="120000"/>
              </a:lnSpc>
              <a:buNone/>
            </a:pPr>
            <a:r>
              <a:rPr lang="en-US" sz="1500" dirty="0" err="1">
                <a:highlight>
                  <a:srgbClr val="FFFF00"/>
                </a:highlight>
              </a:rPr>
              <a:t>T</a:t>
            </a:r>
            <a:r>
              <a:rPr lang="en-US" sz="1500" baseline="-25000" dirty="0" err="1">
                <a:highlight>
                  <a:srgbClr val="FFFF00"/>
                </a:highlight>
              </a:rPr>
              <a:t>BWPSwitchDelayPartialOverlapTimer</a:t>
            </a:r>
            <a:r>
              <a:rPr lang="en-US" sz="1500" baseline="-25000" dirty="0">
                <a:highlight>
                  <a:srgbClr val="FFFF00"/>
                </a:highlight>
              </a:rPr>
              <a:t> </a:t>
            </a:r>
            <a:r>
              <a:rPr lang="en-US" sz="1500" dirty="0">
                <a:highlight>
                  <a:srgbClr val="FFFF00"/>
                </a:highlight>
              </a:rPr>
              <a:t>= </a:t>
            </a:r>
            <a:r>
              <a:rPr lang="en-US" sz="1500" dirty="0" err="1">
                <a:highlight>
                  <a:srgbClr val="FFFF00"/>
                </a:highlight>
              </a:rPr>
              <a:t>T</a:t>
            </a:r>
            <a:r>
              <a:rPr lang="en-US" sz="1500" baseline="-25000" dirty="0" err="1">
                <a:highlight>
                  <a:srgbClr val="FFFF00"/>
                </a:highlight>
              </a:rPr>
              <a:t>Delay</a:t>
            </a:r>
            <a:r>
              <a:rPr lang="en-US" sz="1500" dirty="0">
                <a:highlight>
                  <a:srgbClr val="FFFF00"/>
                </a:highlight>
              </a:rPr>
              <a:t> + </a:t>
            </a:r>
            <a:r>
              <a:rPr lang="en-US" sz="1500" dirty="0" err="1">
                <a:highlight>
                  <a:srgbClr val="FFFF00"/>
                </a:highlight>
              </a:rPr>
              <a:t>T</a:t>
            </a:r>
            <a:r>
              <a:rPr lang="en-US" sz="1500" baseline="-25000" dirty="0" err="1">
                <a:highlight>
                  <a:srgbClr val="FFFF00"/>
                </a:highlight>
              </a:rPr>
              <a:t>BWPSwitchDelayTimer</a:t>
            </a:r>
            <a:r>
              <a:rPr lang="en-US" sz="1500" baseline="-25000" dirty="0">
                <a:highlight>
                  <a:srgbClr val="FFFF00"/>
                </a:highlight>
              </a:rPr>
              <a:t> </a:t>
            </a:r>
            <a:r>
              <a:rPr lang="en-US" sz="1500" dirty="0">
                <a:highlight>
                  <a:srgbClr val="FFFF00"/>
                </a:highlight>
              </a:rPr>
              <a:t>, where </a:t>
            </a:r>
            <a:r>
              <a:rPr lang="en-US" sz="1500" dirty="0" err="1">
                <a:highlight>
                  <a:srgbClr val="FFFF00"/>
                </a:highlight>
              </a:rPr>
              <a:t>T</a:t>
            </a:r>
            <a:r>
              <a:rPr lang="en-US" sz="1500" baseline="-25000" dirty="0" err="1">
                <a:highlight>
                  <a:srgbClr val="FFFF00"/>
                </a:highlight>
              </a:rPr>
              <a:t>Delay</a:t>
            </a:r>
            <a:r>
              <a:rPr lang="en-US" sz="1500" dirty="0">
                <a:highlight>
                  <a:srgbClr val="FFFF00"/>
                </a:highlight>
              </a:rPr>
              <a:t> is the time delayed by ongoing BWP switching on other single or simultaneously triggered multiple CCs. </a:t>
            </a:r>
            <a:r>
              <a:rPr lang="en-US" sz="1500" dirty="0" err="1">
                <a:highlight>
                  <a:srgbClr val="FFFF00"/>
                </a:highlight>
              </a:rPr>
              <a:t>T</a:t>
            </a:r>
            <a:r>
              <a:rPr lang="en-US" sz="1500" baseline="-25000" dirty="0" err="1">
                <a:highlight>
                  <a:srgbClr val="FFFF00"/>
                </a:highlight>
              </a:rPr>
              <a:t>BWPSwitchDelayTimer</a:t>
            </a:r>
            <a:r>
              <a:rPr lang="en-US" sz="1500" baseline="-25000" dirty="0">
                <a:highlight>
                  <a:srgbClr val="FFFF00"/>
                </a:highlight>
              </a:rPr>
              <a:t> </a:t>
            </a:r>
            <a:r>
              <a:rPr lang="en-US" sz="1500" dirty="0">
                <a:highlight>
                  <a:srgbClr val="FFFF00"/>
                </a:highlight>
              </a:rPr>
              <a:t>is the timer-based BWP switch delay on current single CC or simultaneously triggered multiple CCs. </a:t>
            </a:r>
          </a:p>
          <a:p>
            <a:pPr marL="457200" lvl="1" indent="0" hangingPunct="0">
              <a:lnSpc>
                <a:spcPct val="120000"/>
              </a:lnSpc>
              <a:spcBef>
                <a:spcPts val="600"/>
              </a:spcBef>
              <a:spcAft>
                <a:spcPts val="1200"/>
              </a:spcAft>
              <a:buNone/>
            </a:pPr>
            <a:r>
              <a:rPr lang="en-US" sz="1500" dirty="0">
                <a:highlight>
                  <a:srgbClr val="FFFF00"/>
                </a:highlight>
              </a:rPr>
              <a:t>Note: more clarification can be added for </a:t>
            </a:r>
            <a:r>
              <a:rPr lang="en-US" sz="1500" dirty="0" err="1">
                <a:highlight>
                  <a:srgbClr val="FFFF00"/>
                </a:highlight>
              </a:rPr>
              <a:t>T</a:t>
            </a:r>
            <a:r>
              <a:rPr lang="en-US" sz="1500" baseline="-25000" dirty="0" err="1">
                <a:highlight>
                  <a:srgbClr val="FFFF00"/>
                </a:highlight>
              </a:rPr>
              <a:t>delay</a:t>
            </a:r>
            <a:r>
              <a:rPr lang="en-US" sz="1500" baseline="-25000" dirty="0">
                <a:highlight>
                  <a:srgbClr val="FFFF00"/>
                </a:highlight>
              </a:rPr>
              <a:t> </a:t>
            </a:r>
            <a:r>
              <a:rPr lang="en-GB" sz="1500" dirty="0">
                <a:highlight>
                  <a:srgbClr val="FFFF00"/>
                </a:highlight>
              </a:rPr>
              <a:t>and </a:t>
            </a:r>
            <a:r>
              <a:rPr lang="en-US" sz="1500" dirty="0" err="1">
                <a:highlight>
                  <a:srgbClr val="FFFF00"/>
                </a:highlight>
              </a:rPr>
              <a:t>T</a:t>
            </a:r>
            <a:r>
              <a:rPr lang="en-US" sz="1500" baseline="-25000" dirty="0" err="1">
                <a:highlight>
                  <a:srgbClr val="FFFF00"/>
                </a:highlight>
              </a:rPr>
              <a:t>BWPSwitchDelayTimer</a:t>
            </a:r>
            <a:r>
              <a:rPr lang="en-US" sz="1500" baseline="-25000" dirty="0">
                <a:highlight>
                  <a:srgbClr val="FFFF00"/>
                </a:highlight>
              </a:rPr>
              <a:t> </a:t>
            </a:r>
            <a:r>
              <a:rPr lang="en-US" sz="1500" dirty="0">
                <a:highlight>
                  <a:srgbClr val="FFFF00"/>
                </a:highlight>
              </a:rPr>
              <a:t>if identified necessary</a:t>
            </a:r>
          </a:p>
          <a:p>
            <a:pPr lvl="0"/>
            <a:r>
              <a:rPr lang="en-GB" sz="1700" dirty="0">
                <a:highlight>
                  <a:srgbClr val="FFFF00"/>
                </a:highlight>
              </a:rPr>
              <a:t>Option 2: Dependent on the UE capability of per-FR </a:t>
            </a:r>
            <a:r>
              <a:rPr lang="en-GB" sz="1700" dirty="0" smtClean="0">
                <a:highlight>
                  <a:srgbClr val="FFFF00"/>
                </a:highlight>
              </a:rPr>
              <a:t>gap</a:t>
            </a:r>
          </a:p>
          <a:p>
            <a:pPr marL="0" lvl="0" indent="0">
              <a:buNone/>
            </a:pPr>
            <a:r>
              <a:rPr lang="en-GB" sz="1700" smtClean="0">
                <a:highlight>
                  <a:srgbClr val="FFFF00"/>
                </a:highlight>
              </a:rPr>
              <a:t>      Requirements </a:t>
            </a:r>
            <a:r>
              <a:rPr lang="en-GB" sz="1700" dirty="0" smtClean="0">
                <a:highlight>
                  <a:srgbClr val="FFFF00"/>
                </a:highlight>
              </a:rPr>
              <a:t>are defined when </a:t>
            </a:r>
            <a:r>
              <a:rPr lang="en-US" sz="1700" dirty="0">
                <a:highlight>
                  <a:srgbClr val="FFFF00"/>
                </a:highlight>
              </a:rPr>
              <a:t>when BWP switch doesn’t involve SCS change </a:t>
            </a:r>
            <a:endParaRPr lang="en-GB" sz="1700" dirty="0">
              <a:highlight>
                <a:srgbClr val="FFFF00"/>
              </a:highlight>
            </a:endParaRPr>
          </a:p>
          <a:p>
            <a:pPr marL="457200" lvl="1" indent="0" hangingPunct="0">
              <a:lnSpc>
                <a:spcPct val="120000"/>
              </a:lnSpc>
              <a:buNone/>
            </a:pPr>
            <a:r>
              <a:rPr lang="en-US" sz="1300" dirty="0">
                <a:highlight>
                  <a:srgbClr val="FFFF00"/>
                </a:highlight>
              </a:rPr>
              <a:t>For UE capable of per-FR gap:</a:t>
            </a:r>
          </a:p>
          <a:p>
            <a:pPr marL="457200" lvl="1" indent="0" hangingPunct="0">
              <a:lnSpc>
                <a:spcPct val="120000"/>
              </a:lnSpc>
              <a:buNone/>
            </a:pPr>
            <a:r>
              <a:rPr lang="en-US" sz="1300" dirty="0">
                <a:highlight>
                  <a:srgbClr val="FFFF00"/>
                </a:highlight>
              </a:rPr>
              <a:t>	</a:t>
            </a:r>
            <a:r>
              <a:rPr lang="en-US" sz="1300" dirty="0" err="1">
                <a:highlight>
                  <a:srgbClr val="FFFF00"/>
                </a:highlight>
              </a:rPr>
              <a:t>T</a:t>
            </a:r>
            <a:r>
              <a:rPr lang="en-US" sz="1300" baseline="-25000" dirty="0" err="1">
                <a:highlight>
                  <a:srgbClr val="FFFF00"/>
                </a:highlight>
              </a:rPr>
              <a:t>BWPSwitchDelayPartialOverlapTimer</a:t>
            </a:r>
            <a:r>
              <a:rPr lang="en-US" sz="1300" baseline="-25000" dirty="0">
                <a:highlight>
                  <a:srgbClr val="FFFF00"/>
                </a:highlight>
              </a:rPr>
              <a:t> </a:t>
            </a:r>
            <a:r>
              <a:rPr lang="en-US" sz="1300" dirty="0">
                <a:highlight>
                  <a:srgbClr val="FFFF00"/>
                </a:highlight>
              </a:rPr>
              <a:t>= </a:t>
            </a:r>
            <a:r>
              <a:rPr lang="en-US" sz="1300" dirty="0" err="1">
                <a:highlight>
                  <a:srgbClr val="FFFF00"/>
                </a:highlight>
              </a:rPr>
              <a:t>T</a:t>
            </a:r>
            <a:r>
              <a:rPr lang="en-US" sz="1300" baseline="-25000" dirty="0" err="1">
                <a:highlight>
                  <a:srgbClr val="FFFF00"/>
                </a:highlight>
              </a:rPr>
              <a:t>Delay</a:t>
            </a:r>
            <a:r>
              <a:rPr lang="en-US" sz="1300" dirty="0">
                <a:highlight>
                  <a:srgbClr val="FFFF00"/>
                </a:highlight>
              </a:rPr>
              <a:t> + </a:t>
            </a:r>
            <a:r>
              <a:rPr lang="en-US" sz="1300" dirty="0" err="1">
                <a:highlight>
                  <a:srgbClr val="FFFF00"/>
                </a:highlight>
              </a:rPr>
              <a:t>T</a:t>
            </a:r>
            <a:r>
              <a:rPr lang="en-US" sz="1300" baseline="-25000" dirty="0" err="1">
                <a:highlight>
                  <a:srgbClr val="FFFF00"/>
                </a:highlight>
              </a:rPr>
              <a:t>BWPSwitchDelayTimer</a:t>
            </a:r>
            <a:r>
              <a:rPr lang="en-US" sz="1300" baseline="-25000" dirty="0">
                <a:highlight>
                  <a:srgbClr val="FFFF00"/>
                </a:highlight>
              </a:rPr>
              <a:t> </a:t>
            </a:r>
            <a:r>
              <a:rPr lang="en-US" sz="1300" dirty="0">
                <a:highlight>
                  <a:srgbClr val="FFFF00"/>
                </a:highlight>
              </a:rPr>
              <a:t>, where </a:t>
            </a:r>
            <a:r>
              <a:rPr lang="en-US" sz="1300" dirty="0" err="1">
                <a:highlight>
                  <a:srgbClr val="FFFF00"/>
                </a:highlight>
              </a:rPr>
              <a:t>T</a:t>
            </a:r>
            <a:r>
              <a:rPr lang="en-US" sz="1300" baseline="-25000" dirty="0" err="1">
                <a:highlight>
                  <a:srgbClr val="FFFF00"/>
                </a:highlight>
              </a:rPr>
              <a:t>Delay</a:t>
            </a:r>
            <a:r>
              <a:rPr lang="en-US" sz="1300" dirty="0">
                <a:highlight>
                  <a:srgbClr val="FFFF00"/>
                </a:highlight>
              </a:rPr>
              <a:t> is the time delayed by ongoing BWP switching on other single or simultaneously triggered 	multiple CCs within the </a:t>
            </a:r>
            <a:r>
              <a:rPr lang="en-US" sz="1300" b="1" dirty="0">
                <a:solidFill>
                  <a:srgbClr val="FF0000"/>
                </a:solidFill>
                <a:highlight>
                  <a:srgbClr val="FFFF00"/>
                </a:highlight>
              </a:rPr>
              <a:t>same frequency range</a:t>
            </a:r>
            <a:r>
              <a:rPr lang="en-US" sz="1300" dirty="0">
                <a:highlight>
                  <a:srgbClr val="FFFF00"/>
                </a:highlight>
              </a:rPr>
              <a:t>. </a:t>
            </a:r>
            <a:r>
              <a:rPr lang="en-US" sz="1300" dirty="0" err="1">
                <a:highlight>
                  <a:srgbClr val="FFFF00"/>
                </a:highlight>
              </a:rPr>
              <a:t>T</a:t>
            </a:r>
            <a:r>
              <a:rPr lang="en-US" sz="1300" baseline="-25000" dirty="0" err="1">
                <a:highlight>
                  <a:srgbClr val="FFFF00"/>
                </a:highlight>
              </a:rPr>
              <a:t>BWPSwitchDelayTimer</a:t>
            </a:r>
            <a:r>
              <a:rPr lang="en-US" sz="1300" baseline="-25000" dirty="0">
                <a:highlight>
                  <a:srgbClr val="FFFF00"/>
                </a:highlight>
              </a:rPr>
              <a:t> </a:t>
            </a:r>
            <a:r>
              <a:rPr lang="en-US" sz="1300" dirty="0">
                <a:highlight>
                  <a:srgbClr val="FFFF00"/>
                </a:highlight>
              </a:rPr>
              <a:t>is the timer-based BWP switch delay on current single CC or simultaneously triggered multiple 	CCs. </a:t>
            </a:r>
          </a:p>
          <a:p>
            <a:pPr marL="457200" lvl="1" indent="0" hangingPunct="0">
              <a:lnSpc>
                <a:spcPct val="120000"/>
              </a:lnSpc>
              <a:spcBef>
                <a:spcPts val="600"/>
              </a:spcBef>
              <a:spcAft>
                <a:spcPts val="1200"/>
              </a:spcAft>
              <a:buNone/>
            </a:pPr>
            <a:r>
              <a:rPr lang="en-US" sz="1300" dirty="0">
                <a:highlight>
                  <a:srgbClr val="FFFF00"/>
                </a:highlight>
              </a:rPr>
              <a:t>For UE not capable of per-FR gap:</a:t>
            </a:r>
          </a:p>
          <a:p>
            <a:pPr marL="457200" lvl="1" indent="0" hangingPunct="0">
              <a:lnSpc>
                <a:spcPct val="120000"/>
              </a:lnSpc>
              <a:spcBef>
                <a:spcPts val="600"/>
              </a:spcBef>
              <a:spcAft>
                <a:spcPts val="1200"/>
              </a:spcAft>
              <a:buNone/>
            </a:pPr>
            <a:r>
              <a:rPr lang="en-US" sz="1300" dirty="0">
                <a:highlight>
                  <a:srgbClr val="FFFF00"/>
                </a:highlight>
              </a:rPr>
              <a:t>	</a:t>
            </a:r>
            <a:r>
              <a:rPr lang="en-US" sz="1500" i="1" dirty="0" err="1">
                <a:highlight>
                  <a:srgbClr val="FFFF00"/>
                </a:highlight>
              </a:rPr>
              <a:t>T</a:t>
            </a:r>
            <a:r>
              <a:rPr lang="en-US" sz="1500" i="1" baseline="-25000" dirty="0" err="1">
                <a:highlight>
                  <a:srgbClr val="FFFF00"/>
                </a:highlight>
              </a:rPr>
              <a:t>Delay</a:t>
            </a:r>
            <a:r>
              <a:rPr lang="en-US" sz="1500" i="1" dirty="0" err="1">
                <a:highlight>
                  <a:srgbClr val="FFFF00"/>
                </a:highlight>
              </a:rPr>
              <a:t>+T</a:t>
            </a:r>
            <a:r>
              <a:rPr lang="en-US" sz="1500" i="1" baseline="-25000" dirty="0" err="1">
                <a:highlight>
                  <a:srgbClr val="FFFF00"/>
                </a:highlight>
              </a:rPr>
              <a:t>MultipleBWPSwitchDelay</a:t>
            </a:r>
            <a:r>
              <a:rPr lang="en-US" sz="1500" i="1" dirty="0">
                <a:highlight>
                  <a:srgbClr val="FFFF00"/>
                </a:highlight>
              </a:rPr>
              <a:t>, </a:t>
            </a:r>
            <a:r>
              <a:rPr lang="en-US" sz="1500" dirty="0">
                <a:highlight>
                  <a:srgbClr val="FFFF00"/>
                </a:highlight>
              </a:rPr>
              <a:t>where </a:t>
            </a:r>
            <a:r>
              <a:rPr lang="en-US" sz="1500" i="1" dirty="0" err="1">
                <a:highlight>
                  <a:srgbClr val="FFFF00"/>
                </a:highlight>
              </a:rPr>
              <a:t>T</a:t>
            </a:r>
            <a:r>
              <a:rPr lang="en-US" sz="1500" i="1" baseline="-25000" dirty="0" err="1">
                <a:highlight>
                  <a:srgbClr val="FFFF00"/>
                </a:highlight>
              </a:rPr>
              <a:t>Delay</a:t>
            </a:r>
            <a:r>
              <a:rPr lang="en-US" sz="1500" baseline="-25000" dirty="0">
                <a:highlight>
                  <a:srgbClr val="FFFF00"/>
                </a:highlight>
              </a:rPr>
              <a:t> </a:t>
            </a:r>
            <a:r>
              <a:rPr lang="en-US" sz="1500" dirty="0">
                <a:highlight>
                  <a:srgbClr val="FFFF00"/>
                </a:highlight>
              </a:rPr>
              <a:t>is the time delayed by ongoing timer-based BWP switching with in the same frequency range; 	</a:t>
            </a:r>
            <a:r>
              <a:rPr lang="en-US" sz="1500" i="1" dirty="0" err="1">
                <a:highlight>
                  <a:srgbClr val="FFFF00"/>
                </a:highlight>
              </a:rPr>
              <a:t>T</a:t>
            </a:r>
            <a:r>
              <a:rPr lang="en-US" sz="1500" i="1" baseline="-25000" dirty="0" err="1">
                <a:highlight>
                  <a:srgbClr val="FFFF00"/>
                </a:highlight>
              </a:rPr>
              <a:t>MultipleBWPSwitchDelay</a:t>
            </a:r>
            <a:r>
              <a:rPr lang="en-US" sz="1500" i="1" baseline="-25000" dirty="0">
                <a:highlight>
                  <a:srgbClr val="FFFF00"/>
                </a:highlight>
              </a:rPr>
              <a:t> </a:t>
            </a:r>
            <a:r>
              <a:rPr lang="en-US" sz="1500" dirty="0">
                <a:highlight>
                  <a:srgbClr val="FFFF00"/>
                </a:highlight>
              </a:rPr>
              <a:t>is </a:t>
            </a:r>
            <a:r>
              <a:rPr lang="en-US" sz="1500" i="1" dirty="0" err="1">
                <a:highlight>
                  <a:srgbClr val="FFFF00"/>
                </a:highlight>
              </a:rPr>
              <a:t>T</a:t>
            </a:r>
            <a:r>
              <a:rPr lang="en-US" sz="1500" i="1" baseline="-25000" dirty="0" err="1">
                <a:highlight>
                  <a:srgbClr val="FFFF00"/>
                </a:highlight>
              </a:rPr>
              <a:t>BWPSwitchDelay</a:t>
            </a:r>
            <a:r>
              <a:rPr lang="en-US" sz="1500" i="1" dirty="0">
                <a:highlight>
                  <a:srgbClr val="FFFF00"/>
                </a:highlight>
              </a:rPr>
              <a:t>+ </a:t>
            </a:r>
            <a:r>
              <a:rPr lang="en-US" sz="1500" dirty="0">
                <a:highlight>
                  <a:srgbClr val="FFFF00"/>
                </a:highlight>
              </a:rPr>
              <a:t>D(N-1), N is the number of timer-based BWP switch on CCs in the other FR of which the time periods 	of BWP switching delay are overlapped with </a:t>
            </a:r>
            <a:r>
              <a:rPr lang="en-US" sz="1500" dirty="0" err="1">
                <a:highlight>
                  <a:srgbClr val="FFFF00"/>
                </a:highlight>
              </a:rPr>
              <a:t>T</a:t>
            </a:r>
            <a:r>
              <a:rPr lang="en-US" sz="1500" baseline="-25000" dirty="0" err="1">
                <a:highlight>
                  <a:srgbClr val="FFFF00"/>
                </a:highlight>
              </a:rPr>
              <a:t>NonSimultaneousTimer</a:t>
            </a:r>
            <a:r>
              <a:rPr lang="en-US" sz="1500" dirty="0">
                <a:highlight>
                  <a:srgbClr val="FFFF00"/>
                </a:highlight>
              </a:rPr>
              <a:t>, and D is the incremental delay, which is same as that of simultaneous BWP 	switch on multiple CCs</a:t>
            </a:r>
            <a:endParaRPr lang="en-US" sz="600" dirty="0">
              <a:highlight>
                <a:srgbClr val="FFFF00"/>
              </a:highlight>
            </a:endParaRPr>
          </a:p>
          <a:p>
            <a:pPr marL="457200" lvl="1" indent="0" hangingPunct="0">
              <a:lnSpc>
                <a:spcPct val="120000"/>
              </a:lnSpc>
              <a:spcBef>
                <a:spcPts val="600"/>
              </a:spcBef>
              <a:spcAft>
                <a:spcPts val="1200"/>
              </a:spcAft>
              <a:buNone/>
            </a:pPr>
            <a:r>
              <a:rPr lang="en-US" sz="1300" dirty="0">
                <a:highlight>
                  <a:srgbClr val="FFFF00"/>
                </a:highlight>
              </a:rPr>
              <a:t>Note: more clarification can be added for </a:t>
            </a:r>
            <a:r>
              <a:rPr lang="en-US" sz="1300" dirty="0" err="1">
                <a:highlight>
                  <a:srgbClr val="FFFF00"/>
                </a:highlight>
              </a:rPr>
              <a:t>T</a:t>
            </a:r>
            <a:r>
              <a:rPr lang="en-US" sz="1300" baseline="-25000" dirty="0" err="1">
                <a:highlight>
                  <a:srgbClr val="FFFF00"/>
                </a:highlight>
              </a:rPr>
              <a:t>delay</a:t>
            </a:r>
            <a:r>
              <a:rPr lang="en-US" sz="1300" baseline="-25000" dirty="0">
                <a:highlight>
                  <a:srgbClr val="FFFF00"/>
                </a:highlight>
              </a:rPr>
              <a:t> </a:t>
            </a:r>
            <a:r>
              <a:rPr lang="en-GB" sz="1300" dirty="0">
                <a:highlight>
                  <a:srgbClr val="FFFF00"/>
                </a:highlight>
              </a:rPr>
              <a:t>and </a:t>
            </a:r>
            <a:r>
              <a:rPr lang="en-US" sz="1300" dirty="0" err="1">
                <a:highlight>
                  <a:srgbClr val="FFFF00"/>
                </a:highlight>
              </a:rPr>
              <a:t>T</a:t>
            </a:r>
            <a:r>
              <a:rPr lang="en-US" sz="1300" baseline="-25000" dirty="0" err="1">
                <a:highlight>
                  <a:srgbClr val="FFFF00"/>
                </a:highlight>
              </a:rPr>
              <a:t>BWPSwitchDelayTimer</a:t>
            </a:r>
            <a:r>
              <a:rPr lang="en-US" sz="1300" baseline="-25000" dirty="0">
                <a:highlight>
                  <a:srgbClr val="FFFF00"/>
                </a:highlight>
              </a:rPr>
              <a:t> </a:t>
            </a:r>
            <a:r>
              <a:rPr lang="en-US" sz="1300" dirty="0">
                <a:highlight>
                  <a:srgbClr val="FFFF00"/>
                </a:highlight>
              </a:rPr>
              <a:t>if identified necessary</a:t>
            </a:r>
          </a:p>
          <a:p>
            <a:pPr marL="0" indent="0">
              <a:buNone/>
            </a:pPr>
            <a:endParaRPr lang="en-US" sz="1600" b="1" u="sng" dirty="0"/>
          </a:p>
        </p:txBody>
      </p:sp>
    </p:spTree>
    <p:extLst>
      <p:ext uri="{BB962C8B-B14F-4D97-AF65-F5344CB8AC3E}">
        <p14:creationId xmlns:p14="http://schemas.microsoft.com/office/powerpoint/2010/main" val="3247317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BA1BAE-B928-45E9-98FA-6149D3C03E8E}"/>
              </a:ext>
            </a:extLst>
          </p:cNvPr>
          <p:cNvSpPr>
            <a:spLocks noGrp="1"/>
          </p:cNvSpPr>
          <p:nvPr>
            <p:ph type="title"/>
          </p:nvPr>
        </p:nvSpPr>
        <p:spPr/>
        <p:txBody>
          <a:bodyPr>
            <a:normAutofit/>
          </a:bodyPr>
          <a:lstStyle/>
          <a:p>
            <a:r>
              <a:rPr lang="en-US" sz="4000" b="1" dirty="0"/>
              <a:t>Partial Overlap BWP switching on multiple CCs (</a:t>
            </a:r>
            <a:r>
              <a:rPr lang="en-US" altLang="zh-CN" sz="4000" b="1" dirty="0"/>
              <a:t>3</a:t>
            </a:r>
            <a:r>
              <a:rPr lang="en-US" sz="4000" b="1" dirty="0"/>
              <a:t>)</a:t>
            </a:r>
            <a:endParaRPr lang="en-US" sz="4000" dirty="0"/>
          </a:p>
        </p:txBody>
      </p:sp>
      <p:sp>
        <p:nvSpPr>
          <p:cNvPr id="3" name="Content Placeholder 2">
            <a:extLst>
              <a:ext uri="{FF2B5EF4-FFF2-40B4-BE49-F238E27FC236}">
                <a16:creationId xmlns:a16="http://schemas.microsoft.com/office/drawing/2014/main" xmlns="" id="{386A3DF5-D96D-4AAB-97DB-93B6F633BAAA}"/>
              </a:ext>
            </a:extLst>
          </p:cNvPr>
          <p:cNvSpPr>
            <a:spLocks noGrp="1"/>
          </p:cNvSpPr>
          <p:nvPr>
            <p:ph idx="1"/>
          </p:nvPr>
        </p:nvSpPr>
        <p:spPr>
          <a:xfrm>
            <a:off x="838200" y="1447800"/>
            <a:ext cx="10515600" cy="4729163"/>
          </a:xfrm>
        </p:spPr>
        <p:txBody>
          <a:bodyPr>
            <a:normAutofit fontScale="77500" lnSpcReduction="20000"/>
          </a:bodyPr>
          <a:lstStyle/>
          <a:p>
            <a:pPr marL="0" indent="0">
              <a:buNone/>
            </a:pPr>
            <a:r>
              <a:rPr lang="en-US" b="1" u="sng" dirty="0"/>
              <a:t>RRC based BWP switch </a:t>
            </a:r>
          </a:p>
          <a:p>
            <a:pPr marL="0" lvl="0" indent="0" hangingPunct="0">
              <a:lnSpc>
                <a:spcPct val="120000"/>
              </a:lnSpc>
              <a:buNone/>
            </a:pPr>
            <a:r>
              <a:rPr lang="en-US" sz="2600" b="1" dirty="0"/>
              <a:t>Sub1: </a:t>
            </a:r>
            <a:r>
              <a:rPr lang="en-US" sz="2600" dirty="0"/>
              <a:t>Whether RRC processing time is equal to BWP switch time in RAN2 (In case the RRC procedure triggers BWP switching, the RRC procedure delay is the value defined in the following table (Table 12.1-1 in TS 38.331) plus the BWP switching delay defined in TS 38.133 [14], clause 8.6.3.)</a:t>
            </a:r>
          </a:p>
          <a:p>
            <a:pPr lvl="0"/>
            <a:r>
              <a:rPr lang="en-GB" sz="2600" dirty="0"/>
              <a:t>Option 1: Yes</a:t>
            </a:r>
            <a:endParaRPr lang="en-US" sz="2600" dirty="0"/>
          </a:p>
          <a:p>
            <a:pPr lvl="0"/>
            <a:r>
              <a:rPr lang="en-GB" sz="2600" dirty="0"/>
              <a:t>Option 2: No</a:t>
            </a:r>
            <a:endParaRPr lang="en-US" sz="2600" dirty="0"/>
          </a:p>
          <a:p>
            <a:pPr marL="0" lvl="0" indent="0">
              <a:buNone/>
            </a:pPr>
            <a:r>
              <a:rPr lang="en-GB" sz="2600" b="1" dirty="0"/>
              <a:t>Sub2: </a:t>
            </a:r>
            <a:r>
              <a:rPr lang="en-US" sz="2600" dirty="0"/>
              <a:t>Delay requirement for RRC based BWP switch</a:t>
            </a:r>
          </a:p>
          <a:p>
            <a:pPr lvl="0"/>
            <a:r>
              <a:rPr lang="en-GB" sz="2600" dirty="0"/>
              <a:t>Option 1:upper bounded by the multiple BWP switch time in CG1.</a:t>
            </a:r>
            <a:endParaRPr lang="en-US" sz="2600" dirty="0"/>
          </a:p>
          <a:p>
            <a:pPr lvl="0"/>
            <a:r>
              <a:rPr lang="en-GB" sz="2600" dirty="0"/>
              <a:t>Option 2:upper bounded by the RRC processing time in the 1</a:t>
            </a:r>
            <a:r>
              <a:rPr lang="en-GB" sz="2600" baseline="30000" dirty="0"/>
              <a:t>st</a:t>
            </a:r>
            <a:r>
              <a:rPr lang="en-GB" sz="2600" dirty="0"/>
              <a:t> CG.</a:t>
            </a:r>
            <a:endParaRPr lang="en-US" sz="2600" dirty="0"/>
          </a:p>
          <a:p>
            <a:pPr>
              <a:lnSpc>
                <a:spcPct val="120000"/>
              </a:lnSpc>
            </a:pPr>
            <a:r>
              <a:rPr lang="en-GB" sz="2600" dirty="0">
                <a:highlight>
                  <a:srgbClr val="FFFF00"/>
                </a:highlight>
              </a:rPr>
              <a:t>Option </a:t>
            </a:r>
            <a:r>
              <a:rPr lang="en-US" altLang="zh-CN" sz="2600" dirty="0">
                <a:highlight>
                  <a:srgbClr val="FFFF00"/>
                </a:highlight>
              </a:rPr>
              <a:t>3</a:t>
            </a:r>
            <a:r>
              <a:rPr lang="en-GB" sz="2600" dirty="0">
                <a:highlight>
                  <a:srgbClr val="FFFF00"/>
                </a:highlight>
              </a:rPr>
              <a:t>:No need to introduce the waiting time for RRC based partial overlap BWP switching on multiple CCs, and the delay requirements for simultaneous BWP switch on multiple CCs shall be reused</a:t>
            </a:r>
          </a:p>
        </p:txBody>
      </p:sp>
    </p:spTree>
    <p:extLst>
      <p:ext uri="{BB962C8B-B14F-4D97-AF65-F5344CB8AC3E}">
        <p14:creationId xmlns:p14="http://schemas.microsoft.com/office/powerpoint/2010/main" val="14636190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CEEACA"/>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1037</TotalTime>
  <Words>463</Words>
  <Application>Microsoft Office PowerPoint</Application>
  <PresentationFormat>宽屏</PresentationFormat>
  <Paragraphs>67</Paragraphs>
  <Slides>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等线</vt:lpstr>
      <vt:lpstr>等线 Light</vt:lpstr>
      <vt:lpstr>Arial</vt:lpstr>
      <vt:lpstr>Calibri</vt:lpstr>
      <vt:lpstr>Calibri Light</vt:lpstr>
      <vt:lpstr>Cambria Math</vt:lpstr>
      <vt:lpstr>Office Theme</vt:lpstr>
      <vt:lpstr>WF on NR RRM enhancements - BWP switching on multiple CCs</vt:lpstr>
      <vt:lpstr>Background</vt:lpstr>
      <vt:lpstr>Simultaneous BWP switching on multiple CCs (1)</vt:lpstr>
      <vt:lpstr>Simultaneous BWP switching on multiple CCs (2)</vt:lpstr>
      <vt:lpstr>Simultaneous BWP switching on multiple CCs (3)</vt:lpstr>
      <vt:lpstr>Partial Overlap BWP switching on multiple CCs (1)</vt:lpstr>
      <vt:lpstr>Partial Overlap BWP switching on multiple CCs (2)</vt:lpstr>
      <vt:lpstr>Partial Overlap BWP switching on multiple CCs (2)</vt:lpstr>
      <vt:lpstr>Partial Overlap BWP switching on multiple CCs (3)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Intel_RAN4#94e</dc:creator>
  <cp:keywords>CTPClassification=CTP_NT</cp:keywords>
  <cp:lastModifiedBy>HUAWEI</cp:lastModifiedBy>
  <cp:revision>149</cp:revision>
  <dcterms:created xsi:type="dcterms:W3CDTF">2020-03-02T17:24:24Z</dcterms:created>
  <dcterms:modified xsi:type="dcterms:W3CDTF">2020-06-03T10:38:38Z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925637bc-e7f0-48e6-9a20-2bfdc6847cca</vt:lpwstr>
  </property>
  <property fmtid="{D5CDD505-2E9C-101B-9397-08002B2CF9AE}" pid="3" name="CTP_TimeStamp">
    <vt:lpwstr>2020-06-03 08:57:25Z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