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85" r:id="rId4"/>
    <p:sldId id="287" r:id="rId5"/>
    <p:sldId id="286" r:id="rId6"/>
    <p:sldId id="288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82742" autoAdjust="0"/>
  </p:normalViewPr>
  <p:slideViewPr>
    <p:cSldViewPr>
      <p:cViewPr varScale="1">
        <p:scale>
          <a:sx n="102" d="100"/>
          <a:sy n="102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0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93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9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95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331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b="1" dirty="0"/>
              <a:t>WF on RRM requirements for </a:t>
            </a:r>
            <a:r>
              <a:rPr lang="en-US" altLang="zh-CN" sz="4000" b="1" dirty="0" err="1"/>
              <a:t>Tx</a:t>
            </a:r>
            <a:r>
              <a:rPr lang="en-US" altLang="zh-CN" sz="4000" b="1" dirty="0"/>
              <a:t> switching between two uplink carriers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</a:t>
            </a:r>
            <a:r>
              <a:rPr lang="en-US" altLang="zh-CN" dirty="0">
                <a:solidFill>
                  <a:schemeClr val="tx1"/>
                </a:solidFill>
              </a:rPr>
              <a:t>uawei, HiSilicon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4209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b="1" dirty="0"/>
              <a:t>3GPP TSG-RAN WG4 Meeting #</a:t>
            </a:r>
            <a:r>
              <a:rPr lang="en-GB" altLang="zh-CN" b="1" dirty="0" smtClean="0"/>
              <a:t>9</a:t>
            </a:r>
            <a:r>
              <a:rPr lang="en-US" altLang="zh-CN" b="1" dirty="0" smtClean="0"/>
              <a:t>5</a:t>
            </a:r>
            <a:r>
              <a:rPr lang="en-GB" altLang="zh-CN" b="1" dirty="0" smtClean="0"/>
              <a:t>-e</a:t>
            </a:r>
            <a:endParaRPr lang="en-GB" altLang="zh-CN" b="1" dirty="0"/>
          </a:p>
          <a:p>
            <a:r>
              <a:rPr lang="en-US" altLang="zh-CN" b="1" dirty="0" smtClean="0"/>
              <a:t>Electronic </a:t>
            </a:r>
            <a:r>
              <a:rPr lang="en-US" altLang="zh-CN" b="1" dirty="0"/>
              <a:t>Meeting, 25 May – 5 June, 2020</a:t>
            </a:r>
            <a:endParaRPr lang="zh-CN" altLang="zh-CN" b="1" dirty="0"/>
          </a:p>
          <a:p>
            <a:endParaRPr lang="zh-CN" altLang="zh-CN" dirty="0"/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altLang="ja-JP" b="1" dirty="0" smtClean="0"/>
              <a:t>R4-2008623</a:t>
            </a:r>
            <a:endParaRPr lang="en-US" altLang="zh-CN" b="1" dirty="0" smtClean="0"/>
          </a:p>
          <a:p>
            <a:r>
              <a:rPr lang="en-US" altLang="ja-JP" b="1" dirty="0" smtClean="0"/>
              <a:t>       Document for:</a:t>
            </a:r>
            <a:r>
              <a:rPr lang="en-US" altLang="ja-JP" dirty="0" smtClean="0"/>
              <a:t> Approval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Background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908720"/>
            <a:ext cx="8460940" cy="667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It is agreed in </a:t>
            </a:r>
            <a:r>
              <a:rPr lang="en-US" altLang="zh-CN" sz="2800" dirty="0" smtClean="0"/>
              <a:t>RAN4#94e </a:t>
            </a:r>
            <a:r>
              <a:rPr lang="en-US" altLang="zh-CN" sz="2800" dirty="0"/>
              <a:t>meeting </a:t>
            </a:r>
            <a:r>
              <a:rPr lang="en-US" altLang="zh-CN" sz="2800" dirty="0"/>
              <a:t>[</a:t>
            </a:r>
            <a:r>
              <a:rPr lang="en-US" altLang="ja-JP" sz="2800" dirty="0"/>
              <a:t>R4-2002243</a:t>
            </a:r>
            <a:r>
              <a:rPr lang="en-US" altLang="zh-CN" sz="2800" dirty="0"/>
              <a:t>]:</a:t>
            </a:r>
            <a:endParaRPr lang="en-US" altLang="zh-CN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DL </a:t>
            </a:r>
            <a:r>
              <a:rPr lang="en-GB" altLang="zh-CN" sz="2800" dirty="0"/>
              <a:t>Interruption requirements due to UL TX switching shall be defined in TS 38.133</a:t>
            </a:r>
            <a:endParaRPr lang="en-US" altLang="zh-CN" sz="28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altLang="zh-CN" sz="2000" dirty="0"/>
              <a:t>The </a:t>
            </a:r>
            <a:r>
              <a:rPr lang="en-GB" altLang="zh-CN" sz="2000" dirty="0"/>
              <a:t>applicability </a:t>
            </a:r>
            <a:r>
              <a:rPr lang="en-US" altLang="zh-CN" sz="2000" dirty="0"/>
              <a:t>of DL interruption requirements and if DL interruptions are allowed wait for the conclusion from RF room.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Switching delay is not specified in TS38.133</a:t>
            </a:r>
            <a:r>
              <a:rPr lang="en-US" altLang="zh-CN" sz="2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zh-CN" sz="2800" dirty="0" smtClean="0"/>
              <a:t>It is agreed in RAN4#94bise meeting</a:t>
            </a:r>
            <a:r>
              <a:rPr lang="en-US" altLang="zh-CN" sz="2800" dirty="0"/>
              <a:t> [R4-2005416</a:t>
            </a:r>
            <a:r>
              <a:rPr lang="en-US" altLang="zh-CN" sz="2800" dirty="0" smtClean="0"/>
              <a:t>]: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whether need to capture the applicability for DL interruption requirements in 38.133/36.133.</a:t>
            </a:r>
          </a:p>
          <a:p>
            <a:pPr marL="637540" lvl="1" hangingPunct="0">
              <a:spcAft>
                <a:spcPts val="900"/>
              </a:spcAft>
            </a:pP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</a:rPr>
              <a:t>Agreement: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If </a:t>
            </a:r>
            <a:r>
              <a:rPr lang="en-GB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interruptions are allowed and </a:t>
            </a:r>
            <a:r>
              <a:rPr lang="en-US" altLang="zh-CN" dirty="0">
                <a:highlight>
                  <a:srgbClr val="00FF00"/>
                </a:highlight>
                <a:latin typeface="Times New Roman" panose="02020603050405020304" pitchFamily="18" charset="0"/>
                <a:ea typeface="Malgun Gothic" panose="020B0503020000020004" pitchFamily="34" charset="-127"/>
              </a:rPr>
              <a:t>the DL interruption applicability is agreed to be captured in RF specification, RRM can directly refer to RF spec. Otherwise, the DL interruption applicability is captured in RRM spec.</a:t>
            </a:r>
            <a:endParaRPr lang="en-US" altLang="zh-CN" sz="2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800" dirty="0"/>
              <a:t>The DL interruption </a:t>
            </a:r>
            <a:r>
              <a:rPr lang="en-GB" altLang="zh-CN" sz="2800" dirty="0"/>
              <a:t>granularity is </a:t>
            </a:r>
            <a:r>
              <a:rPr lang="en-US" altLang="zh-CN" sz="2800" dirty="0"/>
              <a:t>in the unit of OFDM symbols.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92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DL interruption length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48680"/>
            <a:ext cx="84609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smtClean="0"/>
              <a:t>DL </a:t>
            </a:r>
            <a:r>
              <a:rPr lang="en-US" sz="2800" dirty="0"/>
              <a:t>interruption </a:t>
            </a:r>
            <a:r>
              <a:rPr lang="en-US" sz="2800" dirty="0" smtClean="0"/>
              <a:t>length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- Option 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DL </a:t>
            </a:r>
            <a:r>
              <a:rPr lang="en-US" altLang="zh-CN" sz="2400" dirty="0"/>
              <a:t>Interruption length is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37404"/>
              </p:ext>
            </p:extLst>
          </p:nvPr>
        </p:nvGraphicFramePr>
        <p:xfrm>
          <a:off x="2051719" y="2127112"/>
          <a:ext cx="3960441" cy="1877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538"/>
                <a:gridCol w="944852"/>
                <a:gridCol w="835282"/>
                <a:gridCol w="835282"/>
                <a:gridCol w="649487"/>
              </a:tblGrid>
              <a:tr h="232284">
                <a:tc rowSpan="2"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zh-CN" sz="1400" dirty="0">
                        <a:effectLst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NR slot length (</a:t>
                      </a:r>
                      <a:r>
                        <a:rPr lang="en-GB" sz="1400" dirty="0" err="1">
                          <a:effectLst/>
                        </a:rPr>
                        <a:t>ms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zh-CN" sz="1400" dirty="0">
                        <a:effectLst/>
                      </a:endParaRPr>
                    </a:p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of victim cell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UL switching period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710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35us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140us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210us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0.5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32284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0.25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13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79512" y="6505599"/>
            <a:ext cx="83169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endParaRPr lang="en-US" altLang="zh-CN" sz="1400" dirty="0"/>
          </a:p>
        </p:txBody>
      </p:sp>
      <p:sp>
        <p:nvSpPr>
          <p:cNvPr id="10" name="矩形 9"/>
          <p:cNvSpPr/>
          <p:nvPr/>
        </p:nvSpPr>
        <p:spPr>
          <a:xfrm>
            <a:off x="683568" y="4510117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No DL interruption is allowed in the downlink carrier(s) which is not indicated by </a:t>
            </a:r>
            <a:r>
              <a:rPr lang="en-US" altLang="zh-CN" sz="2400" i="1" dirty="0" err="1"/>
              <a:t>uplinkTxSwitching</a:t>
            </a:r>
            <a:r>
              <a:rPr lang="en-US" altLang="zh-CN" sz="2400" i="1" dirty="0"/>
              <a:t>-DL-Interruption</a:t>
            </a:r>
            <a:r>
              <a:rPr lang="en-US" altLang="zh-CN" sz="2400" dirty="0"/>
              <a:t>.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478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DL interruption length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92696"/>
            <a:ext cx="84609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 Option 2</a:t>
            </a:r>
            <a:endParaRPr lang="en-US" sz="2800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zh-CN" sz="2000" dirty="0" smtClean="0"/>
              <a:t>DL Interruption length </a:t>
            </a:r>
            <a:r>
              <a:rPr lang="en-US" altLang="zh-CN" sz="2000" dirty="0" smtClean="0"/>
              <a:t>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zh-CN" altLang="zh-CN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/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38415"/>
              </p:ext>
            </p:extLst>
          </p:nvPr>
        </p:nvGraphicFramePr>
        <p:xfrm>
          <a:off x="1979712" y="1807063"/>
          <a:ext cx="4464496" cy="1693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251"/>
                <a:gridCol w="914251"/>
                <a:gridCol w="914251"/>
                <a:gridCol w="914251"/>
                <a:gridCol w="807492"/>
              </a:tblGrid>
              <a:tr h="2458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NR Slot length (ms)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Uplink Tx switching period </a:t>
                      </a:r>
                      <a:r>
                        <a:rPr lang="en-GB" sz="900" baseline="30000">
                          <a:effectLst/>
                        </a:rPr>
                        <a:t>Note1</a:t>
                      </a:r>
                      <a:endParaRPr lang="zh-CN" sz="9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58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210us</a:t>
                      </a:r>
                      <a:endParaRPr lang="zh-CN" sz="1100" b="1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0.25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14</a:t>
                      </a:r>
                      <a:endParaRPr lang="zh-CN" sz="1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469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Note 1: Uplink </a:t>
                      </a:r>
                      <a:r>
                        <a:rPr lang="en-GB" sz="1100" dirty="0" err="1">
                          <a:effectLst/>
                        </a:rPr>
                        <a:t>Tx</a:t>
                      </a:r>
                      <a:r>
                        <a:rPr lang="en-GB" sz="1100" dirty="0">
                          <a:effectLst/>
                        </a:rPr>
                        <a:t> switching period depends on UE capability </a:t>
                      </a:r>
                      <a:r>
                        <a:rPr lang="en-GB" sz="1050" dirty="0" err="1">
                          <a:effectLst/>
                        </a:rPr>
                        <a:t>uplinkTxSwitchingPeriod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图片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29" y="1807221"/>
            <a:ext cx="273217" cy="27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755576" y="386104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The above table considers </a:t>
            </a:r>
            <a:r>
              <a:rPr lang="en-GB" altLang="zh-CN" dirty="0"/>
              <a:t>the interruption uncertainty due to MRTD and TA adjustment </a:t>
            </a:r>
            <a:r>
              <a:rPr lang="en-GB" altLang="zh-CN" dirty="0" smtClean="0"/>
              <a:t>accuracy, where MRTD=3us.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dirty="0" smtClean="0"/>
              <a:t>Interruption </a:t>
            </a:r>
            <a:r>
              <a:rPr lang="en-GB" altLang="zh-CN" dirty="0"/>
              <a:t>length </a:t>
            </a:r>
            <a:r>
              <a:rPr lang="en-GB" altLang="zh-CN" dirty="0" smtClean="0"/>
              <a:t>in the </a:t>
            </a:r>
            <a:r>
              <a:rPr lang="en-GB" altLang="zh-CN" smtClean="0"/>
              <a:t>above table is </a:t>
            </a:r>
            <a:r>
              <a:rPr lang="en-GB" altLang="zh-CN" dirty="0"/>
              <a:t>expressed by:</a:t>
            </a:r>
            <a:endParaRPr lang="zh-CN" altLang="zh-CN" dirty="0"/>
          </a:p>
          <a:p>
            <a:pPr lvl="1"/>
            <a:r>
              <a:rPr lang="en-GB" altLang="zh-CN" i="1" dirty="0"/>
              <a:t>ceil((switching period+2*TA adjustment uncertainty+6us-CP length)/symbol duration)+</a:t>
            </a:r>
            <a:r>
              <a:rPr lang="en-GB" altLang="zh-CN" i="1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No DL interruption is allowed in the </a:t>
            </a:r>
            <a:r>
              <a:rPr lang="en-US" altLang="zh-CN" dirty="0"/>
              <a:t>downlink </a:t>
            </a:r>
            <a:r>
              <a:rPr lang="en-US" altLang="zh-CN" dirty="0"/>
              <a:t>carrier(s) which is not indicated by </a:t>
            </a:r>
            <a:r>
              <a:rPr lang="en-US" altLang="zh-CN" i="1" dirty="0" err="1"/>
              <a:t>uplinkTxSwitching</a:t>
            </a:r>
            <a:r>
              <a:rPr lang="en-US" altLang="zh-CN" i="1" dirty="0"/>
              <a:t>-DL-Interruption</a:t>
            </a:r>
            <a:r>
              <a:rPr lang="en-US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4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DL interruption location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/>
              <a:t>T</a:t>
            </a:r>
            <a:r>
              <a:rPr lang="en-GB" altLang="zh-CN" sz="2800" dirty="0" smtClean="0"/>
              <a:t>he </a:t>
            </a:r>
            <a:r>
              <a:rPr lang="en-GB" altLang="zh-CN" sz="2800" dirty="0"/>
              <a:t>DL </a:t>
            </a:r>
            <a:r>
              <a:rPr lang="en-GB" altLang="zh-CN" sz="2800" dirty="0" smtClean="0"/>
              <a:t>interruptions </a:t>
            </a:r>
            <a:r>
              <a:rPr lang="en-GB" altLang="zh-CN" sz="2800" dirty="0"/>
              <a:t>are the OFDM symbols fully or partial overlapped with the UL switching period</a:t>
            </a:r>
            <a:r>
              <a:rPr lang="en-GB" altLang="zh-CN" sz="2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6635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568952" cy="11430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Others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267013"/>
            <a:ext cx="84609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altLang="zh-CN" sz="2800" dirty="0" smtClean="0"/>
              <a:t>The IE names in CR [R4-2008624] and [R4-2008625] will be revised according to the RAN2 agreements in the next meeting.</a:t>
            </a:r>
            <a:endParaRPr lang="en-GB" altLang="zh-CN" sz="2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80742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9635</TotalTime>
  <Words>387</Words>
  <Application>Microsoft Office PowerPoint</Application>
  <PresentationFormat>全屏显示(4:3)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Malgun Gothic</vt:lpstr>
      <vt:lpstr>MS PGothic</vt:lpstr>
      <vt:lpstr>宋体</vt:lpstr>
      <vt:lpstr>Arial</vt:lpstr>
      <vt:lpstr>Calibri</vt:lpstr>
      <vt:lpstr>Times New Roman</vt:lpstr>
      <vt:lpstr>Wingdings</vt:lpstr>
      <vt:lpstr>Office テーマ</vt:lpstr>
      <vt:lpstr>WF on RRM requirements for Tx switching between two uplink carriers</vt:lpstr>
      <vt:lpstr>Background</vt:lpstr>
      <vt:lpstr>DL interruption length</vt:lpstr>
      <vt:lpstr>DL interruption length</vt:lpstr>
      <vt:lpstr>DL interruption location</vt:lpstr>
      <vt:lpstr>Others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Huawei_0602</cp:lastModifiedBy>
  <cp:revision>404</cp:revision>
  <dcterms:created xsi:type="dcterms:W3CDTF">2017-01-18T16:32:26Z</dcterms:created>
  <dcterms:modified xsi:type="dcterms:W3CDTF">2020-06-02T14:40:41Z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f673fa53-00a8-4528-8afe-c361a4e32f5d</vt:lpwstr>
  </property>
  <property fmtid="{D5CDD505-2E9C-101B-9397-08002B2CF9AE}" pid="4" name="CTP_TimeStamp">
    <vt:lpwstr>2019-02-28 08:17:17Z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(3)uTHRq1b6PlHYKoJazcCMozVDBQWNsY5SyixIiV9xyxn0VzX+XMgS7KWz8V6VSsmW8ZUPF+vM
EU7DxTq7tncmpc7GQOA+mMoq23nBMXXxdhAZqffe60E8mdxZ9l1YyX2SgLlXXFYMhDxikU+S
9EP16g5ADYvA3y+U3svMmsy97/0R1Sl+/sqkTgElQgy68KwcR23tDFDISnfWis5nubLQFn4o
XRxSj+IlY2QqXniojF</vt:lpwstr>
  </property>
  <property fmtid="{D5CDD505-2E9C-101B-9397-08002B2CF9AE}" pid="10" name="_2015_ms_pID_7253431">
    <vt:lpwstr>z6NxGg5mFc4/3bD0pekFB87aB/QsC+UGE+7ZlTZ/jeGxrCNz35fE37
xlwjQyhBHkMTb5tpGNPiGgA+04qcGBmU3QsrMAszyHsGGytRUDRlv+AzOITmihLS+YW1mQVY
kIyxd0aJ33zu1WPnQVXF46LuzQcrTc/3EwN9DSkGHGpBtUzxk/e8BrAd0utsJEKGWbUMYtnn
IOOi89x9jI3TosMxrZN1HzhH9Fwt6IPZYJEO</vt:lpwstr>
  </property>
  <property fmtid="{D5CDD505-2E9C-101B-9397-08002B2CF9AE}" pid="11" name="_2015_ms_pID_7253432">
    <vt:lpwstr>PA==</vt:lpwstr>
  </property>
</Properties>
</file>