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sldIdLst>
    <p:sldId id="256" r:id="rId5"/>
    <p:sldId id="270" r:id="rId6"/>
    <p:sldId id="297" r:id="rId7"/>
    <p:sldId id="273" r:id="rId8"/>
    <p:sldId id="275" r:id="rId9"/>
    <p:sldId id="294" r:id="rId10"/>
    <p:sldId id="295" r:id="rId11"/>
    <p:sldId id="29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6F6CF-505E-4AA1-890E-9ABB0FB1293D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16C4-5E05-4A6A-9A8C-6D2919EF6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30D-E227-442E-B199-AA2FF5DF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488E-096F-4531-A442-30707E308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1C82-5D8F-406F-859D-98686F22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227E3-8646-4B78-8EC6-CB9A9BA0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80C23-95C6-45A8-919A-C262C39D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2296-DE5C-47F6-9603-ADF0C3A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FBC0-2109-494A-9A6E-68DEDDEEA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9F24A-AC0E-4193-A61C-20C6EB5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2AD6-2EFF-45E7-B1BC-1BAB7E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2B31-F565-4425-B196-73345E0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42EED-911B-454B-84CB-B38F599D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218DF-AE48-4009-825E-BB63C668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8717-2839-42A5-9338-A17410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6C2-EDD6-418E-B280-0466A0AF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C30B-67B2-476B-BF7D-9E7FB352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DC21-8014-4C8B-94C5-F316C1F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6B11-C918-4906-8B6A-2A37368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163A-C9C0-4A03-9CD6-F16226E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78B52-C04B-47A2-B589-78273363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254C-47D3-40DF-AA62-D713B1E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E4C-B16C-4A40-97C1-C1F63DC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65A4B-1C3D-4225-B1DF-2954AD7D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2A5A-91F2-4D6B-BF0D-AE8E72D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9DC-9BA0-4AFC-BCB5-A3888223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4759-1320-4824-B859-E7D4D47F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08E-7CEA-4887-9A58-2C25119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5D0F-5FE5-46A2-B99A-0FF5EA13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9777A-04CF-4C81-B647-96D4F72A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FD93-1600-4B43-AB9B-772BF827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93D97-C9BE-426D-A04B-E49FA9C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4EDE-7A32-43CC-97F6-BA1B338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876-ACF3-4B0C-94DA-F633D6B5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36C2-52AB-488E-A0E5-6CE604BB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53E4E-4904-4A1E-9A0D-EBC3D2E9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C546-06AE-464F-AEB1-41AFCA8B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AFAFA-2987-48A2-9FD7-C83CCD16B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7A8F-3A71-48BD-94F0-EC2F1B5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21EFB-4703-4E28-85FC-3C873EC7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1BDE-3BBA-4A7A-B862-785AA50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E66-442D-4859-A07C-6212F09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1A57-AAE5-48F1-ABBA-7BE173B0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9ADE-9D5C-444A-89A9-59C53F35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BECE2-F55A-441C-9B8A-56E821A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F5D23-0D62-4063-859F-46FE4939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BFE14-03BD-4E4C-9629-0FD3B177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2EF5-1D99-4896-8372-9F78CA3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3D6-80BA-4CCF-825F-2C4CD20F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0E51-9F3E-4D62-82A1-0A3FDA6F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0FBD-807B-4DEC-B629-901D1646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40CE-B165-4E5C-9515-E6E9DD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B627-681C-4346-952E-A2E246B5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BE7A-C6A2-4194-AB2E-EB2D2812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EC4-ABCC-4695-9BE0-D4551D1F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075D-D26E-4BDF-BB73-D188B36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11B0-7C62-4B34-96F7-C295C77B6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1B3C-D20C-490E-88B2-2322F5E1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6AD03-08C5-40A9-A783-E5E52093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C36A4-4671-45CC-87F1-A8571AE5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A804-8C79-44DC-BD66-C74B62A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FAF1-CD76-4EEE-8CF6-BDAE03E6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D407-5DFC-46C5-A542-9AFEB856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9F8F-42EA-4348-B31A-105ADAC53E81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ED5-0B2F-4759-98FC-7027F6A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59A1-6FAF-40A2-B6A2-94926EFA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5233-23C8-49EC-B9A2-694895CFF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8"/>
            <a:ext cx="11887200" cy="1499532"/>
          </a:xfrm>
        </p:spPr>
        <p:txBody>
          <a:bodyPr>
            <a:normAutofit/>
          </a:bodyPr>
          <a:lstStyle/>
          <a:p>
            <a:r>
              <a:rPr lang="en-US" sz="4800" dirty="0"/>
              <a:t>WF on impact of NR positioning measurements on RRM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49" y="4223092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 95-e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May 25-June 05, 2020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ja-JP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Agenda: 6.8</a:t>
            </a: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R4-2008667</a:t>
            </a: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203157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Rel-15 MG patterns for positioning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All Rel-15 MG patterns are applicable for positioning measurements.</a:t>
            </a:r>
            <a:endParaRPr lang="sv-SE" dirty="0"/>
          </a:p>
          <a:p>
            <a:pPr hangingPunct="0"/>
            <a:r>
              <a:rPr lang="en-US" dirty="0"/>
              <a:t>FFS: Whether performing PRS measurement in successive MG occasions subject to signaled UE capability {N,T}? N = duration of DL PRS symbols in </a:t>
            </a:r>
            <a:r>
              <a:rPr lang="en-US" dirty="0" err="1"/>
              <a:t>ms</a:t>
            </a:r>
            <a:r>
              <a:rPr lang="en-US" dirty="0"/>
              <a:t> processed every T </a:t>
            </a:r>
            <a:r>
              <a:rPr lang="en-US" dirty="0" err="1"/>
              <a:t>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30" y="54528"/>
            <a:ext cx="11694253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New MG Patterns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sv-SE" dirty="0">
                <a:solidFill>
                  <a:srgbClr val="FF0000"/>
                </a:solidFill>
              </a:rPr>
              <a:t>Two new measurement gap patterns with MGL ≥ 10 ms and MGRP ≥ 80 ms shall be introduced in Rel-16.</a:t>
            </a:r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FFS whether the new MG patterns are applicable for RRM measurement or not.</a:t>
            </a:r>
          </a:p>
          <a:p>
            <a:pPr hangingPunct="0"/>
            <a:r>
              <a:rPr lang="en-US" dirty="0">
                <a:solidFill>
                  <a:srgbClr val="FF0000"/>
                </a:solidFill>
              </a:rPr>
              <a:t>FFS: details of new MG patterns.</a:t>
            </a:r>
          </a:p>
          <a:p>
            <a:pPr hangingPunct="0"/>
            <a:r>
              <a:rPr lang="en-GB" dirty="0"/>
              <a:t>Candidate MGL and MGRP </a:t>
            </a:r>
            <a:r>
              <a:rPr lang="en-GB" dirty="0">
                <a:solidFill>
                  <a:srgbClr val="FF0000"/>
                </a:solidFill>
              </a:rPr>
              <a:t>for</a:t>
            </a:r>
            <a:r>
              <a:rPr lang="en-GB" dirty="0"/>
              <a:t> new MG patterns:</a:t>
            </a:r>
            <a:endParaRPr lang="sv-SE" dirty="0"/>
          </a:p>
          <a:p>
            <a:pPr lvl="1"/>
            <a:r>
              <a:rPr lang="sv-SE" dirty="0"/>
              <a:t>MGL = {10, </a:t>
            </a:r>
            <a:r>
              <a:rPr lang="sv-SE" dirty="0">
                <a:solidFill>
                  <a:srgbClr val="FF0000"/>
                </a:solidFill>
              </a:rPr>
              <a:t>18,</a:t>
            </a:r>
            <a:r>
              <a:rPr lang="sv-SE" dirty="0"/>
              <a:t> 20, </a:t>
            </a:r>
            <a:r>
              <a:rPr lang="sv-SE" dirty="0">
                <a:solidFill>
                  <a:srgbClr val="FF0000"/>
                </a:solidFill>
              </a:rPr>
              <a:t>34, </a:t>
            </a:r>
            <a:r>
              <a:rPr lang="sv-SE" dirty="0"/>
              <a:t>40 and 50} ms</a:t>
            </a:r>
          </a:p>
          <a:p>
            <a:pPr lvl="1"/>
            <a:r>
              <a:rPr lang="sv-SE" dirty="0"/>
              <a:t>MGRP = {80, 160, 320 and 640} ms</a:t>
            </a:r>
          </a:p>
          <a:p>
            <a:pPr lvl="1"/>
            <a:r>
              <a:rPr lang="sv-SE" dirty="0"/>
              <a:t>Combination of MGL and MGRP is FFS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Other options for MGL and MGRP are not precluded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New MG patterns shall be UE capability</a:t>
            </a:r>
            <a:r>
              <a:rPr lang="en-US" dirty="0"/>
              <a:t>.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Gap sharing between RRM and positioning measurements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Re-use the handling of LTE PRS in Rel-15 CSSF for gap sharing between NR PRS and RRM.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71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825"/>
            <a:ext cx="12192000" cy="64595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Active BWP switch during gaps used for PRS measurements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8869"/>
            <a:ext cx="12192000" cy="5514603"/>
          </a:xfrm>
        </p:spPr>
        <p:txBody>
          <a:bodyPr>
            <a:normAutofit/>
          </a:bodyPr>
          <a:lstStyle/>
          <a:p>
            <a:pPr>
              <a:tabLst>
                <a:tab pos="3944938" algn="l"/>
              </a:tabLst>
            </a:pPr>
            <a:r>
              <a:rPr lang="en-US" dirty="0"/>
              <a:t>FFS: whether to define UE behavior if active BWP switching overlaps/collides with gaps used for PRS measurements.</a:t>
            </a:r>
          </a:p>
          <a:p>
            <a:pPr>
              <a:tabLst>
                <a:tab pos="3944938" algn="l"/>
              </a:tabLst>
            </a:pPr>
            <a:r>
              <a:rPr lang="en-US" dirty="0"/>
              <a:t>Candidate options if the UE behavior is defined:</a:t>
            </a:r>
          </a:p>
          <a:p>
            <a:pPr lvl="1" hangingPunct="0"/>
            <a:r>
              <a:rPr lang="en-US" dirty="0"/>
              <a:t>Option 1: </a:t>
            </a:r>
          </a:p>
          <a:p>
            <a:pPr lvl="2" hangingPunct="0"/>
            <a:r>
              <a:rPr lang="en-US" dirty="0"/>
              <a:t>Active BWP switching is prioritized over PRS measurement in a gap where active BWP switching is triggered.</a:t>
            </a:r>
          </a:p>
          <a:p>
            <a:pPr lvl="3" hangingPunct="0"/>
            <a:r>
              <a:rPr lang="en-US" dirty="0"/>
              <a:t>FFS: whether UE is required to meet PRS measurement requirements if option 1 is adopted.</a:t>
            </a:r>
            <a:endParaRPr lang="sv-SE" dirty="0"/>
          </a:p>
          <a:p>
            <a:pPr lvl="1" hangingPunct="0"/>
            <a:r>
              <a:rPr lang="en-US" dirty="0"/>
              <a:t>Option 2: </a:t>
            </a:r>
          </a:p>
          <a:p>
            <a:pPr lvl="2" hangingPunct="0"/>
            <a:r>
              <a:rPr lang="en-US" dirty="0"/>
              <a:t>PRS measurement is performed in a gap even if active BWP switching is triggered in that gap i.e. PRS measurement is prioritized in gaps.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95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528"/>
            <a:ext cx="12192000" cy="6459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Impact of concurrent RRM/PRS processing/measurement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565"/>
            <a:ext cx="12192000" cy="5923907"/>
          </a:xfrm>
        </p:spPr>
        <p:txBody>
          <a:bodyPr>
            <a:normAutofit/>
          </a:bodyPr>
          <a:lstStyle/>
          <a:p>
            <a:r>
              <a:rPr lang="en-US" dirty="0"/>
              <a:t>FFS: whether concurrent RRM/PRS processing has any impact on RRM/PRS measurement.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Conditions for accurate path loss measurement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UE’s path loss measurement is considered accurate/reliable provided that the side conditions for the measurement used by the UE for the path loss estimation are met. </a:t>
            </a:r>
          </a:p>
          <a:p>
            <a:pPr hangingPunct="0"/>
            <a:r>
              <a:rPr lang="en-US" dirty="0"/>
              <a:t>FFS whether to include following criteria for deriving measurement accuracy in the LS response:</a:t>
            </a:r>
          </a:p>
          <a:p>
            <a:pPr lvl="1" hangingPunct="0"/>
            <a:r>
              <a:rPr lang="en-US" dirty="0"/>
              <a:t>measurement error is within 5-th percentile and 95-th percentile of the CDF.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579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2192000" cy="80498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SRS transmission during DRX inactive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58240"/>
            <a:ext cx="12192000" cy="5645232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FFS: whether it is feasible for UE to transmit SRS for positioning during the DRX inactive period from UE power consumption</a:t>
            </a:r>
            <a:r>
              <a:rPr lang="en-US"/>
              <a:t>/complexity and </a:t>
            </a:r>
            <a:r>
              <a:rPr lang="en-US" dirty="0"/>
              <a:t>BS </a:t>
            </a:r>
            <a:r>
              <a:rPr lang="en-US"/>
              <a:t>implementation perspectives.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93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E9551B3FDDA24EBF0A209BAAD637CA" ma:contentTypeVersion="14" ma:contentTypeDescription="Skapa ett nytt dokument." ma:contentTypeScope="" ma:versionID="fbe8780e7d21b5d56d807b10f64f8556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658c913d168fa6d282693a5b5313f8e8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6DD27-1947-4971-9F54-4278C41F58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0872F4-CFE0-40C3-BA6C-65C932A5C368}">
  <ds:schemaRefs>
    <ds:schemaRef ds:uri="9b239327-9e80-40e4-b1b7-4394fed77a33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f282d3b-eb4a-4b09-b61f-b9593442e28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B4672F-523C-4780-8FC3-2066C06507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WF on impact of NR positioning measurements on RRM</vt:lpstr>
      <vt:lpstr>Rel-15 MG patterns for positioning measurements</vt:lpstr>
      <vt:lpstr>New MG Patterns</vt:lpstr>
      <vt:lpstr>Gap sharing between RRM and positioning measurements </vt:lpstr>
      <vt:lpstr>Active BWP switch during gaps used for PRS measurements</vt:lpstr>
      <vt:lpstr>Impact of concurrent RRM/PRS processing/measurement</vt:lpstr>
      <vt:lpstr>Conditions for accurate path loss measurement</vt:lpstr>
      <vt:lpstr>SRS transmission during DRX inactive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2018-01-12T05:29:14Z</dcterms:created>
  <dcterms:modified xsi:type="dcterms:W3CDTF">2020-06-04T15:05:09Z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a67f46ce-e1a2-40a7-b4ad-580eff7a7b8b</vt:lpwstr>
  </property>
  <property fmtid="{D5CDD505-2E9C-101B-9397-08002B2CF9AE}" pid="3" name="CTP_TimeStamp">
    <vt:lpwstr>2018-01-25 22:59:37Z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NewReviewCycle">
    <vt:lpwstr/>
  </property>
  <property fmtid="{D5CDD505-2E9C-101B-9397-08002B2CF9AE}" pid="9" name="_2015_ms_pID_725343">
    <vt:lpwstr>(2)ZEyeJZvUEBWb9MaZPNmsae/RxvV3+jll6hbCZD1FyT8hsRDPFktg+sGQuXzgM0H0sXz7iihy
WXn0FsQHodcKO2QJzoVmm5N6JCtMS7PucnnNjDHZQsNXR7JVZNJVg1RmkeBOz3vB3BNc7CzQ
ZwsKdVzgGW3ZO1J01YnIE8kLgOZXQ/Y3HjqpGFJAmNq9eWrNX9BesZkvomNX1RnibIVQAaIj
uBQ0hsq81Ni01mrx8M</vt:lpwstr>
  </property>
  <property fmtid="{D5CDD505-2E9C-101B-9397-08002B2CF9AE}" pid="10" name="_2015_ms_pID_7253431">
    <vt:lpwstr>wkzFledQv7Dl2HBlSBn2dWHhjZXfM/zPACW4gQL+T4s5KGXfYuqyoJ
rcsDsfW0WVkQsBSQ/BapotpM9vFdChpgOhQg/RN3CmDqkhtBYwJya4r67dzFbIKhvakwVJV3
Bc7HhSJ6aBk9oJ1JxPzOUpbkxnPQG3oJdECiDejlbx1sBfTwiveaxr5z9xU04dSL1nISjSjt
hfh2wnNZ0pq41l2S</vt:lpwstr>
  </property>
  <property fmtid="{D5CDD505-2E9C-101B-9397-08002B2CF9AE}" pid="11" name="_AdHocReviewCycleID">
    <vt:i4>-1770393099</vt:i4>
  </property>
  <property fmtid="{D5CDD505-2E9C-101B-9397-08002B2CF9AE}" pid="12" name="UpdateProcess">
    <vt:lpwstr>End</vt:lpwstr>
  </property>
  <property fmtid="{D5CDD505-2E9C-101B-9397-08002B2CF9AE}" pid="13" name="ContentTypeId">
    <vt:lpwstr>0x010100F3E9551B3FDDA24EBF0A209BAAD637CA</vt:lpwstr>
  </property>
</Properties>
</file>