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300" r:id="rId7"/>
    <p:sldId id="292" r:id="rId8"/>
    <p:sldId id="294" r:id="rId9"/>
    <p:sldId id="295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E9E9C0-49DA-4AF8-9FB9-5D73C15B4F7E}" v="13" dt="2020-06-03T17:10:09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ash Mirbagheri" userId="7beef077-6527-4b2b-9463-3f52ee351aae" providerId="ADAL" clId="{CEE9E9C0-49DA-4AF8-9FB9-5D73C15B4F7E}"/>
    <pc:docChg chg="modSld">
      <pc:chgData name="Arash Mirbagheri" userId="7beef077-6527-4b2b-9463-3f52ee351aae" providerId="ADAL" clId="{CEE9E9C0-49DA-4AF8-9FB9-5D73C15B4F7E}" dt="2020-06-03T17:10:16.361" v="108" actId="400"/>
      <pc:docMkLst>
        <pc:docMk/>
      </pc:docMkLst>
      <pc:sldChg chg="modSp mod">
        <pc:chgData name="Arash Mirbagheri" userId="7beef077-6527-4b2b-9463-3f52ee351aae" providerId="ADAL" clId="{CEE9E9C0-49DA-4AF8-9FB9-5D73C15B4F7E}" dt="2020-06-03T17:07:14.470" v="66" actId="207"/>
        <pc:sldMkLst>
          <pc:docMk/>
          <pc:sldMk cId="3393570942" sldId="292"/>
        </pc:sldMkLst>
        <pc:spChg chg="mod">
          <ac:chgData name="Arash Mirbagheri" userId="7beef077-6527-4b2b-9463-3f52ee351aae" providerId="ADAL" clId="{CEE9E9C0-49DA-4AF8-9FB9-5D73C15B4F7E}" dt="2020-06-03T17:07:14.470" v="66" actId="207"/>
          <ac:spMkLst>
            <pc:docMk/>
            <pc:sldMk cId="3393570942" sldId="292"/>
            <ac:spMk id="3" creationId="{00000000-0000-0000-0000-000000000000}"/>
          </ac:spMkLst>
        </pc:spChg>
      </pc:sldChg>
      <pc:sldChg chg="modSp mod">
        <pc:chgData name="Arash Mirbagheri" userId="7beef077-6527-4b2b-9463-3f52ee351aae" providerId="ADAL" clId="{CEE9E9C0-49DA-4AF8-9FB9-5D73C15B4F7E}" dt="2020-06-03T17:07:48.223" v="84" actId="207"/>
        <pc:sldMkLst>
          <pc:docMk/>
          <pc:sldMk cId="3698958594" sldId="294"/>
        </pc:sldMkLst>
        <pc:spChg chg="mod">
          <ac:chgData name="Arash Mirbagheri" userId="7beef077-6527-4b2b-9463-3f52ee351aae" providerId="ADAL" clId="{CEE9E9C0-49DA-4AF8-9FB9-5D73C15B4F7E}" dt="2020-06-03T17:07:48.223" v="84" actId="207"/>
          <ac:spMkLst>
            <pc:docMk/>
            <pc:sldMk cId="3698958594" sldId="294"/>
            <ac:spMk id="3" creationId="{00000000-0000-0000-0000-000000000000}"/>
          </ac:spMkLst>
        </pc:spChg>
      </pc:sldChg>
      <pc:sldChg chg="modSp mod">
        <pc:chgData name="Arash Mirbagheri" userId="7beef077-6527-4b2b-9463-3f52ee351aae" providerId="ADAL" clId="{CEE9E9C0-49DA-4AF8-9FB9-5D73C15B4F7E}" dt="2020-06-03T17:08:52.440" v="92" actId="400"/>
        <pc:sldMkLst>
          <pc:docMk/>
          <pc:sldMk cId="706608320" sldId="295"/>
        </pc:sldMkLst>
        <pc:spChg chg="mod">
          <ac:chgData name="Arash Mirbagheri" userId="7beef077-6527-4b2b-9463-3f52ee351aae" providerId="ADAL" clId="{CEE9E9C0-49DA-4AF8-9FB9-5D73C15B4F7E}" dt="2020-06-03T17:08:52.440" v="92" actId="400"/>
          <ac:spMkLst>
            <pc:docMk/>
            <pc:sldMk cId="706608320" sldId="295"/>
            <ac:spMk id="3" creationId="{00000000-0000-0000-0000-000000000000}"/>
          </ac:spMkLst>
        </pc:spChg>
      </pc:sldChg>
      <pc:sldChg chg="modSp mod">
        <pc:chgData name="Arash Mirbagheri" userId="7beef077-6527-4b2b-9463-3f52ee351aae" providerId="ADAL" clId="{CEE9E9C0-49DA-4AF8-9FB9-5D73C15B4F7E}" dt="2020-06-03T17:09:24.944" v="101" actId="207"/>
        <pc:sldMkLst>
          <pc:docMk/>
          <pc:sldMk cId="2717519563" sldId="296"/>
        </pc:sldMkLst>
        <pc:spChg chg="mod">
          <ac:chgData name="Arash Mirbagheri" userId="7beef077-6527-4b2b-9463-3f52ee351aae" providerId="ADAL" clId="{CEE9E9C0-49DA-4AF8-9FB9-5D73C15B4F7E}" dt="2020-06-03T17:09:24.944" v="101" actId="207"/>
          <ac:spMkLst>
            <pc:docMk/>
            <pc:sldMk cId="2717519563" sldId="296"/>
            <ac:spMk id="3" creationId="{00000000-0000-0000-0000-000000000000}"/>
          </ac:spMkLst>
        </pc:spChg>
      </pc:sldChg>
      <pc:sldChg chg="modSp mod">
        <pc:chgData name="Arash Mirbagheri" userId="7beef077-6527-4b2b-9463-3f52ee351aae" providerId="ADAL" clId="{CEE9E9C0-49DA-4AF8-9FB9-5D73C15B4F7E}" dt="2020-06-03T17:10:16.361" v="108" actId="400"/>
        <pc:sldMkLst>
          <pc:docMk/>
          <pc:sldMk cId="905533491" sldId="297"/>
        </pc:sldMkLst>
        <pc:spChg chg="mod">
          <ac:chgData name="Arash Mirbagheri" userId="7beef077-6527-4b2b-9463-3f52ee351aae" providerId="ADAL" clId="{CEE9E9C0-49DA-4AF8-9FB9-5D73C15B4F7E}" dt="2020-06-03T17:10:16.361" v="108" actId="400"/>
          <ac:spMkLst>
            <pc:docMk/>
            <pc:sldMk cId="905533491" sldId="29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257248"/>
            <a:ext cx="5616575" cy="868434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#95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25 May – 5 June,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requirements for NR Positioning PRS-RSRP, SSB and CSI-RS RSRP/RSRQ measurements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R4-2008666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Definition of intra/inter-frequency measurement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/>
              <a:t>Do not define intra/inter-frequency definition for PRS-RSRP </a:t>
            </a:r>
            <a:endParaRPr lang="zh-CN" altLang="zh-CN" sz="2400" dirty="0"/>
          </a:p>
          <a:p>
            <a:pPr lvl="1"/>
            <a:r>
              <a:rPr lang="en-GB" altLang="zh-CN" sz="2000" dirty="0"/>
              <a:t>Note: Classification of accuracy requirements is FFS (e.g. whether to define different accuracy for measurements on different frequencies)</a:t>
            </a:r>
            <a:endParaRPr lang="zh-CN" altLang="zh-CN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874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Scenarios of PRS RSRP measurement requirements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/>
              <a:t>RAN4 requirements are to be defined only for the case where PRS is measured with configured measurement gap</a:t>
            </a:r>
            <a:endParaRPr lang="en-GB" altLang="zh-CN" sz="2000" dirty="0"/>
          </a:p>
          <a:p>
            <a:pPr lvl="1"/>
            <a:endParaRPr lang="en-US" altLang="zh-CN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1032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Measurement period for PRS RSRP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Given </a:t>
            </a:r>
            <a:r>
              <a:rPr lang="en-GB" strike="sngStrike" dirty="0"/>
              <a:t>the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that</a:t>
            </a:r>
            <a:r>
              <a:rPr lang="en-GB" dirty="0"/>
              <a:t> PRS-RSRP </a:t>
            </a:r>
            <a:r>
              <a:rPr lang="en-GB" dirty="0">
                <a:solidFill>
                  <a:srgbClr val="FF0000"/>
                </a:solidFill>
              </a:rPr>
              <a:t>can be configured </a:t>
            </a:r>
            <a:r>
              <a:rPr lang="en-GB" strike="sngStrike" dirty="0"/>
              <a:t>needed</a:t>
            </a:r>
            <a:r>
              <a:rPr lang="en-GB" dirty="0"/>
              <a:t> in different NR positioning methods, the principle for defining PRS- RSRP measurement period can be</a:t>
            </a:r>
            <a:endParaRPr lang="en-US" dirty="0"/>
          </a:p>
          <a:p>
            <a:pPr lvl="1"/>
            <a:r>
              <a:rPr lang="en-US" dirty="0"/>
              <a:t>when configured with UE Rx-Tx </a:t>
            </a:r>
            <a:r>
              <a:rPr lang="en-US" dirty="0">
                <a:solidFill>
                  <a:srgbClr val="FF0000"/>
                </a:solidFill>
              </a:rPr>
              <a:t>time difference</a:t>
            </a:r>
            <a:r>
              <a:rPr lang="en-US" dirty="0"/>
              <a:t>, PRS-RSRP measurement period can be same as that of UE Rx-Tx </a:t>
            </a:r>
            <a:r>
              <a:rPr lang="en-US" dirty="0">
                <a:solidFill>
                  <a:srgbClr val="FF0000"/>
                </a:solidFill>
              </a:rPr>
              <a:t>time difference </a:t>
            </a:r>
            <a:r>
              <a:rPr lang="en-US" dirty="0"/>
              <a:t>measurement </a:t>
            </a:r>
            <a:r>
              <a:rPr lang="en-US" dirty="0">
                <a:solidFill>
                  <a:srgbClr val="FF0000"/>
                </a:solidFill>
              </a:rPr>
              <a:t>period</a:t>
            </a:r>
          </a:p>
          <a:p>
            <a:pPr lvl="1"/>
            <a:r>
              <a:rPr lang="en-US" dirty="0"/>
              <a:t>when configured with RSTD, PRS-RSRP measurement period can be same as that of RSTD measurement </a:t>
            </a:r>
            <a:r>
              <a:rPr lang="en-US" dirty="0">
                <a:solidFill>
                  <a:srgbClr val="FF0000"/>
                </a:solidFill>
              </a:rPr>
              <a:t>period</a:t>
            </a:r>
          </a:p>
          <a:p>
            <a:pPr lvl="1"/>
            <a:r>
              <a:rPr lang="en-US" dirty="0"/>
              <a:t>FFS: when not configured with either UE Rx-Tx or RSTD.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9357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Measurement capability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Option 1: RAN4 </a:t>
            </a:r>
            <a:r>
              <a:rPr lang="en-GB" strike="sngStrike" dirty="0"/>
              <a:t>needs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shall</a:t>
            </a:r>
            <a:r>
              <a:rPr lang="en-GB" dirty="0"/>
              <a:t> not </a:t>
            </a:r>
            <a:r>
              <a:rPr lang="en-GB" strike="sngStrike" dirty="0"/>
              <a:t>to</a:t>
            </a:r>
            <a:r>
              <a:rPr lang="en-GB" dirty="0"/>
              <a:t> define </a:t>
            </a:r>
            <a:r>
              <a:rPr lang="en-GB" dirty="0">
                <a:solidFill>
                  <a:srgbClr val="FF0000"/>
                </a:solidFill>
              </a:rPr>
              <a:t>minimum</a:t>
            </a:r>
            <a:r>
              <a:rPr lang="en-GB" dirty="0"/>
              <a:t> measurement capability in terms of number of PRS layers, TRPs, resource sets and resources that UE shall be able to measure</a:t>
            </a:r>
            <a:endParaRPr lang="en-US" dirty="0"/>
          </a:p>
          <a:p>
            <a:pPr lvl="0"/>
            <a:r>
              <a:rPr lang="en-US" dirty="0"/>
              <a:t>Option 2: RAN4 needs to define the numbers (of TRPs, cells, PRSs, etc.) for which the requirements apply in 38.133</a:t>
            </a:r>
            <a:r>
              <a:rPr lang="en-GB" dirty="0"/>
              <a:t>. FFS: Whether these numbers are the same as or smaller than those in the signalling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9895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Reporting criteria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PRS-RSRP measurements are not configured together with other reporting (</a:t>
            </a:r>
            <a:r>
              <a:rPr lang="en-GB" dirty="0" err="1"/>
              <a:t>e.g.RSTD</a:t>
            </a:r>
            <a:r>
              <a:rPr lang="en-GB" dirty="0"/>
              <a:t> in DL </a:t>
            </a:r>
            <a:r>
              <a:rPr lang="en-GB" dirty="0" err="1"/>
              <a:t>TDoA</a:t>
            </a:r>
            <a:r>
              <a:rPr lang="en-GB" dirty="0"/>
              <a:t>, UE Rx-Tx time difference in multi-RTT), </a:t>
            </a:r>
            <a:r>
              <a:rPr lang="en-GB" strike="sngStrike" dirty="0"/>
              <a:t>the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 separate measurement reporting criteria </a:t>
            </a:r>
            <a:r>
              <a:rPr lang="en-GB" strike="sngStrike" dirty="0"/>
              <a:t>for them </a:t>
            </a:r>
            <a:r>
              <a:rPr lang="en-GB" dirty="0"/>
              <a:t>is needed as below</a:t>
            </a:r>
          </a:p>
          <a:p>
            <a:pPr lvl="1"/>
            <a:r>
              <a:rPr lang="en-GB" dirty="0" err="1"/>
              <a:t>Ecat</a:t>
            </a:r>
            <a:r>
              <a:rPr lang="en-GB" dirty="0"/>
              <a:t>=1</a:t>
            </a: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0660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Side condition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1424" y="1196753"/>
            <a:ext cx="10670976" cy="4929412"/>
          </a:xfrm>
        </p:spPr>
        <p:txBody>
          <a:bodyPr>
            <a:normAutofit/>
          </a:bodyPr>
          <a:lstStyle/>
          <a:p>
            <a:r>
              <a:rPr lang="en-GB" sz="2800" dirty="0"/>
              <a:t>For DL-OTDOA and Multi-RTT positioning methods, the side condition of PRS RSRP should follow </a:t>
            </a:r>
            <a:r>
              <a:rPr lang="en-GB" sz="2800" strike="sngStrike" dirty="0"/>
              <a:t>these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those</a:t>
            </a:r>
            <a:r>
              <a:rPr lang="en-GB" sz="2800" dirty="0"/>
              <a:t> of  RSTD and UE Rx-Tx time difference measurement, respectively. </a:t>
            </a:r>
            <a:endParaRPr lang="en-US" sz="2800" dirty="0"/>
          </a:p>
          <a:p>
            <a:r>
              <a:rPr lang="en-US" sz="2800" dirty="0"/>
              <a:t>For DL-</a:t>
            </a:r>
            <a:r>
              <a:rPr lang="en-US" sz="2800" dirty="0" err="1"/>
              <a:t>AoD</a:t>
            </a:r>
            <a:r>
              <a:rPr lang="en-US" sz="2800" dirty="0"/>
              <a:t>, the </a:t>
            </a:r>
            <a:r>
              <a:rPr lang="en-GB" sz="2800" dirty="0"/>
              <a:t>side condition of PRS RSRP can be specified</a:t>
            </a:r>
            <a:endParaRPr lang="en-US" sz="2800" dirty="0"/>
          </a:p>
          <a:p>
            <a:pPr lvl="1"/>
            <a:r>
              <a:rPr lang="en-GB" sz="2400" dirty="0"/>
              <a:t>Option 1:  </a:t>
            </a:r>
            <a:r>
              <a:rPr lang="en-US" sz="2400" dirty="0"/>
              <a:t>for both serving cell/TRP and neighbor cell/TRPs.</a:t>
            </a:r>
          </a:p>
          <a:p>
            <a:pPr lvl="2"/>
            <a:r>
              <a:rPr lang="en-US" dirty="0"/>
              <a:t>For serving cell:</a:t>
            </a:r>
          </a:p>
          <a:p>
            <a:pPr lvl="3"/>
            <a:r>
              <a:rPr lang="en-GB" dirty="0"/>
              <a:t>Option 1: -6 dB (CATT, Intel)</a:t>
            </a:r>
            <a:endParaRPr lang="en-US" dirty="0"/>
          </a:p>
          <a:p>
            <a:pPr lvl="3"/>
            <a:r>
              <a:rPr lang="en-GB" dirty="0"/>
              <a:t>Option 2. -3 dB (Ericsson)</a:t>
            </a:r>
            <a:endParaRPr lang="en-US" dirty="0"/>
          </a:p>
          <a:p>
            <a:pPr lvl="1"/>
            <a:r>
              <a:rPr lang="en-US" sz="2400" dirty="0"/>
              <a:t>Option 2 :for </a:t>
            </a:r>
            <a:r>
              <a:rPr lang="en-GB" sz="2400" dirty="0" err="1"/>
              <a:t>neighbor</a:t>
            </a:r>
            <a:r>
              <a:rPr lang="en-GB" sz="2400" dirty="0"/>
              <a:t> cell/TRPs ONLY. </a:t>
            </a:r>
            <a:endParaRPr lang="en-US" sz="2400" dirty="0"/>
          </a:p>
          <a:p>
            <a:pPr lvl="1"/>
            <a:r>
              <a:rPr lang="en-US" sz="2400" dirty="0"/>
              <a:t>Option 3: </a:t>
            </a:r>
            <a:r>
              <a:rPr lang="en-GB" sz="2400" dirty="0"/>
              <a:t>For the reference cell/TRPs  and neighbour cell/TRPs</a:t>
            </a:r>
          </a:p>
          <a:p>
            <a:pPr lvl="2"/>
            <a:r>
              <a:rPr lang="en-GB" dirty="0"/>
              <a:t>Same as that for the reference cell in PRS-RSTD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7519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 fontScale="90000"/>
          </a:bodyPr>
          <a:lstStyle/>
          <a:p>
            <a:r>
              <a:rPr lang="en-US" altLang="zh-CN" b="1" dirty="0"/>
              <a:t>Measurement accuracy requirements for PRS RSRP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263352" y="1484784"/>
            <a:ext cx="11449272" cy="4641379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b="1" dirty="0"/>
              <a:t>Number of samples for PRS RSRP measurement accuracy: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Option 1: 1 sample </a:t>
            </a:r>
            <a:r>
              <a:rPr lang="en-US" altLang="zh-CN" sz="2400" dirty="0" err="1"/>
              <a:t>includ</a:t>
            </a:r>
            <a:r>
              <a:rPr lang="en-US" altLang="zh-CN" sz="2400" dirty="0" err="1">
                <a:solidFill>
                  <a:srgbClr val="FF0000"/>
                </a:solidFill>
              </a:rPr>
              <a:t>ing</a:t>
            </a:r>
            <a:r>
              <a:rPr lang="en-US" altLang="zh-CN" sz="2400" strike="sngStrike" dirty="0" err="1"/>
              <a:t>es</a:t>
            </a:r>
            <a:r>
              <a:rPr lang="en-US" altLang="zh-CN" sz="2400" dirty="0"/>
              <a:t> resource repetitions within the PRS occasion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Option 2: </a:t>
            </a:r>
            <a:r>
              <a:rPr lang="en-US" sz="2400" dirty="0"/>
              <a:t>depends on the required number of comb realizations (</a:t>
            </a:r>
            <a:r>
              <a:rPr lang="en-US" sz="2400" dirty="0" err="1"/>
              <a:t>N</a:t>
            </a:r>
            <a:r>
              <a:rPr lang="en-US" sz="2400" baseline="-25000" dirty="0" err="1"/>
              <a:t>PRS,req</a:t>
            </a:r>
            <a:r>
              <a:rPr lang="en-US" sz="24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zh-CN" sz="2200" dirty="0"/>
              <a:t>FFS: Whether RSTD accuracy is agnostic to comb</a:t>
            </a:r>
          </a:p>
          <a:p>
            <a:pPr lvl="3">
              <a:lnSpc>
                <a:spcPct val="90000"/>
              </a:lnSpc>
            </a:pPr>
            <a:r>
              <a:rPr lang="en-US" altLang="zh-CN" sz="1800" dirty="0"/>
              <a:t>Companies are encouraged to study the impact of number of symbols within a slot </a:t>
            </a:r>
          </a:p>
          <a:p>
            <a:pPr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Types of requirements</a:t>
            </a:r>
            <a:endParaRPr lang="en-US" altLang="zh-CN" sz="15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Option 1: Define absolute accuracy requirements  ONLY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Option 2: Define relative accuracy requirements  ONLY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Option 3: Define both absolute  and relative accuracy requirements</a:t>
            </a:r>
          </a:p>
        </p:txBody>
      </p:sp>
    </p:spTree>
    <p:extLst>
      <p:ext uri="{BB962C8B-B14F-4D97-AF65-F5344CB8AC3E}">
        <p14:creationId xmlns:p14="http://schemas.microsoft.com/office/powerpoint/2010/main" val="90553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/>
              <a:t>Report mapping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Differential PRS-RSRP reporting range for FDM-ed resources</a:t>
            </a:r>
            <a:endParaRPr lang="en-US" dirty="0"/>
          </a:p>
          <a:p>
            <a:pPr lvl="1"/>
            <a:r>
              <a:rPr lang="en-US" dirty="0"/>
              <a:t>Option 1. </a:t>
            </a:r>
            <a:r>
              <a:rPr lang="en-GB" dirty="0"/>
              <a:t>The reporting range for differential reporting for PRS RSRP measurements on FDM-ed PRS resources is [-27 dB; 27 dB] or smaller</a:t>
            </a:r>
          </a:p>
          <a:p>
            <a:pPr lvl="1"/>
            <a:r>
              <a:rPr lang="en-GB" dirty="0"/>
              <a:t> Option 2. The reporting range of ±30 dB for PRS-RSRP differential report can be applicable in both TDM and FDM case. </a:t>
            </a:r>
            <a:endParaRPr lang="en-US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9966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cc9c437c-ae0c-4066-8d90-a0f7de78612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6024</TotalTime>
  <Words>571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Calibri</vt:lpstr>
      <vt:lpstr>Office 主题</vt:lpstr>
      <vt:lpstr>3GPP TSG-RAN WG4 Meeting #95-e Electronic Meeting, 25 May – 5 June, 2020</vt:lpstr>
      <vt:lpstr>Definition of intra/inter-frequency measurement</vt:lpstr>
      <vt:lpstr>Scenarios of PRS RSRP measurement requirements</vt:lpstr>
      <vt:lpstr>Measurement period for PRS RSRP</vt:lpstr>
      <vt:lpstr>Measurement capability</vt:lpstr>
      <vt:lpstr>Reporting criteria</vt:lpstr>
      <vt:lpstr>Side condition</vt:lpstr>
      <vt:lpstr>Measurement accuracy requirements for PRS RSRP </vt:lpstr>
      <vt:lpstr>Report mapping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Arash Mirbagheri</cp:lastModifiedBy>
  <cp:revision>277</cp:revision>
  <dcterms:created xsi:type="dcterms:W3CDTF">2016-01-12T08:39:50Z</dcterms:created>
  <dcterms:modified xsi:type="dcterms:W3CDTF">2020-06-03T17:10:30Z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34f99473-300d-4156-93c9-9616748f0350</vt:lpwstr>
  </property>
  <property fmtid="{D5CDD505-2E9C-101B-9397-08002B2CF9AE}" pid="11" name="CTP_TimeStamp">
    <vt:lpwstr>2020-06-03 07:05:14Z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