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97" d="100"/>
          <a:sy n="97" d="100"/>
        </p:scale>
        <p:origin x="45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00185-E94A-45FB-BC8F-7F4DD699A8F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8E749-83D5-42A9-A870-8AC6D6748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11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8E749-83D5-42A9-A870-8AC6D67486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94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8E749-83D5-42A9-A870-8AC6D67486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4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8E749-83D5-42A9-A870-8AC6D67486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96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6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0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7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6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3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6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5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4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8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1497F-B839-4405-8393-54063B8ED4F9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D5B92D-C1D6-4F4D-9A35-742196D2A7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WF on NR Mobility Enhancements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63153C7-90FD-45A9-BF64-956302D51D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Intel Corporation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E8AB76A7-E345-489E-86E5-9C632EA7A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4" y="516873"/>
            <a:ext cx="11325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b="1" dirty="0"/>
              <a:t>3GPP TSG-RAN WG4 Meeting #95-e                             	            		 							  R4-2008585</a:t>
            </a:r>
          </a:p>
          <a:p>
            <a:r>
              <a:rPr lang="en-GB" b="1" dirty="0"/>
              <a:t>Electronic Meeting, May 25</a:t>
            </a:r>
            <a:r>
              <a:rPr lang="en-GB" b="1" baseline="30000" dirty="0"/>
              <a:t>th</a:t>
            </a:r>
            <a:r>
              <a:rPr lang="en-GB" b="1" dirty="0"/>
              <a:t> – June 5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en-US" dirty="0"/>
          </a:p>
          <a:p>
            <a:endParaRPr lang="zh-CN" altLang="zh-CN" sz="1350" dirty="0"/>
          </a:p>
        </p:txBody>
      </p:sp>
    </p:spTree>
    <p:extLst>
      <p:ext uri="{BB962C8B-B14F-4D97-AF65-F5344CB8AC3E}">
        <p14:creationId xmlns:p14="http://schemas.microsoft.com/office/powerpoint/2010/main" val="258799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D21931-69F5-4145-BB6C-BC47DA8AB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233B71-5988-48BD-8395-9F771CC12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0380" cy="4351338"/>
          </a:xfrm>
        </p:spPr>
        <p:txBody>
          <a:bodyPr/>
          <a:lstStyle/>
          <a:p>
            <a:r>
              <a:rPr lang="en-US" dirty="0"/>
              <a:t>Agreements in this way forward are based on email discussion in R4-2009020 Email discussion summary for [95e][208] </a:t>
            </a:r>
            <a:r>
              <a:rPr lang="en-US" dirty="0" err="1"/>
              <a:t>NR_Mob_enh_RRM</a:t>
            </a:r>
            <a:endParaRPr lang="en-US" dirty="0"/>
          </a:p>
          <a:p>
            <a:endParaRPr lang="en-US" dirty="0"/>
          </a:p>
          <a:p>
            <a:r>
              <a:rPr lang="en-US" dirty="0"/>
              <a:t>Agreements in the last RAN4#94-e-bis meeting can be found in:</a:t>
            </a:r>
          </a:p>
          <a:p>
            <a:pPr lvl="1"/>
            <a:r>
              <a:rPr lang="en-US" dirty="0"/>
              <a:t>R4-2005392 Email discussion summary for [94e Bis][108] </a:t>
            </a:r>
            <a:r>
              <a:rPr lang="en-US" dirty="0" err="1"/>
              <a:t>NR_Mob_enh_RRM</a:t>
            </a:r>
            <a:endParaRPr lang="en-US" dirty="0"/>
          </a:p>
          <a:p>
            <a:pPr lvl="1"/>
            <a:r>
              <a:rPr lang="en-US" dirty="0"/>
              <a:t>R4-2005305 WF on NR Mobility enhancement RRM requirements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2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B4DD9-B933-4010-80F3-7E861538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DAPS handover: Agreement in 1</a:t>
            </a:r>
            <a:r>
              <a:rPr lang="en-US" sz="4000" b="1" baseline="30000" dirty="0"/>
              <a:t>st</a:t>
            </a:r>
            <a:r>
              <a:rPr lang="en-US" sz="4000" b="1" dirty="0"/>
              <a:t> 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880C11-C71E-4EBF-AC02-90AE633D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397498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en-US" dirty="0"/>
              <a:t>Issue 1-4 </a:t>
            </a:r>
            <a:r>
              <a:rPr lang="en-GB" dirty="0"/>
              <a:t>Definition of asynchronous DAPS HO for intra-frequency or intra-band scenarios shall be based on:</a:t>
            </a:r>
            <a:endParaRPr lang="en-US" dirty="0"/>
          </a:p>
          <a:p>
            <a:pPr hangingPunct="0"/>
            <a:r>
              <a:rPr lang="en-US" dirty="0">
                <a:highlight>
                  <a:srgbClr val="00FF00"/>
                </a:highlight>
              </a:rPr>
              <a:t>Agreement: </a:t>
            </a:r>
            <a:r>
              <a:rPr lang="en-US" dirty="0"/>
              <a:t>If side condition for sync is not met, async DAPS HO is assumed. (agreement in RNA4#94-e-bis)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Issue 1-5 </a:t>
            </a:r>
            <a:r>
              <a:rPr lang="en-GB" dirty="0"/>
              <a:t>Additional note for sync condition:</a:t>
            </a:r>
            <a:endParaRPr lang="en-US" dirty="0"/>
          </a:p>
          <a:p>
            <a:pPr hangingPunct="0"/>
            <a:r>
              <a:rPr lang="en-US" dirty="0">
                <a:highlight>
                  <a:srgbClr val="00FF00"/>
                </a:highlight>
              </a:rPr>
              <a:t>Agreement: </a:t>
            </a:r>
            <a:r>
              <a:rPr lang="en-US" dirty="0"/>
              <a:t>If the receive time difference exceeds the cyclic prefix length of that SCS, demodulation performance degradation is expected for the first symbol of the slot. (agreement in RNA4#94-e-bis)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Issue 1-6 </a:t>
            </a:r>
            <a:r>
              <a:rPr lang="en-GB" dirty="0"/>
              <a:t>Response to RAN1 LS (R1-2003058):</a:t>
            </a:r>
            <a:endParaRPr lang="en-US" dirty="0"/>
          </a:p>
          <a:p>
            <a:pPr hangingPunct="0"/>
            <a:r>
              <a:rPr lang="en-US" dirty="0">
                <a:highlight>
                  <a:srgbClr val="00FF00"/>
                </a:highlight>
              </a:rPr>
              <a:t>Agreement: </a:t>
            </a:r>
            <a:r>
              <a:rPr lang="en-US" dirty="0"/>
              <a:t>RAN4 doesn’t need to reply RAN1 LS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Issue 1-7 </a:t>
            </a:r>
            <a:r>
              <a:rPr lang="en-GB" dirty="0"/>
              <a:t>LS to RAN2 on misalignment between RAN2 and RAN4 on the following capabilities:</a:t>
            </a:r>
            <a:endParaRPr lang="en-US" dirty="0"/>
          </a:p>
          <a:p>
            <a:pPr hangingPunct="0"/>
            <a:r>
              <a:rPr lang="en-US" dirty="0">
                <a:highlight>
                  <a:srgbClr val="00FF00"/>
                </a:highlight>
              </a:rPr>
              <a:t>Agreement: </a:t>
            </a:r>
            <a:r>
              <a:rPr lang="en-US" dirty="0"/>
              <a:t>Since RAN2 is already aware of this, it is not necessary to send this LS.</a:t>
            </a:r>
          </a:p>
          <a:p>
            <a:pPr hangingPunct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755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B4DD9-B933-4010-80F3-7E861538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DAPS handover: way forward for 2</a:t>
            </a:r>
            <a:r>
              <a:rPr lang="en-US" sz="4000" b="1" baseline="30000" dirty="0"/>
              <a:t>nd</a:t>
            </a:r>
            <a:r>
              <a:rPr lang="en-US" sz="4000" b="1" dirty="0"/>
              <a:t> 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880C11-C71E-4EBF-AC02-90AE633D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5" y="1219200"/>
            <a:ext cx="10821955" cy="5397498"/>
          </a:xfrm>
        </p:spPr>
        <p:txBody>
          <a:bodyPr>
            <a:normAutofit/>
          </a:bodyPr>
          <a:lstStyle/>
          <a:p>
            <a:r>
              <a:rPr lang="en-GB" b="1" dirty="0"/>
              <a:t>Issue 1-1: </a:t>
            </a:r>
            <a:r>
              <a:rPr lang="en-GB" dirty="0"/>
              <a:t>interruption requirements for </a:t>
            </a:r>
            <a:r>
              <a:rPr lang="en-GB" b="1" dirty="0"/>
              <a:t>async</a:t>
            </a:r>
            <a:r>
              <a:rPr lang="en-GB" dirty="0"/>
              <a:t> intra-frequency DAPS HO.</a:t>
            </a:r>
          </a:p>
          <a:p>
            <a:r>
              <a:rPr lang="en-US" dirty="0"/>
              <a:t>Agreement: one more slot of interruption is allowed compared to sync scenario</a:t>
            </a:r>
          </a:p>
          <a:p>
            <a:pPr lvl="0" hangingPunct="0"/>
            <a:endParaRPr lang="en-US" dirty="0"/>
          </a:p>
          <a:p>
            <a:r>
              <a:rPr lang="en-GB" b="1" dirty="0"/>
              <a:t>Issue 1-2: </a:t>
            </a:r>
            <a:r>
              <a:rPr lang="en-GB" dirty="0"/>
              <a:t>interruption requirements for </a:t>
            </a:r>
            <a:r>
              <a:rPr lang="en-GB" b="1" dirty="0"/>
              <a:t>async</a:t>
            </a:r>
            <a:r>
              <a:rPr lang="en-GB" dirty="0"/>
              <a:t> intra-band inter-frequency DAPS HO.</a:t>
            </a:r>
            <a:endParaRPr lang="en-US" dirty="0"/>
          </a:p>
          <a:p>
            <a:r>
              <a:rPr lang="en-US" dirty="0"/>
              <a:t>Agreement: one more slot of interruption is allowed compared to sync scenario</a:t>
            </a:r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861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B4DD9-B933-4010-80F3-7E861538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DAPS handover: way forward for 2</a:t>
            </a:r>
            <a:r>
              <a:rPr lang="en-US" sz="4000" b="1" baseline="30000" dirty="0"/>
              <a:t>nd</a:t>
            </a:r>
            <a:r>
              <a:rPr lang="en-US" sz="4000" b="1" dirty="0"/>
              <a:t> 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880C11-C71E-4EBF-AC02-90AE633D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5" y="1219200"/>
            <a:ext cx="10821955" cy="5397498"/>
          </a:xfrm>
        </p:spPr>
        <p:txBody>
          <a:bodyPr>
            <a:normAutofit/>
          </a:bodyPr>
          <a:lstStyle/>
          <a:p>
            <a:r>
              <a:rPr lang="en-GB" sz="2400" b="1" dirty="0"/>
              <a:t>Issue 1-3: </a:t>
            </a:r>
            <a:r>
              <a:rPr lang="en-GB" sz="2400" dirty="0"/>
              <a:t>definition of </a:t>
            </a:r>
            <a:r>
              <a:rPr lang="en-GB" sz="2400" b="1" dirty="0"/>
              <a:t>synchronous</a:t>
            </a:r>
            <a:r>
              <a:rPr lang="en-GB" sz="2400" dirty="0"/>
              <a:t> DAPS HO for intra-frequency or intra-band scenarios shall be based on: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Option 1: 3 us MRTD and 5.21 us MTTD between source and target cells. </a:t>
            </a:r>
          </a:p>
          <a:p>
            <a:pPr marL="914400" lvl="2" indent="0">
              <a:buNone/>
            </a:pPr>
            <a:r>
              <a:rPr lang="en-US" sz="1800" dirty="0"/>
              <a:t>Note: If the receive time difference exceeds the cyclic prefix length of that SCS, demodulation performance degradation is expected for the first symbol of the slot.</a:t>
            </a:r>
          </a:p>
          <a:p>
            <a:pPr marL="914400" lvl="2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400" dirty="0"/>
              <a:t>	Option 2: 6 us MRTD and 7.6 us MTTD between source and target cells. </a:t>
            </a:r>
          </a:p>
          <a:p>
            <a:pPr marL="914400" lvl="2" indent="0">
              <a:buNone/>
            </a:pPr>
            <a:r>
              <a:rPr lang="en-US" sz="1800" dirty="0"/>
              <a:t>Note 1: If the receive time difference exceeds the cyclic prefix length of that SCS, demodulation performance degradation is expected for the first symbol of the slot.</a:t>
            </a:r>
          </a:p>
          <a:p>
            <a:pPr marL="914400" lvl="2" indent="0">
              <a:buNone/>
            </a:pPr>
            <a:r>
              <a:rPr lang="en-US" sz="1800" dirty="0"/>
              <a:t>Note 2: A UE is not expected to transmit in the uplink earlier than after the end of the last received downlink symbol in the same cell where is given by Table below. </a:t>
            </a:r>
          </a:p>
          <a:p>
            <a:pPr marL="914400" lvl="2" indent="0">
              <a:buNone/>
            </a:pPr>
            <a:r>
              <a:rPr lang="en-US" sz="1800" dirty="0"/>
              <a:t>Note 3: A UE is not expected to receive in the downlink earlier than after the end of the last transmitted uplink symbol in the same cell where is given by Table below.</a:t>
            </a:r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xmlns="" id="{CF03FC43-64F5-4453-BC2D-DE0C05A78F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4755900"/>
                  </p:ext>
                </p:extLst>
              </p:nvPr>
            </p:nvGraphicFramePr>
            <p:xfrm>
              <a:off x="4422710" y="5449078"/>
              <a:ext cx="3871115" cy="108299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33735">
                      <a:extLst>
                        <a:ext uri="{9D8B030D-6E8A-4147-A177-3AD203B41FA5}">
                          <a16:colId xmlns:a16="http://schemas.microsoft.com/office/drawing/2014/main" xmlns="" val="1034413823"/>
                        </a:ext>
                      </a:extLst>
                    </a:gridCol>
                    <a:gridCol w="1033391">
                      <a:extLst>
                        <a:ext uri="{9D8B030D-6E8A-4147-A177-3AD203B41FA5}">
                          <a16:colId xmlns:a16="http://schemas.microsoft.com/office/drawing/2014/main" xmlns="" val="3581646779"/>
                        </a:ext>
                      </a:extLst>
                    </a:gridCol>
                    <a:gridCol w="903989">
                      <a:extLst>
                        <a:ext uri="{9D8B030D-6E8A-4147-A177-3AD203B41FA5}">
                          <a16:colId xmlns:a16="http://schemas.microsoft.com/office/drawing/2014/main" xmlns="" val="2491081689"/>
                        </a:ext>
                      </a:extLst>
                    </a:gridCol>
                  </a:tblGrid>
                  <a:tr h="358232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Transition time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FR1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FR2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601213537"/>
                      </a:ext>
                    </a:extLst>
                  </a:tr>
                  <a:tr h="36238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Tx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Rx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25600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13792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173654952"/>
                      </a:ext>
                    </a:extLst>
                  </a:tr>
                  <a:tr h="36238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Rx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800">
                                        <a:effectLst/>
                                      </a:rPr>
                                      <m:t>Tx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25600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13792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3723088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F03FC43-64F5-4453-BC2D-DE0C05A78F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4755900"/>
                  </p:ext>
                </p:extLst>
              </p:nvPr>
            </p:nvGraphicFramePr>
            <p:xfrm>
              <a:off x="4422710" y="5449078"/>
              <a:ext cx="3871115" cy="108299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33735">
                      <a:extLst>
                        <a:ext uri="{9D8B030D-6E8A-4147-A177-3AD203B41FA5}">
                          <a16:colId xmlns:a16="http://schemas.microsoft.com/office/drawing/2014/main" val="1034413823"/>
                        </a:ext>
                      </a:extLst>
                    </a:gridCol>
                    <a:gridCol w="1033391">
                      <a:extLst>
                        <a:ext uri="{9D8B030D-6E8A-4147-A177-3AD203B41FA5}">
                          <a16:colId xmlns:a16="http://schemas.microsoft.com/office/drawing/2014/main" val="3581646779"/>
                        </a:ext>
                      </a:extLst>
                    </a:gridCol>
                    <a:gridCol w="903989">
                      <a:extLst>
                        <a:ext uri="{9D8B030D-6E8A-4147-A177-3AD203B41FA5}">
                          <a16:colId xmlns:a16="http://schemas.microsoft.com/office/drawing/2014/main" val="2491081689"/>
                        </a:ext>
                      </a:extLst>
                    </a:gridCol>
                  </a:tblGrid>
                  <a:tr h="358232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Transition time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FR1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FR2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1213537"/>
                      </a:ext>
                    </a:extLst>
                  </a:tr>
                  <a:tr h="3623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14" t="-118333" r="-101258" b="-1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25600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13792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3654952"/>
                      </a:ext>
                    </a:extLst>
                  </a:tr>
                  <a:tr h="3623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14" t="-218333" r="-101258" b="-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25600</a:t>
                          </a:r>
                          <a:endParaRPr lang="en-US" sz="20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13792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230886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74955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B4DD9-B933-4010-80F3-7E861538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Test case list for DAPS HO and CHO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880C11-C71E-4EBF-AC02-90AE633D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97" y="1015515"/>
            <a:ext cx="10821955" cy="58424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Applicability rule: the UE only supporting sync DAPS HO is not required to test async cases.</a:t>
            </a:r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u="sng" dirty="0"/>
          </a:p>
          <a:p>
            <a:pPr marL="0" indent="0" hangingPunct="0">
              <a:buNone/>
            </a:pPr>
            <a:endParaRPr lang="en-US" sz="2400" dirty="0"/>
          </a:p>
          <a:p>
            <a:r>
              <a:rPr lang="en-US" sz="2400" strike="sngStrike" dirty="0"/>
              <a:t>Whether additional test cases are needed can be further discussed and decided in RAN4#96-e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CA4F5021-5600-440B-B0F9-EFD17D6EA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540005"/>
              </p:ext>
            </p:extLst>
          </p:nvPr>
        </p:nvGraphicFramePr>
        <p:xfrm>
          <a:off x="1182396" y="1729274"/>
          <a:ext cx="9827208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061">
                  <a:extLst>
                    <a:ext uri="{9D8B030D-6E8A-4147-A177-3AD203B41FA5}">
                      <a16:colId xmlns:a16="http://schemas.microsoft.com/office/drawing/2014/main" xmlns="" val="3688034994"/>
                    </a:ext>
                  </a:extLst>
                </a:gridCol>
                <a:gridCol w="4660608">
                  <a:extLst>
                    <a:ext uri="{9D8B030D-6E8A-4147-A177-3AD203B41FA5}">
                      <a16:colId xmlns:a16="http://schemas.microsoft.com/office/drawing/2014/main" xmlns="" val="36826955"/>
                    </a:ext>
                  </a:extLst>
                </a:gridCol>
                <a:gridCol w="2271251">
                  <a:extLst>
                    <a:ext uri="{9D8B030D-6E8A-4147-A177-3AD203B41FA5}">
                      <a16:colId xmlns:a16="http://schemas.microsoft.com/office/drawing/2014/main" xmlns="" val="3926347256"/>
                    </a:ext>
                  </a:extLst>
                </a:gridCol>
                <a:gridCol w="1708288">
                  <a:extLst>
                    <a:ext uri="{9D8B030D-6E8A-4147-A177-3AD203B41FA5}">
                      <a16:colId xmlns:a16="http://schemas.microsoft.com/office/drawing/2014/main" xmlns="" val="3599139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Test case number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Test purpose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Description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Responsible company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3008692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0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Intra-frequency </a:t>
                      </a:r>
                      <a:r>
                        <a:rPr lang="en-GB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sync</a:t>
                      </a:r>
                      <a:r>
                        <a:rPr lang="en-GB" sz="105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GB" sz="10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DAPS 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handover test in SA for FR1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Qualcomm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546713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Intra-frequency </a:t>
                      </a:r>
                      <a:r>
                        <a:rPr lang="en-GB" altLang="zh-CN" sz="105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async</a:t>
                      </a:r>
                      <a:r>
                        <a:rPr lang="en-GB" altLang="zh-CN" sz="105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GB" altLang="zh-CN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DAPS handover test in SA for FR1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Huawei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Intra-band Inter-frequency sync</a:t>
                      </a:r>
                      <a:r>
                        <a:rPr lang="en-GB" sz="105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GB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DAPS </a:t>
                      </a:r>
                      <a:r>
                        <a:rPr lang="en-GB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handover test in SA for FR1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Huawei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4105504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Intra-band</a:t>
                      </a:r>
                      <a:r>
                        <a:rPr lang="en-GB" altLang="zh-CN" sz="10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Inter-frequency </a:t>
                      </a:r>
                      <a:r>
                        <a:rPr lang="en-GB" altLang="zh-CN" sz="105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async</a:t>
                      </a:r>
                      <a:r>
                        <a:rPr lang="en-GB" altLang="zh-CN" sz="105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GB" altLang="zh-CN" sz="10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DAPS handover test in SA for FR1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Intel 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Inter-band </a:t>
                      </a:r>
                      <a:r>
                        <a:rPr lang="en-GB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Inter-frequency sync</a:t>
                      </a:r>
                      <a:r>
                        <a:rPr lang="en-GB" sz="105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GB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DAPS </a:t>
                      </a:r>
                      <a:r>
                        <a:rPr lang="en-GB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handover test in SA for FR1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Huawei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</a:tr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Inter-band </a:t>
                      </a:r>
                      <a:r>
                        <a:rPr lang="en-GB" altLang="zh-CN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Inter-frequency </a:t>
                      </a:r>
                      <a:r>
                        <a:rPr lang="en-GB" altLang="zh-CN" sz="105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async</a:t>
                      </a:r>
                      <a:r>
                        <a:rPr lang="en-GB" altLang="zh-CN" sz="105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GB" altLang="zh-CN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DAPS handover test in SA for FR1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Huawei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</a:t>
                      </a:r>
                      <a:r>
                        <a:rPr lang="en-GB" sz="105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intrafrequency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handover test in SA for FR1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0248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interfrequency handover test in SA for FR1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02429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0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Inter-frequency </a:t>
                      </a:r>
                      <a:r>
                        <a:rPr lang="en-GB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sync </a:t>
                      </a:r>
                      <a:r>
                        <a:rPr lang="en-GB" sz="105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DAPS 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handover test in SA for FR1-FR2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997743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Inter-frequency </a:t>
                      </a:r>
                      <a:r>
                        <a:rPr lang="en-GB" altLang="zh-CN" sz="105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async</a:t>
                      </a:r>
                      <a:r>
                        <a:rPr lang="en-GB" altLang="zh-CN" sz="105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DAPS handover test in SA for FR1-FR2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</a:t>
                      </a:r>
                      <a:r>
                        <a:rPr lang="en-GB" sz="105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intrafrequency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handover test in SA for FR2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816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Conditional </a:t>
                      </a:r>
                      <a:r>
                        <a:rPr lang="en-GB" sz="105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interfrequency</a:t>
                      </a: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handover test in SA for FR2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See table in section 4.5 in R4-2009020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8255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12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675</TotalTime>
  <Words>529</Words>
  <Application>Microsoft Office PowerPoint</Application>
  <PresentationFormat>宽屏</PresentationFormat>
  <Paragraphs>123</Paragraphs>
  <Slides>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等线</vt:lpstr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WF on NR Mobility Enhancements</vt:lpstr>
      <vt:lpstr>Background</vt:lpstr>
      <vt:lpstr>DAPS handover: Agreement in 1st round </vt:lpstr>
      <vt:lpstr>DAPS handover: way forward for 2nd round </vt:lpstr>
      <vt:lpstr>DAPS handover: way forward for 2nd round </vt:lpstr>
      <vt:lpstr>Test case list for DAPS HO and CHO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Intel_RAN4#94e</dc:creator>
  <cp:keywords>CTPClassification=CTP_NT</cp:keywords>
  <cp:lastModifiedBy>Huawei</cp:lastModifiedBy>
  <cp:revision>57</cp:revision>
  <dcterms:created xsi:type="dcterms:W3CDTF">2020-03-02T17:24:24Z</dcterms:created>
  <dcterms:modified xsi:type="dcterms:W3CDTF">2020-06-03T09:22:28Z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0ec8f0d3-c2fd-4e89-ab0d-1dae4134e207</vt:lpwstr>
  </property>
  <property fmtid="{D5CDD505-2E9C-101B-9397-08002B2CF9AE}" pid="3" name="CTP_TimeStamp">
    <vt:lpwstr>2020-06-02 13:47:28Z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(2)EuEmWVq8gCkzCTT+ZT/33kvWxVckJU3fFjAkYIm1X8msX4cpIQdUdpCjl2Wt1hrb15oEMvD/
1Q5fNWFzydsfWCtaJIQ+pkKVzrEoqS2DhL3Y/RyTdHcUC7JxUcjKdkkPJI7BtxBfPL4fmn6o
Mf5XpzHGbZMfBewCldWZqhiNar+7EB2Y6BKemwqTrHuv8nJwjKvUYwYgzML7NmhHqcF55jnK
fovsAbZAUCkHeKoMGN</vt:lpwstr>
  </property>
  <property fmtid="{D5CDD505-2E9C-101B-9397-08002B2CF9AE}" pid="9" name="_2015_ms_pID_7253431">
    <vt:lpwstr>LtTHj1iwxdgJE/mWZI60F+yPWYrjueLDTmyvMwspZkmtzmgQV2Paim
PFNJ4LwmhVp79Lqy555bEdH8u5S7mEXTSRZTDFt57uGNZGNbgT7YHfxwAJ9K+NKf53Jg3MFX
kMt2dpHxlCps/uS+s3mbIlNwIzY6jOF4A101yT0bXY1gAqJWyuJ/CHm0f5doXvdmJccWvHu2
PwguEWoZW1jDYP17</vt:lpwstr>
  </property>
</Properties>
</file>