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56" r:id="rId5"/>
    <p:sldId id="266" r:id="rId6"/>
    <p:sldId id="271" r:id="rId7"/>
    <p:sldId id="270" r:id="rId8"/>
    <p:sldId id="278" r:id="rId9"/>
    <p:sldId id="279" r:id="rId10"/>
    <p:sldId id="280" r:id="rId11"/>
    <p:sldId id="281" r:id="rId12"/>
    <p:sldId id="282" r:id="rId13"/>
    <p:sldId id="275" r:id="rId14"/>
    <p:sldId id="274" r:id="rId15"/>
    <p:sldId id="27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63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68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05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7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40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54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55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35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63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56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/>
              <a:t>WF on refinement on excel format for band combinations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</a:t>
            </a:r>
            <a:r>
              <a:rPr lang="en-US" altLang="zh-CN">
                <a:solidFill>
                  <a:schemeClr val="tx1"/>
                </a:solidFill>
              </a:rPr>
              <a:t>: 14.1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Source: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5-</a:t>
            </a:r>
            <a:r>
              <a:rPr lang="en-GB" altLang="zh-CN" sz="2400" b="1" dirty="0"/>
              <a:t>e	                                     R4-2008929</a:t>
            </a:r>
            <a:endParaRPr lang="zh-CN" altLang="zh-CN" sz="2400" dirty="0"/>
          </a:p>
          <a:p>
            <a:r>
              <a:rPr lang="en-GB" altLang="zh-CN" sz="2400" b="1" dirty="0"/>
              <a:t>Electronic Meeting, 25 May – 5 June, 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(1)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9512" y="1124744"/>
            <a:ext cx="89289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b="1" dirty="0"/>
              <a:t>1) The Excel sheet included in the status report and the WID would have 2 worksheets. ( It’s assumed that the attached Excel information sheets of SR and WID are same. )</a:t>
            </a:r>
            <a:endParaRPr lang="zh-CN" altLang="zh-CN" dirty="0"/>
          </a:p>
          <a:p>
            <a:pPr hangingPunct="0"/>
            <a:r>
              <a:rPr lang="en-GB" altLang="zh-CN" b="1" dirty="0"/>
              <a:t>    - details of band combinations status of RAN #XX-1 (simple copy from last RAN meeting)</a:t>
            </a:r>
            <a:endParaRPr lang="zh-CN" altLang="zh-CN" dirty="0"/>
          </a:p>
          <a:p>
            <a:r>
              <a:rPr lang="en-GB" altLang="zh-CN" b="1" dirty="0"/>
              <a:t>    - details of band combinations status of RAN #XX</a:t>
            </a:r>
          </a:p>
          <a:p>
            <a:pPr hangingPunct="0"/>
            <a:r>
              <a:rPr lang="en-GB" altLang="zh-CN" b="1" dirty="0"/>
              <a:t>2) The worksheet of RAN #XX would have an extra column A "Are there any change marks?" which includes 4 words:</a:t>
            </a:r>
            <a:endParaRPr lang="zh-CN" altLang="zh-CN" dirty="0"/>
          </a:p>
          <a:p>
            <a:pPr hangingPunct="0"/>
            <a:r>
              <a:rPr lang="en-GB" altLang="zh-CN" b="1" dirty="0"/>
              <a:t>   New</a:t>
            </a:r>
            <a:r>
              <a:rPr lang="en-GB" altLang="zh-CN" i="1" dirty="0"/>
              <a:t> for new if the whole line is new  (those lines could be marked in </a:t>
            </a:r>
            <a:r>
              <a:rPr lang="en-GB" altLang="zh-CN" i="1" dirty="0" smtClean="0"/>
              <a:t>blue)</a:t>
            </a:r>
            <a:endParaRPr lang="zh-CN" altLang="zh-CN" dirty="0"/>
          </a:p>
          <a:p>
            <a:pPr hangingPunct="0"/>
            <a:r>
              <a:rPr lang="en-GB" altLang="zh-CN" i="1" dirty="0"/>
              <a:t>   </a:t>
            </a:r>
            <a:r>
              <a:rPr lang="en-GB" altLang="zh-CN" b="1" dirty="0"/>
              <a:t>Modified</a:t>
            </a:r>
            <a:r>
              <a:rPr lang="en-GB" altLang="zh-CN" i="1" dirty="0"/>
              <a:t> for modified if any field in this line is modified (the modified field could be marked in yellow)</a:t>
            </a:r>
            <a:endParaRPr lang="zh-CN" altLang="zh-CN" dirty="0"/>
          </a:p>
          <a:p>
            <a:pPr hangingPunct="0"/>
            <a:r>
              <a:rPr lang="en-GB" altLang="zh-CN" i="1" dirty="0"/>
              <a:t>   </a:t>
            </a:r>
            <a:r>
              <a:rPr lang="en-GB" altLang="zh-CN" b="1" dirty="0"/>
              <a:t>Deleted</a:t>
            </a:r>
            <a:r>
              <a:rPr lang="en-GB" altLang="zh-CN" i="1" dirty="0"/>
              <a:t> for deleted if the whole line needs to be removed (the whole line could be marked in red)</a:t>
            </a:r>
            <a:endParaRPr lang="zh-CN" altLang="zh-CN" dirty="0"/>
          </a:p>
          <a:p>
            <a:pPr hangingPunct="0"/>
            <a:r>
              <a:rPr lang="en-GB" altLang="zh-CN" i="1" dirty="0"/>
              <a:t>   </a:t>
            </a:r>
            <a:r>
              <a:rPr lang="en-GB" altLang="zh-CN" b="1" dirty="0" smtClean="0"/>
              <a:t>Unchanged</a:t>
            </a:r>
            <a:r>
              <a:rPr lang="en-GB" altLang="zh-CN" i="1" dirty="0" smtClean="0"/>
              <a:t> </a:t>
            </a:r>
            <a:r>
              <a:rPr lang="en-GB" altLang="zh-CN" i="1" dirty="0"/>
              <a:t>for all the information about combination aren’t </a:t>
            </a:r>
            <a:r>
              <a:rPr lang="en-GB" altLang="zh-CN" i="1" dirty="0" smtClean="0"/>
              <a:t>changed</a:t>
            </a:r>
            <a:endParaRPr lang="zh-CN" alt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80081FFE-A2E8-4A0F-A0EC-EAF0E2CA5F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6071702"/>
              </p:ext>
            </p:extLst>
          </p:nvPr>
        </p:nvGraphicFramePr>
        <p:xfrm>
          <a:off x="1403648" y="4725144"/>
          <a:ext cx="6070600" cy="165544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xmlns="" val="340408680"/>
                    </a:ext>
                  </a:extLst>
                </a:gridCol>
                <a:gridCol w="5308600">
                  <a:extLst>
                    <a:ext uri="{9D8B030D-6E8A-4147-A177-3AD203B41FA5}">
                      <a16:colId xmlns:a16="http://schemas.microsoft.com/office/drawing/2014/main" xmlns="" val="1732177729"/>
                    </a:ext>
                  </a:extLst>
                </a:gridCol>
              </a:tblGrid>
              <a:tr h="5505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Change marks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Explanation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504196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Each new row from a contact company request is marked in blue with New in first column.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5462299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Modified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Some columns of the row are modified. The rapporteur will mark those changed cells in yellow and use Modified in the first column.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8886932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Deleted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 a removed band combination, the rapporteur marks the row in red and uses Deleted in first column.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899525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Unchanged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changes in any field of the row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1815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4234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(2)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3570" y="1207096"/>
            <a:ext cx="89289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b="1" dirty="0"/>
              <a:t>3) </a:t>
            </a:r>
            <a:r>
              <a:rPr lang="en-US" altLang="zh-CN" b="1" dirty="0"/>
              <a:t>How would this Excel sheet be used:</a:t>
            </a:r>
            <a:endParaRPr lang="zh-CN" altLang="zh-CN" dirty="0"/>
          </a:p>
          <a:p>
            <a:pPr hangingPunct="0"/>
            <a:r>
              <a:rPr lang="en-GB" altLang="zh-CN" b="1" dirty="0"/>
              <a:t>3.1) WID update:</a:t>
            </a:r>
            <a:endParaRPr lang="zh-CN" altLang="zh-CN" dirty="0"/>
          </a:p>
          <a:p>
            <a:pPr hangingPunct="0"/>
            <a:r>
              <a:rPr lang="en-GB" altLang="zh-CN" b="1" dirty="0"/>
              <a:t>   - Excel lists from RAN #XX-1 are taken, all lines with “Deleted” are removed, all yellow </a:t>
            </a:r>
            <a:r>
              <a:rPr lang="en-GB" altLang="zh-CN" b="1" dirty="0" smtClean="0"/>
              <a:t>and blu</a:t>
            </a:r>
            <a:r>
              <a:rPr lang="en-GB" altLang="zh-CN" b="1" dirty="0" smtClean="0"/>
              <a:t>e </a:t>
            </a:r>
            <a:r>
              <a:rPr lang="en-GB" altLang="zh-CN" b="1" dirty="0" smtClean="0"/>
              <a:t>highlights </a:t>
            </a:r>
            <a:r>
              <a:rPr lang="en-GB" altLang="zh-CN" b="1" dirty="0"/>
              <a:t>are removed, all words “New”/” Modified” in "changes" column A are changed to “Unchanged”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 =&gt; this provides the 1 Excel lists of RAN #XX-1 and copies of both lists are made to make the 1 lists for RAN #XX</a:t>
            </a:r>
            <a:endParaRPr lang="zh-CN" altLang="zh-CN" dirty="0"/>
          </a:p>
          <a:p>
            <a:pPr hangingPunct="0"/>
            <a:r>
              <a:rPr lang="en-GB" altLang="zh-CN" b="1" dirty="0"/>
              <a:t>      (if we start this with REL-17, then the RAN #XX-1 lists would not be needed because there are no REL-17 combinations yet)</a:t>
            </a:r>
            <a:endParaRPr lang="zh-CN" altLang="zh-CN" dirty="0"/>
          </a:p>
          <a:p>
            <a:pPr hangingPunct="0"/>
            <a:r>
              <a:rPr lang="en-GB" altLang="zh-CN" b="1" dirty="0"/>
              <a:t>   </a:t>
            </a:r>
            <a:r>
              <a:rPr lang="en-GB" altLang="zh-CN" dirty="0"/>
              <a:t>- </a:t>
            </a:r>
            <a:r>
              <a:rPr lang="en-GB" altLang="zh-CN" b="1" dirty="0"/>
              <a:t>now lists of RAN #XX are updated:</a:t>
            </a:r>
            <a:endParaRPr lang="zh-CN" altLang="zh-CN" dirty="0"/>
          </a:p>
          <a:p>
            <a:pPr hangingPunct="0"/>
            <a:r>
              <a:rPr lang="en-GB" altLang="zh-CN" b="1" dirty="0"/>
              <a:t>       - all new lines coming from contact company requests are inserted and marked in </a:t>
            </a:r>
            <a:r>
              <a:rPr lang="en-GB" altLang="zh-CN" b="1" dirty="0" smtClean="0"/>
              <a:t>blue </a:t>
            </a:r>
            <a:r>
              <a:rPr lang="en-GB" altLang="zh-CN" b="1" dirty="0"/>
              <a:t>with “New” in first line</a:t>
            </a:r>
            <a:endParaRPr lang="zh-CN" altLang="zh-CN" dirty="0"/>
          </a:p>
          <a:p>
            <a:pPr hangingPunct="0"/>
            <a:r>
              <a:rPr lang="en-GB" altLang="zh-CN" b="1" dirty="0"/>
              <a:t>       - there may be some to be modified, so rapporteur will mark changed fields in yellow and use “Modified” in first column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 - there may be a few to be deleted , so rapporteur marks the line in red and uses “Deleted” in first column</a:t>
            </a:r>
            <a:endParaRPr lang="zh-CN" altLang="zh-CN" dirty="0"/>
          </a:p>
          <a:p>
            <a:r>
              <a:rPr lang="en-GB" altLang="zh-CN" b="1" dirty="0"/>
              <a:t>- If a</a:t>
            </a:r>
            <a:r>
              <a:rPr lang="en-US" altLang="zh-CN" b="1" dirty="0" err="1"/>
              <a:t>ll</a:t>
            </a:r>
            <a:r>
              <a:rPr lang="en-US" altLang="zh-CN" b="1" dirty="0"/>
              <a:t> the information about combination aren’t changed, </a:t>
            </a:r>
            <a:r>
              <a:rPr lang="en-GB" altLang="zh-CN" b="1" dirty="0"/>
              <a:t>rapporteur marks the line in unfilled colour and uses “</a:t>
            </a:r>
            <a:r>
              <a:rPr lang="en-GB" altLang="zh-CN" b="1" dirty="0" smtClean="0"/>
              <a:t>Unchanged” </a:t>
            </a:r>
            <a:r>
              <a:rPr lang="en-GB" altLang="zh-CN" b="1" dirty="0"/>
              <a:t>in first column.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581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 (3)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7504" y="1268760"/>
            <a:ext cx="89289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b="1" dirty="0"/>
              <a:t>3.2) Status Report update:</a:t>
            </a:r>
            <a:endParaRPr lang="zh-CN" altLang="zh-CN" dirty="0"/>
          </a:p>
          <a:p>
            <a:pPr hangingPunct="0"/>
            <a:r>
              <a:rPr lang="en-GB" altLang="zh-CN" b="1" dirty="0"/>
              <a:t>  - Assuming the WID update Excel list is ready after the RAN4 meeting,</a:t>
            </a:r>
            <a:endParaRPr lang="zh-CN" altLang="zh-CN" dirty="0"/>
          </a:p>
          <a:p>
            <a:pPr hangingPunct="0"/>
            <a:r>
              <a:rPr lang="en-GB" altLang="zh-CN" b="1" dirty="0"/>
              <a:t>        The rapporteur can use the same Excel list for the status report: i.e.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   - Contact companies can easily filter for ongoing combinations of their company and then they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       - Leave the line unchanged if all the information about combination aren’t changed.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       - Change the status to completed, fill in column </a:t>
            </a:r>
            <a:r>
              <a:rPr lang="en-GB" altLang="zh-CN" b="1" dirty="0" smtClean="0"/>
              <a:t>M~U</a:t>
            </a:r>
            <a:r>
              <a:rPr lang="en-GB" altLang="zh-CN" b="1" dirty="0"/>
              <a:t>, then these mark all these modified field in yellow and indicate Modified in first column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       - Change the status to stopped, mark this field in yellow and indicate ”Modified” in first column.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   	 - Rapporteurs can check and take over the different inputs into their master copy.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56467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1455" y="170080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GB" altLang="zh-CN" sz="2400" dirty="0"/>
              <a:t>Referring to the request template [1] in Rel-16, it’s important to align on a template to facilitate both the band combination proposal and the review process. It makes a big progress that the unified request </a:t>
            </a:r>
            <a:r>
              <a:rPr lang="en-GB" altLang="zh-CN" sz="2400"/>
              <a:t>template was </a:t>
            </a:r>
            <a:r>
              <a:rPr lang="en-GB" altLang="zh-CN" sz="2400" dirty="0"/>
              <a:t>used in Rel-16.</a:t>
            </a:r>
          </a:p>
          <a:p>
            <a:pPr hangingPunct="0"/>
            <a:r>
              <a:rPr lang="en-US" altLang="zh-CN" sz="2400" dirty="0"/>
              <a:t>In RAN4#94bis-e, </a:t>
            </a:r>
            <a:r>
              <a:rPr lang="en-US" altLang="zh-CN" sz="2400"/>
              <a:t>a WF [2] was approved to </a:t>
            </a:r>
            <a:r>
              <a:rPr lang="en-US" altLang="zh-CN" sz="2400" dirty="0"/>
              <a:t>simplify the request, SR and band combination index table of basket WID in </a:t>
            </a:r>
            <a:r>
              <a:rPr lang="en-US" altLang="zh-CN" sz="2400"/>
              <a:t>Rel-17.</a:t>
            </a:r>
          </a:p>
          <a:p>
            <a:pPr hangingPunct="0"/>
            <a:r>
              <a:rPr lang="en-US" altLang="zh-CN" sz="2400"/>
              <a:t>In RAN4#95, some contributions [3~6] were provided to further update the template and procedure.</a:t>
            </a:r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5184576"/>
          </a:xfrm>
        </p:spPr>
        <p:txBody>
          <a:bodyPr>
            <a:normAutofit lnSpcReduction="10000"/>
          </a:bodyPr>
          <a:lstStyle/>
          <a:p>
            <a:r>
              <a:rPr lang="en-US" altLang="ko-KR" sz="2600" dirty="0"/>
              <a:t>[1] R4-1902493, CA/DC band combination definition, Intel Corporation </a:t>
            </a:r>
          </a:p>
          <a:p>
            <a:r>
              <a:rPr lang="en-US" altLang="ko-KR" sz="2600" dirty="0"/>
              <a:t>[2] R4-2005168 WF on new format for band combinations, Huawei, </a:t>
            </a:r>
            <a:r>
              <a:rPr lang="en-US" altLang="ko-KR" sz="2600" dirty="0" err="1"/>
              <a:t>HiSilicon</a:t>
            </a:r>
            <a:endParaRPr lang="en-US" altLang="ko-KR" sz="2600" dirty="0"/>
          </a:p>
          <a:p>
            <a:r>
              <a:rPr lang="en-US" altLang="ko-KR" sz="2600" dirty="0"/>
              <a:t>[3] R4-2006734 Discussion about Band combination spreadsheet formats, </a:t>
            </a:r>
            <a:r>
              <a:rPr lang="en-US" altLang="ko-KR" sz="2600" dirty="0" err="1"/>
              <a:t>Futurewei</a:t>
            </a:r>
            <a:endParaRPr lang="en-US" altLang="ko-KR" sz="2600" dirty="0"/>
          </a:p>
          <a:p>
            <a:r>
              <a:rPr lang="en-US" altLang="ko-KR" sz="2600" dirty="0"/>
              <a:t>[4] R4-2008064 On new format for band combinations, Nokia, Nokia Shanghai Bell</a:t>
            </a:r>
          </a:p>
          <a:p>
            <a:r>
              <a:rPr lang="en-US" altLang="ko-KR" sz="2600" dirty="0"/>
              <a:t>[5] R4-2008085 Further discussion on improvement of request, SR and BC basket WID index table, Huawei, </a:t>
            </a:r>
            <a:r>
              <a:rPr lang="en-US" altLang="ko-KR" sz="2600" dirty="0" err="1"/>
              <a:t>HiSilicon</a:t>
            </a:r>
            <a:endParaRPr lang="en-US" altLang="ko-KR" sz="2600" dirty="0"/>
          </a:p>
          <a:p>
            <a:r>
              <a:rPr lang="en-US" altLang="ko-KR" sz="2600" dirty="0"/>
              <a:t>[6] R4-2008112 Simplification of band combinations, NTT DOCOMO INC.</a:t>
            </a:r>
          </a:p>
          <a:p>
            <a:endParaRPr lang="en-US" altLang="ko-KR" sz="2600" dirty="0"/>
          </a:p>
          <a:p>
            <a:endParaRPr lang="en-US" altLang="zh-CN" sz="2600" dirty="0"/>
          </a:p>
          <a:p>
            <a:endParaRPr lang="en-US" altLang="zh-CN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7906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9453"/>
            <a:ext cx="8229600" cy="1143000"/>
          </a:xfrm>
        </p:spPr>
        <p:txBody>
          <a:bodyPr/>
          <a:lstStyle/>
          <a:p>
            <a:r>
              <a:rPr lang="en-US" altLang="zh-CN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229600" cy="5040560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altLang="zh-CN" sz="2400" dirty="0"/>
              <a:t>1. </a:t>
            </a:r>
            <a:r>
              <a:rPr lang="en-US" altLang="zh-CN" sz="2400" dirty="0"/>
              <a:t>Replace </a:t>
            </a:r>
            <a:r>
              <a:rPr lang="en-US" altLang="zh-CN" sz="2400" dirty="0"/>
              <a:t>current format </a:t>
            </a:r>
            <a:r>
              <a:rPr lang="en-US" altLang="zh-CN" sz="2400" dirty="0"/>
              <a:t>in word app. to format in excel table for request sheet, status report, and band combination table in basket WI in Rel-17</a:t>
            </a:r>
            <a:r>
              <a:rPr lang="en-US" altLang="zh-CN" sz="2400" dirty="0">
                <a:solidFill>
                  <a:srgbClr val="0070C0"/>
                </a:solidFill>
              </a:rPr>
              <a:t>.</a:t>
            </a:r>
            <a:r>
              <a:rPr lang="en-US" altLang="zh-CN" sz="2400" strike="sngStrike" dirty="0">
                <a:solidFill>
                  <a:srgbClr val="0070C0"/>
                </a:solidFill>
              </a:rPr>
              <a:t>,</a:t>
            </a:r>
            <a:r>
              <a:rPr lang="en-US" altLang="zh-CN" sz="2400" dirty="0"/>
              <a:t> Option 2 will be used to indicate the change marks for the band combinations in the Excel table.</a:t>
            </a:r>
          </a:p>
          <a:p>
            <a:pPr lvl="1" hangingPunct="0"/>
            <a:r>
              <a:rPr lang="en-US" altLang="zh-CN" sz="1900" dirty="0"/>
              <a:t>Option 2: Following the rules and marks which are created by 3GPP for Excel tracking changes. (</a:t>
            </a:r>
            <a:r>
              <a:rPr lang="en-US" altLang="zh-CN" sz="1800" dirty="0"/>
              <a:t>The specific rules and marks about this manner can be found in Annex.</a:t>
            </a:r>
            <a:endParaRPr lang="en-US" altLang="zh-CN" sz="1900" dirty="0"/>
          </a:p>
          <a:p>
            <a:r>
              <a:rPr lang="en-US" altLang="zh-CN" sz="2400" dirty="0"/>
              <a:t>2. All </a:t>
            </a:r>
            <a:r>
              <a:rPr lang="en-US" altLang="zh-CN" sz="2400" dirty="0" smtClean="0"/>
              <a:t>request </a:t>
            </a:r>
            <a:r>
              <a:rPr lang="en-US" altLang="zh-CN" sz="2400" dirty="0"/>
              <a:t>table, status report table and band combination index table of basket WID are unified to use one template for band combination information sheet.</a:t>
            </a:r>
          </a:p>
          <a:p>
            <a:r>
              <a:rPr lang="en-US" altLang="zh-CN" sz="2400" dirty="0"/>
              <a:t>3. Cover sheet can be only used by contact company which </a:t>
            </a:r>
            <a:r>
              <a:rPr lang="en-US" altLang="zh-CN" sz="2400" dirty="0"/>
              <a:t>needs to request new band combinations or report the band combinations</a:t>
            </a:r>
            <a:r>
              <a:rPr lang="en-US" altLang="zh-CN" sz="2400" dirty="0"/>
              <a:t>’ status instead of the official basket WID or Status Report. (Cover sheet can be further updated after Rel-17 basket WIs are approved in RAN plenary.)</a:t>
            </a:r>
          </a:p>
          <a:p>
            <a:r>
              <a:rPr lang="en-US" altLang="zh-CN" sz="2400" dirty="0"/>
              <a:t>4. Rapporteurs can choose some of these BCS table sheets to suit their WID.</a:t>
            </a:r>
          </a:p>
          <a:p>
            <a:r>
              <a:rPr lang="en-US" altLang="zh-CN" sz="2400" dirty="0"/>
              <a:t>5. The approved template can be found in the Excel attachments for Rel-17.</a:t>
            </a:r>
          </a:p>
          <a:p>
            <a:r>
              <a:rPr lang="en-US" altLang="zh-CN" sz="2400" dirty="0"/>
              <a:t>6. Only one sheet/Excel attachment </a:t>
            </a:r>
            <a:r>
              <a:rPr lang="en-US" altLang="zh-CN" sz="2400" dirty="0" smtClean="0"/>
              <a:t>is </a:t>
            </a:r>
            <a:r>
              <a:rPr lang="en-US" altLang="zh-CN" sz="2400" dirty="0"/>
              <a:t>used for </a:t>
            </a:r>
            <a:r>
              <a:rPr lang="en-US" altLang="zh-CN" sz="2400" dirty="0"/>
              <a:t>both the WID and the status report by rapporteurs.</a:t>
            </a:r>
          </a:p>
        </p:txBody>
      </p:sp>
    </p:spTree>
    <p:extLst>
      <p:ext uri="{BB962C8B-B14F-4D97-AF65-F5344CB8AC3E}">
        <p14:creationId xmlns:p14="http://schemas.microsoft.com/office/powerpoint/2010/main" val="3486109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Agreement on fallback modes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68052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How to treat the fallback combination’s status</a:t>
            </a:r>
          </a:p>
          <a:p>
            <a:pPr lvl="1" hangingPunct="0"/>
            <a:r>
              <a:rPr lang="en-US" altLang="zh-CN" sz="2000" dirty="0"/>
              <a:t>Item is modified as </a:t>
            </a:r>
            <a:r>
              <a:rPr lang="en-US" altLang="zh-CN" sz="2000" b="1" dirty="0"/>
              <a:t>“Supported next level fallback modes including initial status when requesting (in DL and UL)”</a:t>
            </a:r>
            <a:r>
              <a:rPr lang="en-US" altLang="zh-CN" sz="2000" dirty="0"/>
              <a:t> to capture helpful information for rapporteurs. Contact person is responsible for drafting them when requesting combos. We do not need to update this part every RAN plenary.</a:t>
            </a:r>
          </a:p>
          <a:p>
            <a:pPr lvl="2" hangingPunct="0"/>
            <a:r>
              <a:rPr lang="en-US" altLang="zh-CN" sz="1600" dirty="0">
                <a:solidFill>
                  <a:srgbClr val="00B050"/>
                </a:solidFill>
              </a:rPr>
              <a:t>Option 1: List all next fallback combinations including both completed and non-completed (Just follow Rel-16’s agreement.)</a:t>
            </a:r>
          </a:p>
          <a:p>
            <a:pPr lvl="2" hangingPunct="0"/>
            <a:r>
              <a:rPr lang="en-US" altLang="zh-CN" sz="1600" dirty="0"/>
              <a:t>Option 2: List next fallback combinations which is not completed.</a:t>
            </a:r>
          </a:p>
          <a:p>
            <a:pPr lvl="1" hangingPunct="0"/>
            <a:r>
              <a:rPr lang="en-US" altLang="zh-CN" sz="2000" dirty="0"/>
              <a:t>Contact person is responsible for reporting fallback combos’ status using item “Are all fallback combos completed? Yes/No”.</a:t>
            </a:r>
          </a:p>
          <a:p>
            <a:pPr lvl="1" hangingPunct="0"/>
            <a:r>
              <a:rPr lang="en-US" altLang="zh-CN" sz="2000" dirty="0"/>
              <a:t> Rapporteurs can comment the request/SR documents from contact person to improve basket WI. </a:t>
            </a:r>
          </a:p>
          <a:p>
            <a:pPr lvl="1" hangingPunct="0"/>
            <a:endParaRPr lang="zh-CN" altLang="zh-CN" sz="2000" dirty="0"/>
          </a:p>
          <a:p>
            <a:pPr marL="457200" lvl="1" indent="0" hangingPunct="0">
              <a:buNone/>
            </a:pPr>
            <a:endParaRPr lang="zh-CN" altLang="zh-CN" sz="1800" dirty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27937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Agreement on orders and fill-in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043458"/>
              </p:ext>
            </p:extLst>
          </p:nvPr>
        </p:nvGraphicFramePr>
        <p:xfrm>
          <a:off x="287525" y="1331405"/>
          <a:ext cx="8568950" cy="1803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591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5915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A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B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C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D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E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F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G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H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I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J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K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L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M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Are there any change marks?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Band combination configuration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err="1"/>
                        <a:t>UpLink</a:t>
                      </a:r>
                      <a:endParaRPr lang="en-US" altLang="zh-CN" sz="800" dirty="0"/>
                    </a:p>
                    <a:p>
                      <a:pPr algn="ctr"/>
                      <a:r>
                        <a:rPr lang="en-US" altLang="zh-CN" sz="800" dirty="0"/>
                        <a:t>configuration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BCS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Subclass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Contact Name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Contact Company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Contact Email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Other supporting companies</a:t>
                      </a:r>
                    </a:p>
                    <a:p>
                      <a:pPr algn="ctr"/>
                      <a:r>
                        <a:rPr lang="en-US" altLang="zh-CN" sz="800" dirty="0"/>
                        <a:t>(min.3)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RAN Plenary in which the </a:t>
                      </a:r>
                      <a:r>
                        <a:rPr lang="en-US" altLang="zh-CN" sz="800" dirty="0" smtClean="0"/>
                        <a:t>combination </a:t>
                      </a:r>
                      <a:r>
                        <a:rPr lang="en-US" altLang="zh-CN" sz="800" dirty="0"/>
                        <a:t>was requested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/>
                        <a:t>Related WI</a:t>
                      </a:r>
                    </a:p>
                    <a:p>
                      <a:pPr algn="ctr"/>
                      <a:r>
                        <a:rPr lang="en-US" altLang="zh-CN" sz="800" dirty="0"/>
                        <a:t>(acronym)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Supported next level fallback modes including initial status when requesting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/>
                        <a:t>(in DL and UL) 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Status</a:t>
                      </a:r>
                      <a:endParaRPr lang="zh-CN" altLang="en-US" sz="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2472506"/>
              </p:ext>
            </p:extLst>
          </p:nvPr>
        </p:nvGraphicFramePr>
        <p:xfrm>
          <a:off x="2071556" y="3288199"/>
          <a:ext cx="5064368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3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 all fallback combos completed?</a:t>
                      </a:r>
                    </a:p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(Yes or No)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TR#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TPs provided as input for TR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CRs provided to RAN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</a:t>
                      </a:r>
                    </a:p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None?</a:t>
                      </a:r>
                    </a:p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yes/no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</a:t>
                      </a:r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part</a:t>
                      </a:r>
                    </a:p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None?</a:t>
                      </a:r>
                    </a:p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yes/no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 issues/Comments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213849"/>
              </p:ext>
            </p:extLst>
          </p:nvPr>
        </p:nvGraphicFramePr>
        <p:xfrm>
          <a:off x="963072" y="4845231"/>
          <a:ext cx="728133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4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271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Case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Item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Fill-in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Case 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proponent requesting combs 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Column A ~ M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Case 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For rapporteur merging all the requested combs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Column A ~ M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Case 3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For proponent only reporting the status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Column A, </a:t>
                      </a:r>
                      <a:r>
                        <a:rPr lang="en-US" altLang="zh-CN" sz="1200" dirty="0" smtClean="0"/>
                        <a:t>N </a:t>
                      </a:r>
                      <a:r>
                        <a:rPr lang="en-US" altLang="zh-CN" sz="1200" dirty="0"/>
                        <a:t>~ U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Case 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For rapporteur merging all the reporting combs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Column A, </a:t>
                      </a:r>
                      <a:r>
                        <a:rPr lang="en-US" altLang="zh-CN" sz="1200" dirty="0" smtClean="0"/>
                        <a:t>M~ </a:t>
                      </a:r>
                      <a:r>
                        <a:rPr lang="en-US" altLang="zh-CN" sz="1200" dirty="0"/>
                        <a:t>U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529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Clarification on NR subclass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1945089"/>
              </p:ext>
            </p:extLst>
          </p:nvPr>
        </p:nvGraphicFramePr>
        <p:xfrm>
          <a:off x="251520" y="1124744"/>
          <a:ext cx="8784976" cy="583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23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126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WI code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Limited values of</a:t>
                      </a:r>
                      <a:r>
                        <a:rPr lang="en-US" altLang="zh-CN" baseline="0" dirty="0"/>
                        <a:t> NR Subclass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NR_CA_R16_intra-Core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Contiguous, Non-contiguous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NR_CADC_R16_2BDL_xBUL-Core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FR1+FR2, Only 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DC_R16_1BLTE_1BNR_2DL2UL-Core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including FR2</a:t>
                      </a:r>
                      <a:r>
                        <a:rPr lang="en-US" altLang="zh-CN" baseline="0" dirty="0"/>
                        <a:t>, </a:t>
                      </a:r>
                      <a:r>
                        <a:rPr lang="en-US" altLang="zh-CN" dirty="0"/>
                        <a:t>Contiguous, Non-contiguous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DC_R16_2BLTE_1BNR_3DL2UL-Core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including 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DC_R16_3BLTE_1BNR_4DL2UL-Core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including 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DC_R16_4BLTE_1BNR_5DL2UL-Core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including 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DC_R16_5BLTE_1BNR_6DL2UL-Core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including 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DC_R16_xBLTE_2BNR_yDL2UL-Core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FR1+FR2,</a:t>
                      </a:r>
                      <a:r>
                        <a:rPr lang="en-US" altLang="zh-CN" dirty="0" smtClean="0"/>
                        <a:t> </a:t>
                      </a:r>
                      <a:r>
                        <a:rPr lang="en-US" altLang="zh-CN" dirty="0"/>
                        <a:t>1LTE, 2LTE, 3LTE, 4LTE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NR_SUL_combos_R16-Core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SA SUL, NSA SUL, NSA</a:t>
                      </a:r>
                      <a:r>
                        <a:rPr lang="en-US" altLang="zh-CN" baseline="0" dirty="0"/>
                        <a:t> SUL with ULSUP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NR_CA_R16_3BDL_1BUL-Core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FR1+FR2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NR_CA_R16_4BDL_1BUL-Core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FR1+FR2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NR_CADC_R16_3BDL_2BUL-Core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Only</a:t>
                      </a:r>
                      <a:r>
                        <a:rPr lang="en-US" altLang="zh-CN" baseline="0" dirty="0"/>
                        <a:t> FR1, </a:t>
                      </a:r>
                      <a:r>
                        <a:rPr lang="en-US" altLang="zh-CN" baseline="0" dirty="0" smtClean="0"/>
                        <a:t>FR1+FR2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DC_R16_LTE_NR_3DL3UL-Core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aseline="0" dirty="0" smtClean="0"/>
                        <a:t>FR1+FR2, including FR2</a:t>
                      </a:r>
                      <a:endParaRPr lang="zh-CN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DC_R16_xBLTE_2BNR_yDL3UL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2LTE, 3LTE, 4LTE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228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Clarification on LTE subclass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4386563"/>
              </p:ext>
            </p:extLst>
          </p:nvPr>
        </p:nvGraphicFramePr>
        <p:xfrm>
          <a:off x="251520" y="1484784"/>
          <a:ext cx="87849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23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126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WI code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Limited values of</a:t>
                      </a:r>
                      <a:r>
                        <a:rPr lang="en-US" altLang="zh-CN" baseline="0" dirty="0"/>
                        <a:t> NR Subclass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LTE_CA_R16_intra-Core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Contiguous, Non-contiguous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LTE_CA_R16_2BDL_1BUL-Core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LTE only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LTE_CA_R16_3BDL_1BUL-Core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LTE only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LTE_CA_R16_xBDL_1BUL-Core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4 Bands, 5 Bands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LTE_CA_R16_2BDL_2BUL-Core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LTE only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LTE_CA_R16_xBDL_2BUL-Core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 Bands, 4 Bands, 5 Bands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529208" y="4509120"/>
            <a:ext cx="8229600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1900" dirty="0"/>
              <a:t>It is encouraged to provide and update the limited values of Subclass for rapporteurs in order to category the band combinations in one WI conveniently.</a:t>
            </a:r>
          </a:p>
        </p:txBody>
      </p:sp>
    </p:spTree>
    <p:extLst>
      <p:ext uri="{BB962C8B-B14F-4D97-AF65-F5344CB8AC3E}">
        <p14:creationId xmlns:p14="http://schemas.microsoft.com/office/powerpoint/2010/main" val="2073702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UL configuration in template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884" y="1187624"/>
            <a:ext cx="8229600" cy="442108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i="1" dirty="0"/>
              <a:t>Option 1: List one UL configuration in one line.</a:t>
            </a:r>
            <a:endParaRPr lang="en-US" altLang="zh-CN" i="1" dirty="0">
              <a:solidFill>
                <a:srgbClr val="0070C0"/>
              </a:solidFill>
            </a:endParaRPr>
          </a:p>
          <a:p>
            <a:pPr lvl="1"/>
            <a:r>
              <a:rPr lang="en-US" altLang="zh-CN" dirty="0">
                <a:solidFill>
                  <a:srgbClr val="0070C0"/>
                </a:solidFill>
              </a:rPr>
              <a:t>Futurewei: this may be easier to track within wid. A consistent rule is preferred.</a:t>
            </a:r>
            <a:endParaRPr lang="zh-CN" altLang="zh-CN" dirty="0">
              <a:solidFill>
                <a:srgbClr val="0070C0"/>
              </a:solidFill>
            </a:endParaRPr>
          </a:p>
          <a:p>
            <a:r>
              <a:rPr lang="en-US" altLang="zh-CN" i="1" dirty="0"/>
              <a:t>Option 2: List all of UL configurations in one line</a:t>
            </a:r>
          </a:p>
          <a:p>
            <a:pPr lvl="1"/>
            <a:r>
              <a:rPr lang="en-US" altLang="zh-CN" i="1" dirty="0"/>
              <a:t>Option 2-A: UL configuration included in one line should have same number of bands</a:t>
            </a:r>
          </a:p>
          <a:p>
            <a:pPr lvl="1"/>
            <a:r>
              <a:rPr lang="en-US" altLang="zh-CN" i="1" dirty="0"/>
              <a:t>Option 2-B: No restriction on the number of bands as long as the combinations within the same basket WI.</a:t>
            </a:r>
            <a:endParaRPr lang="zh-CN" altLang="en-US" dirty="0"/>
          </a:p>
          <a:p>
            <a:r>
              <a:rPr lang="en-US" altLang="zh-CN" i="1" dirty="0"/>
              <a:t>Option 3: No restriction on UL configuration in one line (Only one, partial or all of UL configurations can be listed in one line.)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958" y="5877272"/>
            <a:ext cx="8147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Note: before RAN4 reach a consensus, there is no restriction on UL configuration when requesting or drafting WID since RAN4 never touch this issue.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9517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2E789D-C933-4898-8B78-A2A4CC78A940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ba37140e-f4c5-4a6c-a9b4-20a691ce6c8a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2298</TotalTime>
  <Words>1204</Words>
  <Application>Microsoft Office PowerPoint</Application>
  <PresentationFormat>全屏显示(4:3)</PresentationFormat>
  <Paragraphs>207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Malgun Gothic</vt:lpstr>
      <vt:lpstr>宋体</vt:lpstr>
      <vt:lpstr>Arial</vt:lpstr>
      <vt:lpstr>Calibri</vt:lpstr>
      <vt:lpstr>Office 主题</vt:lpstr>
      <vt:lpstr>WF on refinement on excel format for band combinations</vt:lpstr>
      <vt:lpstr>Background</vt:lpstr>
      <vt:lpstr>Reference</vt:lpstr>
      <vt:lpstr>Agreement</vt:lpstr>
      <vt:lpstr>Agreement on fallback modes</vt:lpstr>
      <vt:lpstr>Agreement on orders and fill-in</vt:lpstr>
      <vt:lpstr>Clarification on NR subclass</vt:lpstr>
      <vt:lpstr>Clarification on LTE subclass</vt:lpstr>
      <vt:lpstr>UL configuration in template</vt:lpstr>
      <vt:lpstr>Annex (1) </vt:lpstr>
      <vt:lpstr>Annex (2) </vt:lpstr>
      <vt:lpstr>Annex  (3)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164</cp:revision>
  <dcterms:modified xsi:type="dcterms:W3CDTF">2020-06-02T07:28:33Z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(3)8OeZFDn9CuZJbZatV3C7Z+DuxmyWMMiGhLbVnx/2Q1d9qMG8U2uISlAN8ShL4vJASwcWqNGc
a3tjXG9JcU9UtdnI6sifDO6Ol37aUrYP7NPjJ53c8ElrYXhe5p4Nn/Y7+fwmZI3C+NGCI0T7
bouQPuOSGantMyUoXqb3fzEaN7O7Qh9K2rD8UBhZQb7crLFYPewmlfJQBZ0k1vi6Vb1NVoz/
Uxvfn4h/6uRXZBWm4j</vt:lpwstr>
  </property>
  <property fmtid="{D5CDD505-2E9C-101B-9397-08002B2CF9AE}" pid="3" name="_2015_ms_pID_7253431">
    <vt:lpwstr>wjbyeOCb+mYY3LpOzOOGjEYn0htKTZ1pZ4f0A2TS4vEFSl/zb/Oriq
x73HVPdNO57mGLxzKa1vHKAv2vB1ByjaAUPhjP35UlkYYTULXWFFVEKeOmNzj2mMdTFgc26O
b1vFvhk9zFsocKmoR6wdWbmrRqFsgq3obtNlZUo6Lbwfk0aCRq4mq7+E6HN3NQYA48RBp/FO
Qr5oi23zne83/BqDaivZc+p0hiGZsYiS5/Ne</vt:lpwstr>
  </property>
  <property fmtid="{D5CDD505-2E9C-101B-9397-08002B2CF9AE}" pid="4" name="_2015_ms_pID_7253432">
    <vt:lpwstr>rA==</vt:lpwstr>
  </property>
  <property fmtid="{D5CDD505-2E9C-101B-9397-08002B2CF9AE}" pid="5" name="ContentTypeId">
    <vt:lpwstr>0x010100EB28163D68FE8E4D9361964FDD814FC4</vt:lpwstr>
  </property>
</Properties>
</file>