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80" r:id="rId5"/>
    <p:sldId id="282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er, Olof" initials="ZO" lastIdx="1" clrIdx="0">
    <p:extLst>
      <p:ext uri="{19B8F6BF-5375-455C-9EA6-DF929625EA0E}">
        <p15:presenceInfo xmlns:p15="http://schemas.microsoft.com/office/powerpoint/2012/main" userId="S::Olof.Zander@sony.com::39f36065-f719-4b8c-a292-59698f52d5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5" autoAdjust="0"/>
    <p:restoredTop sz="90157" autoAdjust="0"/>
  </p:normalViewPr>
  <p:slideViewPr>
    <p:cSldViewPr snapToGrid="0">
      <p:cViewPr varScale="1">
        <p:scale>
          <a:sx n="86" d="100"/>
          <a:sy n="86" d="100"/>
        </p:scale>
        <p:origin x="37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dirty="0"/>
              <a:t>WF on FR2 Beam Squint Effect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SONY, ….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42042" y="230819"/>
            <a:ext cx="13362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 95-e 								</a:t>
            </a:r>
            <a:r>
              <a:rPr lang="en-GB" b="1" dirty="0">
                <a:highlight>
                  <a:srgbClr val="FFFF00"/>
                </a:highlight>
              </a:rPr>
              <a:t>draft</a:t>
            </a:r>
            <a:r>
              <a:rPr lang="en-GB" b="1" dirty="0"/>
              <a:t> R4-2008488           </a:t>
            </a:r>
          </a:p>
          <a:p>
            <a:r>
              <a:rPr lang="en-GB" b="1" dirty="0"/>
              <a:t>Electronic Meeting, 25 May – 5 Jun.,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79866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Beam squint happens when DL BM reference signals and UL/DL control and/or data channels of interest are not within the same CC, see figure on right</a:t>
            </a:r>
          </a:p>
          <a:p>
            <a:r>
              <a:rPr lang="en-US" sz="2000" dirty="0"/>
              <a:t>Beam squint causes a received signal to have a frequency selective characteristic </a:t>
            </a:r>
          </a:p>
          <a:p>
            <a:pPr lvl="1"/>
            <a:r>
              <a:rPr lang="en-US" sz="2000" dirty="0"/>
              <a:t>It is a radiative-domain impairment</a:t>
            </a:r>
          </a:p>
          <a:p>
            <a:pPr lvl="1"/>
            <a:r>
              <a:rPr lang="en-US" sz="2000" dirty="0"/>
              <a:t>It causes gain droop, like impairment caused by active circuitry in the conducted domain</a:t>
            </a:r>
          </a:p>
          <a:p>
            <a:r>
              <a:rPr lang="en-US" sz="2000" dirty="0"/>
              <a:t>Problem statement: Given CC1 and CC2 separated by ∆f and assuming the UE uses the codebook entry optimized for CC1, what is the degradation of CC2 spherical coverage?</a:t>
            </a:r>
          </a:p>
          <a:p>
            <a:r>
              <a:rPr lang="en-US" sz="2000" dirty="0"/>
              <a:t>RAN4 has </a:t>
            </a:r>
            <a:r>
              <a:rPr lang="en-US" sz="2100" dirty="0"/>
              <a:t>further discussed the impact due to beam squint effect on the requirement of CBM inter-band  CA and intra-band CA</a:t>
            </a:r>
            <a:r>
              <a:rPr lang="en-GB" sz="2100" dirty="0"/>
              <a:t> 3GPP TSG-RAN WG4 Meeting # 95-e.  </a:t>
            </a:r>
            <a:endParaRPr lang="en-US" sz="21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5" name="Canvas 3">
            <a:extLst>
              <a:ext uri="{FF2B5EF4-FFF2-40B4-BE49-F238E27FC236}">
                <a16:creationId xmlns:a16="http://schemas.microsoft.com/office/drawing/2014/main" id="{1FA5EAFA-007D-44FE-B757-638E93B56B5B}"/>
              </a:ext>
            </a:extLst>
          </p:cNvPr>
          <p:cNvGrpSpPr/>
          <p:nvPr/>
        </p:nvGrpSpPr>
        <p:grpSpPr>
          <a:xfrm>
            <a:off x="6705600" y="1690688"/>
            <a:ext cx="5486400" cy="2764790"/>
            <a:chOff x="0" y="0"/>
            <a:chExt cx="5486400" cy="276479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DE0E977-9F31-4ADE-880A-272641224EC3}"/>
                </a:ext>
              </a:extLst>
            </p:cNvPr>
            <p:cNvSpPr/>
            <p:nvPr/>
          </p:nvSpPr>
          <p:spPr>
            <a:xfrm>
              <a:off x="0" y="0"/>
              <a:ext cx="5486400" cy="2764790"/>
            </a:xfrm>
            <a:prstGeom prst="rect">
              <a:avLst/>
            </a:prstGeom>
            <a:solidFill>
              <a:prstClr val="whit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6271FE4-BD4E-4152-8526-17BA02E49EC7}"/>
                </a:ext>
              </a:extLst>
            </p:cNvPr>
            <p:cNvSpPr/>
            <p:nvPr/>
          </p:nvSpPr>
          <p:spPr>
            <a:xfrm flipH="1">
              <a:off x="4483983" y="484506"/>
              <a:ext cx="53789" cy="1393192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5C85C725-2EAA-4470-B308-204DB188CBF1}"/>
                </a:ext>
              </a:extLst>
            </p:cNvPr>
            <p:cNvSpPr/>
            <p:nvPr/>
          </p:nvSpPr>
          <p:spPr>
            <a:xfrm rot="15535900">
              <a:off x="4249271" y="484534"/>
              <a:ext cx="410746" cy="400967"/>
            </a:xfrm>
            <a:prstGeom prst="parallelogram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CC27D049-5EDE-443D-BCBB-5671FD4FA1A0}"/>
                </a:ext>
              </a:extLst>
            </p:cNvPr>
            <p:cNvSpPr/>
            <p:nvPr/>
          </p:nvSpPr>
          <p:spPr>
            <a:xfrm>
              <a:off x="2303115" y="1731004"/>
              <a:ext cx="308060" cy="55744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98B6ADF-17D5-425B-A9A0-BC9C0E308E97}"/>
                </a:ext>
              </a:extLst>
            </p:cNvPr>
            <p:cNvSpPr/>
            <p:nvPr/>
          </p:nvSpPr>
          <p:spPr>
            <a:xfrm rot="798451">
              <a:off x="2675493" y="1027209"/>
              <a:ext cx="990811" cy="885948"/>
            </a:xfrm>
            <a:custGeom>
              <a:avLst/>
              <a:gdLst>
                <a:gd name="connsiteX0" fmla="*/ 9779 w 1134583"/>
                <a:gd name="connsiteY0" fmla="*/ 759326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777484 w 1134583"/>
                <a:gd name="connsiteY7" fmla="*/ 61263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5712"/>
                <a:gd name="connsiteY0" fmla="*/ 876682 h 876682"/>
                <a:gd name="connsiteX1" fmla="*/ 308060 w 1135712"/>
                <a:gd name="connsiteY1" fmla="*/ 280121 h 876682"/>
                <a:gd name="connsiteX2" fmla="*/ 581891 w 1135712"/>
                <a:gd name="connsiteY2" fmla="*/ 45409 h 876682"/>
                <a:gd name="connsiteX3" fmla="*/ 904620 w 1135712"/>
                <a:gd name="connsiteY3" fmla="*/ 6290 h 876682"/>
                <a:gd name="connsiteX4" fmla="*/ 1085544 w 1135712"/>
                <a:gd name="connsiteY4" fmla="*/ 128536 h 876682"/>
                <a:gd name="connsiteX5" fmla="*/ 1134442 w 1135712"/>
                <a:gd name="connsiteY5" fmla="*/ 358359 h 876682"/>
                <a:gd name="connsiteX6" fmla="*/ 1075764 w 1135712"/>
                <a:gd name="connsiteY6" fmla="*/ 451266 h 876682"/>
                <a:gd name="connsiteX7" fmla="*/ 669907 w 1135712"/>
                <a:gd name="connsiteY7" fmla="*/ 597960 h 876682"/>
                <a:gd name="connsiteX8" fmla="*/ 0 w 1135712"/>
                <a:gd name="connsiteY8" fmla="*/ 876682 h 876682"/>
                <a:gd name="connsiteX9" fmla="*/ 0 w 1135712"/>
                <a:gd name="connsiteY9" fmla="*/ 876682 h 876682"/>
                <a:gd name="connsiteX0" fmla="*/ 0 w 1142554"/>
                <a:gd name="connsiteY0" fmla="*/ 876682 h 876682"/>
                <a:gd name="connsiteX1" fmla="*/ 308060 w 1142554"/>
                <a:gd name="connsiteY1" fmla="*/ 280121 h 876682"/>
                <a:gd name="connsiteX2" fmla="*/ 581891 w 1142554"/>
                <a:gd name="connsiteY2" fmla="*/ 45409 h 876682"/>
                <a:gd name="connsiteX3" fmla="*/ 904620 w 1142554"/>
                <a:gd name="connsiteY3" fmla="*/ 6290 h 876682"/>
                <a:gd name="connsiteX4" fmla="*/ 1085544 w 1142554"/>
                <a:gd name="connsiteY4" fmla="*/ 128536 h 876682"/>
                <a:gd name="connsiteX5" fmla="*/ 1134442 w 1142554"/>
                <a:gd name="connsiteY5" fmla="*/ 358359 h 876682"/>
                <a:gd name="connsiteX6" fmla="*/ 938848 w 1142554"/>
                <a:gd name="connsiteY6" fmla="*/ 377914 h 876682"/>
                <a:gd name="connsiteX7" fmla="*/ 669907 w 1142554"/>
                <a:gd name="connsiteY7" fmla="*/ 597960 h 876682"/>
                <a:gd name="connsiteX8" fmla="*/ 0 w 1142554"/>
                <a:gd name="connsiteY8" fmla="*/ 876682 h 876682"/>
                <a:gd name="connsiteX9" fmla="*/ 0 w 1142554"/>
                <a:gd name="connsiteY9" fmla="*/ 876682 h 876682"/>
                <a:gd name="connsiteX0" fmla="*/ 0 w 1087026"/>
                <a:gd name="connsiteY0" fmla="*/ 876682 h 876682"/>
                <a:gd name="connsiteX1" fmla="*/ 308060 w 1087026"/>
                <a:gd name="connsiteY1" fmla="*/ 280121 h 876682"/>
                <a:gd name="connsiteX2" fmla="*/ 581891 w 1087026"/>
                <a:gd name="connsiteY2" fmla="*/ 45409 h 876682"/>
                <a:gd name="connsiteX3" fmla="*/ 904620 w 1087026"/>
                <a:gd name="connsiteY3" fmla="*/ 6290 h 876682"/>
                <a:gd name="connsiteX4" fmla="*/ 1085544 w 1087026"/>
                <a:gd name="connsiteY4" fmla="*/ 128536 h 876682"/>
                <a:gd name="connsiteX5" fmla="*/ 987746 w 1087026"/>
                <a:gd name="connsiteY5" fmla="*/ 201876 h 876682"/>
                <a:gd name="connsiteX6" fmla="*/ 938848 w 1087026"/>
                <a:gd name="connsiteY6" fmla="*/ 377914 h 876682"/>
                <a:gd name="connsiteX7" fmla="*/ 669907 w 1087026"/>
                <a:gd name="connsiteY7" fmla="*/ 597960 h 876682"/>
                <a:gd name="connsiteX8" fmla="*/ 0 w 1087026"/>
                <a:gd name="connsiteY8" fmla="*/ 876682 h 876682"/>
                <a:gd name="connsiteX9" fmla="*/ 0 w 1087026"/>
                <a:gd name="connsiteY9" fmla="*/ 876682 h 876682"/>
                <a:gd name="connsiteX0" fmla="*/ 0 w 1130628"/>
                <a:gd name="connsiteY0" fmla="*/ 871729 h 871729"/>
                <a:gd name="connsiteX1" fmla="*/ 308060 w 1130628"/>
                <a:gd name="connsiteY1" fmla="*/ 275168 h 871729"/>
                <a:gd name="connsiteX2" fmla="*/ 581891 w 1130628"/>
                <a:gd name="connsiteY2" fmla="*/ 40456 h 871729"/>
                <a:gd name="connsiteX3" fmla="*/ 904620 w 1130628"/>
                <a:gd name="connsiteY3" fmla="*/ 1337 h 871729"/>
                <a:gd name="connsiteX4" fmla="*/ 1129552 w 1130628"/>
                <a:gd name="connsiteY4" fmla="*/ 55121 h 871729"/>
                <a:gd name="connsiteX5" fmla="*/ 987746 w 1130628"/>
                <a:gd name="connsiteY5" fmla="*/ 196923 h 871729"/>
                <a:gd name="connsiteX6" fmla="*/ 938848 w 1130628"/>
                <a:gd name="connsiteY6" fmla="*/ 372961 h 871729"/>
                <a:gd name="connsiteX7" fmla="*/ 669907 w 1130628"/>
                <a:gd name="connsiteY7" fmla="*/ 593007 h 871729"/>
                <a:gd name="connsiteX8" fmla="*/ 0 w 1130628"/>
                <a:gd name="connsiteY8" fmla="*/ 871729 h 871729"/>
                <a:gd name="connsiteX9" fmla="*/ 0 w 1130628"/>
                <a:gd name="connsiteY9" fmla="*/ 871729 h 871729"/>
                <a:gd name="connsiteX0" fmla="*/ 0 w 989982"/>
                <a:gd name="connsiteY0" fmla="*/ 882072 h 882072"/>
                <a:gd name="connsiteX1" fmla="*/ 308060 w 989982"/>
                <a:gd name="connsiteY1" fmla="*/ 285511 h 882072"/>
                <a:gd name="connsiteX2" fmla="*/ 581891 w 989982"/>
                <a:gd name="connsiteY2" fmla="*/ 50799 h 882072"/>
                <a:gd name="connsiteX3" fmla="*/ 904620 w 989982"/>
                <a:gd name="connsiteY3" fmla="*/ 11680 h 882072"/>
                <a:gd name="connsiteX4" fmla="*/ 987746 w 989982"/>
                <a:gd name="connsiteY4" fmla="*/ 207266 h 882072"/>
                <a:gd name="connsiteX5" fmla="*/ 938848 w 989982"/>
                <a:gd name="connsiteY5" fmla="*/ 383304 h 882072"/>
                <a:gd name="connsiteX6" fmla="*/ 669907 w 989982"/>
                <a:gd name="connsiteY6" fmla="*/ 603350 h 882072"/>
                <a:gd name="connsiteX7" fmla="*/ 0 w 989982"/>
                <a:gd name="connsiteY7" fmla="*/ 882072 h 882072"/>
                <a:gd name="connsiteX8" fmla="*/ 0 w 989982"/>
                <a:gd name="connsiteY8" fmla="*/ 882072 h 882072"/>
                <a:gd name="connsiteX0" fmla="*/ 0 w 995881"/>
                <a:gd name="connsiteY0" fmla="*/ 886087 h 886087"/>
                <a:gd name="connsiteX1" fmla="*/ 308060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6087 h 886087"/>
                <a:gd name="connsiteX1" fmla="*/ 371628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5948 h 885948"/>
                <a:gd name="connsiteX1" fmla="*/ 356959 w 995881"/>
                <a:gd name="connsiteY1" fmla="*/ 284497 h 885948"/>
                <a:gd name="connsiteX2" fmla="*/ 581891 w 995881"/>
                <a:gd name="connsiteY2" fmla="*/ 54675 h 885948"/>
                <a:gd name="connsiteX3" fmla="*/ 821492 w 995881"/>
                <a:gd name="connsiteY3" fmla="*/ 10666 h 885948"/>
                <a:gd name="connsiteX4" fmla="*/ 987746 w 995881"/>
                <a:gd name="connsiteY4" fmla="*/ 211142 h 885948"/>
                <a:gd name="connsiteX5" fmla="*/ 938848 w 995881"/>
                <a:gd name="connsiteY5" fmla="*/ 387180 h 885948"/>
                <a:gd name="connsiteX6" fmla="*/ 669907 w 995881"/>
                <a:gd name="connsiteY6" fmla="*/ 607226 h 885948"/>
                <a:gd name="connsiteX7" fmla="*/ 0 w 995881"/>
                <a:gd name="connsiteY7" fmla="*/ 885948 h 885948"/>
                <a:gd name="connsiteX8" fmla="*/ 0 w 995881"/>
                <a:gd name="connsiteY8" fmla="*/ 885948 h 885948"/>
                <a:gd name="connsiteX0" fmla="*/ 0 w 990811"/>
                <a:gd name="connsiteY0" fmla="*/ 885948 h 885948"/>
                <a:gd name="connsiteX1" fmla="*/ 356959 w 990811"/>
                <a:gd name="connsiteY1" fmla="*/ 284497 h 885948"/>
                <a:gd name="connsiteX2" fmla="*/ 581891 w 990811"/>
                <a:gd name="connsiteY2" fmla="*/ 54675 h 885948"/>
                <a:gd name="connsiteX3" fmla="*/ 821492 w 990811"/>
                <a:gd name="connsiteY3" fmla="*/ 10666 h 885948"/>
                <a:gd name="connsiteX4" fmla="*/ 987746 w 990811"/>
                <a:gd name="connsiteY4" fmla="*/ 211142 h 885948"/>
                <a:gd name="connsiteX5" fmla="*/ 909509 w 990811"/>
                <a:gd name="connsiteY5" fmla="*/ 426301 h 885948"/>
                <a:gd name="connsiteX6" fmla="*/ 669907 w 990811"/>
                <a:gd name="connsiteY6" fmla="*/ 607226 h 885948"/>
                <a:gd name="connsiteX7" fmla="*/ 0 w 990811"/>
                <a:gd name="connsiteY7" fmla="*/ 885948 h 885948"/>
                <a:gd name="connsiteX8" fmla="*/ 0 w 990811"/>
                <a:gd name="connsiteY8" fmla="*/ 885948 h 88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0811" h="885948">
                  <a:moveTo>
                    <a:pt x="0" y="885948"/>
                  </a:moveTo>
                  <a:cubicBezTo>
                    <a:pt x="101464" y="705838"/>
                    <a:pt x="259977" y="423043"/>
                    <a:pt x="356959" y="284497"/>
                  </a:cubicBezTo>
                  <a:cubicBezTo>
                    <a:pt x="453941" y="145951"/>
                    <a:pt x="504469" y="100314"/>
                    <a:pt x="581891" y="54675"/>
                  </a:cubicBezTo>
                  <a:cubicBezTo>
                    <a:pt x="659313" y="9036"/>
                    <a:pt x="753850" y="-15412"/>
                    <a:pt x="821492" y="10666"/>
                  </a:cubicBezTo>
                  <a:cubicBezTo>
                    <a:pt x="889134" y="36744"/>
                    <a:pt x="973077" y="141870"/>
                    <a:pt x="987746" y="211142"/>
                  </a:cubicBezTo>
                  <a:cubicBezTo>
                    <a:pt x="1002415" y="280414"/>
                    <a:pt x="962482" y="360287"/>
                    <a:pt x="909509" y="426301"/>
                  </a:cubicBezTo>
                  <a:cubicBezTo>
                    <a:pt x="856536" y="492315"/>
                    <a:pt x="821492" y="530618"/>
                    <a:pt x="669907" y="607226"/>
                  </a:cubicBezTo>
                  <a:cubicBezTo>
                    <a:pt x="518322" y="683834"/>
                    <a:pt x="111651" y="839494"/>
                    <a:pt x="0" y="885948"/>
                  </a:cubicBezTo>
                  <a:lnTo>
                    <a:pt x="0" y="885948"/>
                  </a:lnTo>
                </a:path>
              </a:pathLst>
            </a:custGeom>
            <a:solidFill>
              <a:schemeClr val="accent2">
                <a:lumMod val="75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0E610C2-7560-42BD-8D8E-586B784845BB}"/>
                </a:ext>
              </a:extLst>
            </p:cNvPr>
            <p:cNvSpPr/>
            <p:nvPr/>
          </p:nvSpPr>
          <p:spPr>
            <a:xfrm>
              <a:off x="2586838" y="903810"/>
              <a:ext cx="990600" cy="885825"/>
            </a:xfrm>
            <a:custGeom>
              <a:avLst/>
              <a:gdLst>
                <a:gd name="connsiteX0" fmla="*/ 9779 w 1134583"/>
                <a:gd name="connsiteY0" fmla="*/ 759326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777484 w 1134583"/>
                <a:gd name="connsiteY7" fmla="*/ 61263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5712"/>
                <a:gd name="connsiteY0" fmla="*/ 876682 h 876682"/>
                <a:gd name="connsiteX1" fmla="*/ 308060 w 1135712"/>
                <a:gd name="connsiteY1" fmla="*/ 280121 h 876682"/>
                <a:gd name="connsiteX2" fmla="*/ 581891 w 1135712"/>
                <a:gd name="connsiteY2" fmla="*/ 45409 h 876682"/>
                <a:gd name="connsiteX3" fmla="*/ 904620 w 1135712"/>
                <a:gd name="connsiteY3" fmla="*/ 6290 h 876682"/>
                <a:gd name="connsiteX4" fmla="*/ 1085544 w 1135712"/>
                <a:gd name="connsiteY4" fmla="*/ 128536 h 876682"/>
                <a:gd name="connsiteX5" fmla="*/ 1134442 w 1135712"/>
                <a:gd name="connsiteY5" fmla="*/ 358359 h 876682"/>
                <a:gd name="connsiteX6" fmla="*/ 1075764 w 1135712"/>
                <a:gd name="connsiteY6" fmla="*/ 451266 h 876682"/>
                <a:gd name="connsiteX7" fmla="*/ 669907 w 1135712"/>
                <a:gd name="connsiteY7" fmla="*/ 597960 h 876682"/>
                <a:gd name="connsiteX8" fmla="*/ 0 w 1135712"/>
                <a:gd name="connsiteY8" fmla="*/ 876682 h 876682"/>
                <a:gd name="connsiteX9" fmla="*/ 0 w 1135712"/>
                <a:gd name="connsiteY9" fmla="*/ 876682 h 876682"/>
                <a:gd name="connsiteX0" fmla="*/ 0 w 1142554"/>
                <a:gd name="connsiteY0" fmla="*/ 876682 h 876682"/>
                <a:gd name="connsiteX1" fmla="*/ 308060 w 1142554"/>
                <a:gd name="connsiteY1" fmla="*/ 280121 h 876682"/>
                <a:gd name="connsiteX2" fmla="*/ 581891 w 1142554"/>
                <a:gd name="connsiteY2" fmla="*/ 45409 h 876682"/>
                <a:gd name="connsiteX3" fmla="*/ 904620 w 1142554"/>
                <a:gd name="connsiteY3" fmla="*/ 6290 h 876682"/>
                <a:gd name="connsiteX4" fmla="*/ 1085544 w 1142554"/>
                <a:gd name="connsiteY4" fmla="*/ 128536 h 876682"/>
                <a:gd name="connsiteX5" fmla="*/ 1134442 w 1142554"/>
                <a:gd name="connsiteY5" fmla="*/ 358359 h 876682"/>
                <a:gd name="connsiteX6" fmla="*/ 938848 w 1142554"/>
                <a:gd name="connsiteY6" fmla="*/ 377914 h 876682"/>
                <a:gd name="connsiteX7" fmla="*/ 669907 w 1142554"/>
                <a:gd name="connsiteY7" fmla="*/ 597960 h 876682"/>
                <a:gd name="connsiteX8" fmla="*/ 0 w 1142554"/>
                <a:gd name="connsiteY8" fmla="*/ 876682 h 876682"/>
                <a:gd name="connsiteX9" fmla="*/ 0 w 1142554"/>
                <a:gd name="connsiteY9" fmla="*/ 876682 h 876682"/>
                <a:gd name="connsiteX0" fmla="*/ 0 w 1087026"/>
                <a:gd name="connsiteY0" fmla="*/ 876682 h 876682"/>
                <a:gd name="connsiteX1" fmla="*/ 308060 w 1087026"/>
                <a:gd name="connsiteY1" fmla="*/ 280121 h 876682"/>
                <a:gd name="connsiteX2" fmla="*/ 581891 w 1087026"/>
                <a:gd name="connsiteY2" fmla="*/ 45409 h 876682"/>
                <a:gd name="connsiteX3" fmla="*/ 904620 w 1087026"/>
                <a:gd name="connsiteY3" fmla="*/ 6290 h 876682"/>
                <a:gd name="connsiteX4" fmla="*/ 1085544 w 1087026"/>
                <a:gd name="connsiteY4" fmla="*/ 128536 h 876682"/>
                <a:gd name="connsiteX5" fmla="*/ 987746 w 1087026"/>
                <a:gd name="connsiteY5" fmla="*/ 201876 h 876682"/>
                <a:gd name="connsiteX6" fmla="*/ 938848 w 1087026"/>
                <a:gd name="connsiteY6" fmla="*/ 377914 h 876682"/>
                <a:gd name="connsiteX7" fmla="*/ 669907 w 1087026"/>
                <a:gd name="connsiteY7" fmla="*/ 597960 h 876682"/>
                <a:gd name="connsiteX8" fmla="*/ 0 w 1087026"/>
                <a:gd name="connsiteY8" fmla="*/ 876682 h 876682"/>
                <a:gd name="connsiteX9" fmla="*/ 0 w 1087026"/>
                <a:gd name="connsiteY9" fmla="*/ 876682 h 876682"/>
                <a:gd name="connsiteX0" fmla="*/ 0 w 1130628"/>
                <a:gd name="connsiteY0" fmla="*/ 871729 h 871729"/>
                <a:gd name="connsiteX1" fmla="*/ 308060 w 1130628"/>
                <a:gd name="connsiteY1" fmla="*/ 275168 h 871729"/>
                <a:gd name="connsiteX2" fmla="*/ 581891 w 1130628"/>
                <a:gd name="connsiteY2" fmla="*/ 40456 h 871729"/>
                <a:gd name="connsiteX3" fmla="*/ 904620 w 1130628"/>
                <a:gd name="connsiteY3" fmla="*/ 1337 h 871729"/>
                <a:gd name="connsiteX4" fmla="*/ 1129552 w 1130628"/>
                <a:gd name="connsiteY4" fmla="*/ 55121 h 871729"/>
                <a:gd name="connsiteX5" fmla="*/ 987746 w 1130628"/>
                <a:gd name="connsiteY5" fmla="*/ 196923 h 871729"/>
                <a:gd name="connsiteX6" fmla="*/ 938848 w 1130628"/>
                <a:gd name="connsiteY6" fmla="*/ 372961 h 871729"/>
                <a:gd name="connsiteX7" fmla="*/ 669907 w 1130628"/>
                <a:gd name="connsiteY7" fmla="*/ 593007 h 871729"/>
                <a:gd name="connsiteX8" fmla="*/ 0 w 1130628"/>
                <a:gd name="connsiteY8" fmla="*/ 871729 h 871729"/>
                <a:gd name="connsiteX9" fmla="*/ 0 w 1130628"/>
                <a:gd name="connsiteY9" fmla="*/ 871729 h 871729"/>
                <a:gd name="connsiteX0" fmla="*/ 0 w 989982"/>
                <a:gd name="connsiteY0" fmla="*/ 882072 h 882072"/>
                <a:gd name="connsiteX1" fmla="*/ 308060 w 989982"/>
                <a:gd name="connsiteY1" fmla="*/ 285511 h 882072"/>
                <a:gd name="connsiteX2" fmla="*/ 581891 w 989982"/>
                <a:gd name="connsiteY2" fmla="*/ 50799 h 882072"/>
                <a:gd name="connsiteX3" fmla="*/ 904620 w 989982"/>
                <a:gd name="connsiteY3" fmla="*/ 11680 h 882072"/>
                <a:gd name="connsiteX4" fmla="*/ 987746 w 989982"/>
                <a:gd name="connsiteY4" fmla="*/ 207266 h 882072"/>
                <a:gd name="connsiteX5" fmla="*/ 938848 w 989982"/>
                <a:gd name="connsiteY5" fmla="*/ 383304 h 882072"/>
                <a:gd name="connsiteX6" fmla="*/ 669907 w 989982"/>
                <a:gd name="connsiteY6" fmla="*/ 603350 h 882072"/>
                <a:gd name="connsiteX7" fmla="*/ 0 w 989982"/>
                <a:gd name="connsiteY7" fmla="*/ 882072 h 882072"/>
                <a:gd name="connsiteX8" fmla="*/ 0 w 989982"/>
                <a:gd name="connsiteY8" fmla="*/ 882072 h 882072"/>
                <a:gd name="connsiteX0" fmla="*/ 0 w 995881"/>
                <a:gd name="connsiteY0" fmla="*/ 886087 h 886087"/>
                <a:gd name="connsiteX1" fmla="*/ 308060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6087 h 886087"/>
                <a:gd name="connsiteX1" fmla="*/ 371628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5948 h 885948"/>
                <a:gd name="connsiteX1" fmla="*/ 356959 w 995881"/>
                <a:gd name="connsiteY1" fmla="*/ 284497 h 885948"/>
                <a:gd name="connsiteX2" fmla="*/ 581891 w 995881"/>
                <a:gd name="connsiteY2" fmla="*/ 54675 h 885948"/>
                <a:gd name="connsiteX3" fmla="*/ 821492 w 995881"/>
                <a:gd name="connsiteY3" fmla="*/ 10666 h 885948"/>
                <a:gd name="connsiteX4" fmla="*/ 987746 w 995881"/>
                <a:gd name="connsiteY4" fmla="*/ 211142 h 885948"/>
                <a:gd name="connsiteX5" fmla="*/ 938848 w 995881"/>
                <a:gd name="connsiteY5" fmla="*/ 387180 h 885948"/>
                <a:gd name="connsiteX6" fmla="*/ 669907 w 995881"/>
                <a:gd name="connsiteY6" fmla="*/ 607226 h 885948"/>
                <a:gd name="connsiteX7" fmla="*/ 0 w 995881"/>
                <a:gd name="connsiteY7" fmla="*/ 885948 h 885948"/>
                <a:gd name="connsiteX8" fmla="*/ 0 w 995881"/>
                <a:gd name="connsiteY8" fmla="*/ 885948 h 885948"/>
                <a:gd name="connsiteX0" fmla="*/ 0 w 990811"/>
                <a:gd name="connsiteY0" fmla="*/ 885948 h 885948"/>
                <a:gd name="connsiteX1" fmla="*/ 356959 w 990811"/>
                <a:gd name="connsiteY1" fmla="*/ 284497 h 885948"/>
                <a:gd name="connsiteX2" fmla="*/ 581891 w 990811"/>
                <a:gd name="connsiteY2" fmla="*/ 54675 h 885948"/>
                <a:gd name="connsiteX3" fmla="*/ 821492 w 990811"/>
                <a:gd name="connsiteY3" fmla="*/ 10666 h 885948"/>
                <a:gd name="connsiteX4" fmla="*/ 987746 w 990811"/>
                <a:gd name="connsiteY4" fmla="*/ 211142 h 885948"/>
                <a:gd name="connsiteX5" fmla="*/ 909509 w 990811"/>
                <a:gd name="connsiteY5" fmla="*/ 426301 h 885948"/>
                <a:gd name="connsiteX6" fmla="*/ 669907 w 990811"/>
                <a:gd name="connsiteY6" fmla="*/ 607226 h 885948"/>
                <a:gd name="connsiteX7" fmla="*/ 0 w 990811"/>
                <a:gd name="connsiteY7" fmla="*/ 885948 h 885948"/>
                <a:gd name="connsiteX8" fmla="*/ 0 w 990811"/>
                <a:gd name="connsiteY8" fmla="*/ 885948 h 88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0811" h="885948">
                  <a:moveTo>
                    <a:pt x="0" y="885948"/>
                  </a:moveTo>
                  <a:cubicBezTo>
                    <a:pt x="101464" y="705838"/>
                    <a:pt x="259977" y="423043"/>
                    <a:pt x="356959" y="284497"/>
                  </a:cubicBezTo>
                  <a:cubicBezTo>
                    <a:pt x="453941" y="145951"/>
                    <a:pt x="504469" y="100314"/>
                    <a:pt x="581891" y="54675"/>
                  </a:cubicBezTo>
                  <a:cubicBezTo>
                    <a:pt x="659313" y="9036"/>
                    <a:pt x="753850" y="-15412"/>
                    <a:pt x="821492" y="10666"/>
                  </a:cubicBezTo>
                  <a:cubicBezTo>
                    <a:pt x="889134" y="36744"/>
                    <a:pt x="973077" y="141870"/>
                    <a:pt x="987746" y="211142"/>
                  </a:cubicBezTo>
                  <a:cubicBezTo>
                    <a:pt x="1002415" y="280414"/>
                    <a:pt x="962482" y="360287"/>
                    <a:pt x="909509" y="426301"/>
                  </a:cubicBezTo>
                  <a:cubicBezTo>
                    <a:pt x="856536" y="492315"/>
                    <a:pt x="821492" y="530618"/>
                    <a:pt x="669907" y="607226"/>
                  </a:cubicBezTo>
                  <a:cubicBezTo>
                    <a:pt x="518322" y="683834"/>
                    <a:pt x="111651" y="839494"/>
                    <a:pt x="0" y="885948"/>
                  </a:cubicBezTo>
                  <a:lnTo>
                    <a:pt x="0" y="885948"/>
                  </a:lnTo>
                </a:path>
              </a:pathLst>
            </a:custGeom>
            <a:solidFill>
              <a:schemeClr val="accent1">
                <a:lumMod val="75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006A356-7D6C-4461-A410-7AC9A1974FA4}"/>
                </a:ext>
              </a:extLst>
            </p:cNvPr>
            <p:cNvCxnSpPr>
              <a:stCxn id="11" idx="0"/>
            </p:cNvCxnSpPr>
            <p:nvPr/>
          </p:nvCxnSpPr>
          <p:spPr>
            <a:xfrm flipV="1">
              <a:off x="2586838" y="748147"/>
              <a:ext cx="1888401" cy="104148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Multiplication Sign 12">
              <a:extLst>
                <a:ext uri="{FF2B5EF4-FFF2-40B4-BE49-F238E27FC236}">
                  <a16:creationId xmlns:a16="http://schemas.microsoft.com/office/drawing/2014/main" id="{84DE6576-15BA-433F-A706-2BBAE0AA2F0F}"/>
                </a:ext>
              </a:extLst>
            </p:cNvPr>
            <p:cNvSpPr/>
            <p:nvPr/>
          </p:nvSpPr>
          <p:spPr>
            <a:xfrm>
              <a:off x="3603813" y="1149112"/>
              <a:ext cx="112466" cy="122246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Multiplication Sign 13">
              <a:extLst>
                <a:ext uri="{FF2B5EF4-FFF2-40B4-BE49-F238E27FC236}">
                  <a16:creationId xmlns:a16="http://schemas.microsoft.com/office/drawing/2014/main" id="{A23D2898-F014-48DB-BAB5-C18E7755C570}"/>
                </a:ext>
              </a:extLst>
            </p:cNvPr>
            <p:cNvSpPr/>
            <p:nvPr/>
          </p:nvSpPr>
          <p:spPr>
            <a:xfrm>
              <a:off x="3475752" y="1192197"/>
              <a:ext cx="112395" cy="121920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4C67A47-EACB-499C-9F73-D1E38429B547}"/>
                </a:ext>
              </a:extLst>
            </p:cNvPr>
            <p:cNvCxnSpPr/>
            <p:nvPr/>
          </p:nvCxnSpPr>
          <p:spPr>
            <a:xfrm>
              <a:off x="3754959" y="1388714"/>
              <a:ext cx="181362" cy="3421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366ECE-161D-4E63-A53E-73E6E4D9719A}"/>
                </a:ext>
              </a:extLst>
            </p:cNvPr>
            <p:cNvCxnSpPr/>
            <p:nvPr/>
          </p:nvCxnSpPr>
          <p:spPr>
            <a:xfrm>
              <a:off x="3622447" y="1447931"/>
              <a:ext cx="180975" cy="341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AD2E62D-4885-44B8-A226-E4A2E5100561}"/>
                </a:ext>
              </a:extLst>
            </p:cNvPr>
            <p:cNvCxnSpPr/>
            <p:nvPr/>
          </p:nvCxnSpPr>
          <p:spPr>
            <a:xfrm flipV="1">
              <a:off x="3417998" y="1647876"/>
              <a:ext cx="278721" cy="1564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DED08DF-12F7-4793-A590-C958AB7106F6}"/>
                </a:ext>
              </a:extLst>
            </p:cNvPr>
            <p:cNvCxnSpPr/>
            <p:nvPr/>
          </p:nvCxnSpPr>
          <p:spPr>
            <a:xfrm flipH="1">
              <a:off x="3867864" y="1457172"/>
              <a:ext cx="215152" cy="1173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4">
              <a:extLst>
                <a:ext uri="{FF2B5EF4-FFF2-40B4-BE49-F238E27FC236}">
                  <a16:creationId xmlns:a16="http://schemas.microsoft.com/office/drawing/2014/main" id="{19B24E89-B91E-4EC4-B1A0-7C20C2BA17FF}"/>
                </a:ext>
              </a:extLst>
            </p:cNvPr>
            <p:cNvSpPr txBox="1"/>
            <p:nvPr/>
          </p:nvSpPr>
          <p:spPr>
            <a:xfrm>
              <a:off x="3408218" y="1833470"/>
              <a:ext cx="1036647" cy="538102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Difference in antenna gain, ‘x’ dB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id="{38FA0BA8-82D9-4247-B072-19D72EA394C6}"/>
                </a:ext>
              </a:extLst>
            </p:cNvPr>
            <p:cNvSpPr txBox="1"/>
            <p:nvPr/>
          </p:nvSpPr>
          <p:spPr>
            <a:xfrm>
              <a:off x="4723585" y="561270"/>
              <a:ext cx="523213" cy="44005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gNB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Text Box 24">
              <a:extLst>
                <a:ext uri="{FF2B5EF4-FFF2-40B4-BE49-F238E27FC236}">
                  <a16:creationId xmlns:a16="http://schemas.microsoft.com/office/drawing/2014/main" id="{C0DF02D5-4B65-4ACE-91AC-50CF5D980B6F}"/>
                </a:ext>
              </a:extLst>
            </p:cNvPr>
            <p:cNvSpPr txBox="1"/>
            <p:nvPr/>
          </p:nvSpPr>
          <p:spPr>
            <a:xfrm>
              <a:off x="2248402" y="2438956"/>
              <a:ext cx="522605" cy="294464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UE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197502D-7E2A-4643-A4C6-74794158ADD4}"/>
                </a:ext>
              </a:extLst>
            </p:cNvPr>
            <p:cNvCxnSpPr/>
            <p:nvPr/>
          </p:nvCxnSpPr>
          <p:spPr>
            <a:xfrm>
              <a:off x="356959" y="933959"/>
              <a:ext cx="16380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: Top Corners Snipped 22">
              <a:extLst>
                <a:ext uri="{FF2B5EF4-FFF2-40B4-BE49-F238E27FC236}">
                  <a16:creationId xmlns:a16="http://schemas.microsoft.com/office/drawing/2014/main" id="{7F90CBAB-13DE-4E82-A507-B54E064EE7AA}"/>
                </a:ext>
              </a:extLst>
            </p:cNvPr>
            <p:cNvSpPr/>
            <p:nvPr/>
          </p:nvSpPr>
          <p:spPr>
            <a:xfrm>
              <a:off x="621010" y="586781"/>
              <a:ext cx="254272" cy="338237"/>
            </a:xfrm>
            <a:prstGeom prst="snip2Same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Rectangle: Top Corners Snipped 23">
              <a:extLst>
                <a:ext uri="{FF2B5EF4-FFF2-40B4-BE49-F238E27FC236}">
                  <a16:creationId xmlns:a16="http://schemas.microsoft.com/office/drawing/2014/main" id="{0C4DBB60-38B2-484A-A074-B8F74EEF5EFA}"/>
                </a:ext>
              </a:extLst>
            </p:cNvPr>
            <p:cNvSpPr/>
            <p:nvPr/>
          </p:nvSpPr>
          <p:spPr>
            <a:xfrm>
              <a:off x="1441578" y="586758"/>
              <a:ext cx="254000" cy="337820"/>
            </a:xfrm>
            <a:prstGeom prst="snip2SameRect">
              <a:avLst/>
            </a:prstGeom>
            <a:gradFill flip="none" rotWithShape="1">
              <a:gsLst>
                <a:gs pos="0">
                  <a:schemeClr val="accent2">
                    <a:lumMod val="75000"/>
                    <a:tint val="66000"/>
                    <a:satMod val="160000"/>
                  </a:schemeClr>
                </a:gs>
                <a:gs pos="50000">
                  <a:schemeClr val="accent2">
                    <a:lumMod val="75000"/>
                    <a:tint val="44500"/>
                    <a:satMod val="160000"/>
                  </a:schemeClr>
                </a:gs>
                <a:gs pos="100000">
                  <a:schemeClr val="accent2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Text Box 24">
              <a:extLst>
                <a:ext uri="{FF2B5EF4-FFF2-40B4-BE49-F238E27FC236}">
                  <a16:creationId xmlns:a16="http://schemas.microsoft.com/office/drawing/2014/main" id="{BFA34110-F589-4B35-839D-5AA5251F90E4}"/>
                </a:ext>
              </a:extLst>
            </p:cNvPr>
            <p:cNvSpPr txBox="1"/>
            <p:nvPr/>
          </p:nvSpPr>
          <p:spPr>
            <a:xfrm>
              <a:off x="556518" y="4061"/>
              <a:ext cx="1154925" cy="45069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Conducted power in transmitted CCs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: Top Corners Snipped 25">
              <a:extLst>
                <a:ext uri="{FF2B5EF4-FFF2-40B4-BE49-F238E27FC236}">
                  <a16:creationId xmlns:a16="http://schemas.microsoft.com/office/drawing/2014/main" id="{31422EB0-4602-4C9C-8915-440D749890AA}"/>
                </a:ext>
              </a:extLst>
            </p:cNvPr>
            <p:cNvSpPr/>
            <p:nvPr/>
          </p:nvSpPr>
          <p:spPr>
            <a:xfrm rot="10800000">
              <a:off x="1441578" y="981754"/>
              <a:ext cx="254000" cy="337185"/>
            </a:xfrm>
            <a:prstGeom prst="snip2Same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id="{D4AC858E-0867-4FBE-B326-099426E42BFD}"/>
                </a:ext>
              </a:extLst>
            </p:cNvPr>
            <p:cNvSpPr txBox="1"/>
            <p:nvPr/>
          </p:nvSpPr>
          <p:spPr>
            <a:xfrm>
              <a:off x="1774087" y="1016103"/>
              <a:ext cx="719731" cy="38239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Ref signal for BM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D2F7AFC-656C-4593-BDAD-9EFBE85076E4}"/>
                </a:ext>
              </a:extLst>
            </p:cNvPr>
            <p:cNvCxnSpPr>
              <a:stCxn id="25" idx="2"/>
              <a:endCxn id="23" idx="3"/>
            </p:cNvCxnSpPr>
            <p:nvPr/>
          </p:nvCxnSpPr>
          <p:spPr>
            <a:xfrm flipH="1">
              <a:off x="748146" y="454754"/>
              <a:ext cx="385835" cy="132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47E6B742-27C4-42EC-A074-D559B6F27786}"/>
                </a:ext>
              </a:extLst>
            </p:cNvPr>
            <p:cNvCxnSpPr>
              <a:stCxn id="25" idx="2"/>
              <a:endCxn id="24" idx="2"/>
            </p:cNvCxnSpPr>
            <p:nvPr/>
          </p:nvCxnSpPr>
          <p:spPr>
            <a:xfrm>
              <a:off x="1133981" y="454754"/>
              <a:ext cx="307597" cy="300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 Box 24">
              <a:extLst>
                <a:ext uri="{FF2B5EF4-FFF2-40B4-BE49-F238E27FC236}">
                  <a16:creationId xmlns:a16="http://schemas.microsoft.com/office/drawing/2014/main" id="{87B1413F-9DC3-40AB-B723-3D0125C46948}"/>
                </a:ext>
              </a:extLst>
            </p:cNvPr>
            <p:cNvSpPr txBox="1"/>
            <p:nvPr/>
          </p:nvSpPr>
          <p:spPr>
            <a:xfrm>
              <a:off x="2165496" y="286746"/>
              <a:ext cx="1985978" cy="61704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Blue CC squints away from target direction due to separation in frequency from reference signal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C11DCE7-6B8A-4EDE-B37E-578E9F6926C0}"/>
                </a:ext>
              </a:extLst>
            </p:cNvPr>
            <p:cNvCxnSpPr/>
            <p:nvPr/>
          </p:nvCxnSpPr>
          <p:spPr>
            <a:xfrm>
              <a:off x="357390" y="2396776"/>
              <a:ext cx="16376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Top Corners Snipped 31">
              <a:extLst>
                <a:ext uri="{FF2B5EF4-FFF2-40B4-BE49-F238E27FC236}">
                  <a16:creationId xmlns:a16="http://schemas.microsoft.com/office/drawing/2014/main" id="{DD017D77-DC14-4DAB-B038-F74D786BA8AD}"/>
                </a:ext>
              </a:extLst>
            </p:cNvPr>
            <p:cNvSpPr/>
            <p:nvPr/>
          </p:nvSpPr>
          <p:spPr>
            <a:xfrm>
              <a:off x="620915" y="2156418"/>
              <a:ext cx="254000" cy="231467"/>
            </a:xfrm>
            <a:prstGeom prst="snip2Same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Rectangle: Top Corners Snipped 32">
              <a:extLst>
                <a:ext uri="{FF2B5EF4-FFF2-40B4-BE49-F238E27FC236}">
                  <a16:creationId xmlns:a16="http://schemas.microsoft.com/office/drawing/2014/main" id="{9092E1FA-8B32-4CE3-9B66-3C8BA6B65580}"/>
                </a:ext>
              </a:extLst>
            </p:cNvPr>
            <p:cNvSpPr/>
            <p:nvPr/>
          </p:nvSpPr>
          <p:spPr>
            <a:xfrm>
              <a:off x="1441970" y="2050066"/>
              <a:ext cx="254000" cy="337820"/>
            </a:xfrm>
            <a:prstGeom prst="snip2SameRect">
              <a:avLst/>
            </a:prstGeom>
            <a:gradFill flip="none" rotWithShape="1">
              <a:gsLst>
                <a:gs pos="0">
                  <a:schemeClr val="accent2">
                    <a:lumMod val="75000"/>
                    <a:tint val="66000"/>
                    <a:satMod val="160000"/>
                  </a:schemeClr>
                </a:gs>
                <a:gs pos="50000">
                  <a:schemeClr val="accent2">
                    <a:lumMod val="75000"/>
                    <a:tint val="44500"/>
                    <a:satMod val="160000"/>
                  </a:schemeClr>
                </a:gs>
                <a:gs pos="100000">
                  <a:schemeClr val="accent2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4" name="Text Box 24">
              <a:extLst>
                <a:ext uri="{FF2B5EF4-FFF2-40B4-BE49-F238E27FC236}">
                  <a16:creationId xmlns:a16="http://schemas.microsoft.com/office/drawing/2014/main" id="{EE890FF8-9DF1-48F1-B1D2-FFED44DA2618}"/>
                </a:ext>
              </a:extLst>
            </p:cNvPr>
            <p:cNvSpPr txBox="1"/>
            <p:nvPr/>
          </p:nvSpPr>
          <p:spPr>
            <a:xfrm>
              <a:off x="556780" y="1354486"/>
              <a:ext cx="900430" cy="56286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Power received OTA 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24BF18B-CABB-41BF-84BD-E90D5AB8CC8E}"/>
                </a:ext>
              </a:extLst>
            </p:cNvPr>
            <p:cNvCxnSpPr>
              <a:endCxn id="32" idx="3"/>
            </p:cNvCxnSpPr>
            <p:nvPr/>
          </p:nvCxnSpPr>
          <p:spPr>
            <a:xfrm flipH="1">
              <a:off x="747915" y="1917986"/>
              <a:ext cx="259081" cy="2384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75770A5-778F-4C5D-968C-6CFCA53A1C3B}"/>
                </a:ext>
              </a:extLst>
            </p:cNvPr>
            <p:cNvCxnSpPr/>
            <p:nvPr/>
          </p:nvCxnSpPr>
          <p:spPr>
            <a:xfrm>
              <a:off x="1006995" y="1917986"/>
              <a:ext cx="434340" cy="3003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56C5D41-300A-4F77-9EA7-1BA952335051}"/>
                </a:ext>
              </a:extLst>
            </p:cNvPr>
            <p:cNvCxnSpPr/>
            <p:nvPr/>
          </p:nvCxnSpPr>
          <p:spPr>
            <a:xfrm>
              <a:off x="132026" y="2156418"/>
              <a:ext cx="410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71982D8-86CB-488B-845E-05D3AC6781A1}"/>
                </a:ext>
              </a:extLst>
            </p:cNvPr>
            <p:cNvCxnSpPr/>
            <p:nvPr/>
          </p:nvCxnSpPr>
          <p:spPr>
            <a:xfrm>
              <a:off x="112467" y="2043953"/>
              <a:ext cx="1156850" cy="61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16F50DD-E63A-4EEB-A1B2-ADBF8BA22F2C}"/>
                </a:ext>
              </a:extLst>
            </p:cNvPr>
            <p:cNvCxnSpPr/>
            <p:nvPr/>
          </p:nvCxnSpPr>
          <p:spPr>
            <a:xfrm flipV="1">
              <a:off x="254272" y="2146640"/>
              <a:ext cx="4890" cy="1564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3A998C7C-E6BD-4C09-9F9B-6D095E872DF3}"/>
                </a:ext>
              </a:extLst>
            </p:cNvPr>
            <p:cNvCxnSpPr/>
            <p:nvPr/>
          </p:nvCxnSpPr>
          <p:spPr>
            <a:xfrm flipH="1">
              <a:off x="278721" y="1838580"/>
              <a:ext cx="4890" cy="2053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24">
              <a:extLst>
                <a:ext uri="{FF2B5EF4-FFF2-40B4-BE49-F238E27FC236}">
                  <a16:creationId xmlns:a16="http://schemas.microsoft.com/office/drawing/2014/main" id="{6E6EAF44-BC3A-4223-98E9-86092AEC76D8}"/>
                </a:ext>
              </a:extLst>
            </p:cNvPr>
            <p:cNvSpPr txBox="1"/>
            <p:nvPr/>
          </p:nvSpPr>
          <p:spPr>
            <a:xfrm>
              <a:off x="3871" y="1549155"/>
              <a:ext cx="617044" cy="25030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‘x’ dB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CBM inter-band DL CA and Intra-band DL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For EIS spherical coverage:</a:t>
            </a:r>
            <a:endParaRPr lang="en-US" dirty="0"/>
          </a:p>
          <a:p>
            <a:pPr lvl="1"/>
            <a:r>
              <a:rPr lang="en-US" dirty="0"/>
              <a:t>CBM inter-band DL CA: </a:t>
            </a:r>
            <a:r>
              <a:rPr lang="en-GB" dirty="0"/>
              <a:t>Including radiated relaxation </a:t>
            </a:r>
            <a:r>
              <a:rPr lang="en-US" dirty="0"/>
              <a:t>due to the </a:t>
            </a:r>
            <a:r>
              <a:rPr lang="en-GB" dirty="0"/>
              <a:t>beam squint effect in the CBM inter-band CA EIS </a:t>
            </a:r>
            <a:r>
              <a:rPr lang="en-US" dirty="0"/>
              <a:t>spherical coverage </a:t>
            </a:r>
            <a:r>
              <a:rPr lang="en-GB" dirty="0"/>
              <a:t>as below:</a:t>
            </a:r>
          </a:p>
          <a:p>
            <a:pPr lvl="2"/>
            <a:r>
              <a:rPr lang="en-US" dirty="0"/>
              <a:t>For CBM inter-band CA EIS spherical coverage, allowing X dB relaxation (at spherical coverage point on CCDF) on the secondary CC. </a:t>
            </a:r>
          </a:p>
          <a:p>
            <a:pPr lvl="2"/>
            <a:r>
              <a:rPr lang="en-US" dirty="0"/>
              <a:t>X depends on the frequency separation between primary and secondary CCs.</a:t>
            </a:r>
          </a:p>
          <a:p>
            <a:pPr lvl="2"/>
            <a:r>
              <a:rPr lang="en-US" dirty="0"/>
              <a:t>The relaxation due to beam squint shall be included in the general inter-band CA relaxation.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GB" dirty="0"/>
              <a:t>Intra-band DL CA: no impact to consider because spherical coverage requirement is absent.  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GB" dirty="0"/>
              <a:t>The following information shall be captured in the TR for information, based on company contributions</a:t>
            </a:r>
            <a:r>
              <a:rPr lang="en-GB" dirty="0">
                <a:highlight>
                  <a:srgbClr val="FFFF00"/>
                </a:highlight>
              </a:rPr>
              <a:t> </a:t>
            </a:r>
          </a:p>
          <a:p>
            <a:pPr lvl="2"/>
            <a:r>
              <a:rPr lang="en-GB" dirty="0"/>
              <a:t>CA EIS degradation quantified in terms of delta gain CDF, due to frequency separation from the CC configured as the beam management reference signal.</a:t>
            </a:r>
          </a:p>
          <a:p>
            <a:pPr marL="914400" lvl="2" indent="0">
              <a:buNone/>
            </a:pPr>
            <a:endParaRPr lang="en-GB" dirty="0"/>
          </a:p>
          <a:p>
            <a:pPr lvl="1"/>
            <a:r>
              <a:rPr lang="en-US" dirty="0"/>
              <a:t>Companies are encouraged to provide input on the value of X based on the agreed simulation assumption from </a:t>
            </a:r>
            <a:r>
              <a:rPr lang="en-GB" dirty="0"/>
              <a:t>R4-2005675 for the </a:t>
            </a:r>
            <a:r>
              <a:rPr lang="en-US" dirty="0"/>
              <a:t>CBM inter-band CA spherical coverage requirement discussion</a:t>
            </a:r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r>
              <a:rPr lang="en-US" b="1" dirty="0"/>
              <a:t>For </a:t>
            </a:r>
            <a:r>
              <a:rPr lang="en-GB" b="1" dirty="0"/>
              <a:t>REFSENS </a:t>
            </a:r>
            <a:r>
              <a:rPr lang="en-US" b="1" dirty="0"/>
              <a:t>:</a:t>
            </a:r>
            <a:endParaRPr lang="en-GB" b="1" dirty="0"/>
          </a:p>
          <a:p>
            <a:pPr lvl="1"/>
            <a:r>
              <a:rPr lang="en-GB" dirty="0"/>
              <a:t>The beam squint effect on the CBM inter-band REFSENS is FFS, </a:t>
            </a:r>
            <a:r>
              <a:rPr lang="en-US" dirty="0"/>
              <a:t>companies are encouraged to verify if best EIS value is impacted.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2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5C87-A2D4-4D52-825F-79695A28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68"/>
            <a:ext cx="10515600" cy="1325563"/>
          </a:xfrm>
        </p:spPr>
        <p:txBody>
          <a:bodyPr/>
          <a:lstStyle/>
          <a:p>
            <a:r>
              <a:rPr lang="en-US" dirty="0"/>
              <a:t>WF on Intra-band UL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203D0-DE99-4CC7-8F14-5FC53A450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874"/>
            <a:ext cx="10515600" cy="5615125"/>
          </a:xfrm>
        </p:spPr>
        <p:txBody>
          <a:bodyPr>
            <a:normAutofit/>
          </a:bodyPr>
          <a:lstStyle/>
          <a:p>
            <a:r>
              <a:rPr lang="en-GB" dirty="0"/>
              <a:t>The beam squint effect on the </a:t>
            </a:r>
            <a:r>
              <a:rPr lang="en-US" dirty="0"/>
              <a:t>Intra-band UL CA </a:t>
            </a:r>
            <a:r>
              <a:rPr lang="en-GB" dirty="0"/>
              <a:t>is FFS, </a:t>
            </a:r>
            <a:r>
              <a:rPr lang="en-US" dirty="0"/>
              <a:t>companies are encouraged to verify if there is impact to FR2 CA EIRP (peak and spherical coverage) for FS &lt;= 1400 MHz </a:t>
            </a:r>
          </a:p>
          <a:p>
            <a:endParaRPr lang="en-US" sz="2200" dirty="0">
              <a:highlight>
                <a:srgbClr val="FFFF00"/>
              </a:highlight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9E6C5-5A85-4E2B-9ADA-C64153AC8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5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6D6D3-21CF-4E44-A1BB-A6054FD8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Beam management reference signal location for </a:t>
            </a:r>
            <a:r>
              <a:rPr lang="en-GB" dirty="0"/>
              <a:t>FR2 CA 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AA545-B991-44C4-99E3-C7109D265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FR2 CA cases, requirements apply when the BM RS is provided in a CC with a configured UL BWP</a:t>
            </a:r>
            <a:endParaRPr lang="en-US" dirty="0"/>
          </a:p>
          <a:p>
            <a:r>
              <a:rPr lang="en-US" dirty="0"/>
              <a:t>BM RS shall be provided in </a:t>
            </a:r>
            <a:r>
              <a:rPr lang="en-US" dirty="0" err="1"/>
              <a:t>Pcell</a:t>
            </a:r>
            <a:r>
              <a:rPr lang="en-US" dirty="0"/>
              <a:t> for CBM inter-band CA and intra-band CA. BM RS shall be provided in </a:t>
            </a:r>
            <a:r>
              <a:rPr lang="en-US" dirty="0" err="1"/>
              <a:t>Pcell</a:t>
            </a:r>
            <a:r>
              <a:rPr lang="en-US" dirty="0"/>
              <a:t> and one of </a:t>
            </a:r>
            <a:r>
              <a:rPr lang="en-US" dirty="0" err="1"/>
              <a:t>Scell</a:t>
            </a:r>
            <a:r>
              <a:rPr lang="en-US" dirty="0"/>
              <a:t> in IBM inter-band </a:t>
            </a:r>
            <a:r>
              <a:rPr lang="en-US"/>
              <a:t>CA .</a:t>
            </a:r>
            <a:r>
              <a:rPr lang="en-US" dirty="0"/>
              <a:t> 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A1345-22D6-4D38-B7A1-AA08CAF5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9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798D-328E-4EBD-9FE6-D9E405E6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5EE45-8780-4F2E-A7FD-DDE9B0755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R4-200XXXX Email discussion summary for [95e][123] NR_RF_FR2_req_enh_Part_3    Moderator (Qualcomm Incorporated)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788C7-BBA3-4F70-8981-A6989CA5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8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3AF143-DB3C-4A3C-8BCC-391E1F7F45F5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1929b448-875c-41b5-9ef9-a74e7ff7005c"/>
    <ds:schemaRef ds:uri="http://schemas.microsoft.com/office/2006/metadata/properties"/>
    <ds:schemaRef ds:uri="http://schemas.microsoft.com/office/2006/documentManagement/types"/>
    <ds:schemaRef ds:uri="468205d2-1d1d-4d66-9ec2-8f6b59beddc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51DE506-3F85-4204-A0F3-B4C2B6FF2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287BD1-EA1E-4011-8CAC-411346A57D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526</Words>
  <Application>Microsoft Office PowerPoint</Application>
  <PresentationFormat>Widescreen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WF on FR2 Beam Squint Effect</vt:lpstr>
      <vt:lpstr>Background</vt:lpstr>
      <vt:lpstr>WF on CBM inter-band DL CA and Intra-band DL CA</vt:lpstr>
      <vt:lpstr>WF on Intra-band UL CA</vt:lpstr>
      <vt:lpstr>WF on Beam management reference signal location for FR2 CA test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vvintola@qti.qualcomm.com</dc:creator>
  <cp:keywords>Wide;band operation, CTPClassification=CTP_PUBLIC:VisualMarkings=</cp:keywords>
  <cp:lastModifiedBy>Zhao, Kun</cp:lastModifiedBy>
  <cp:revision>683</cp:revision>
  <dcterms:created xsi:type="dcterms:W3CDTF">2017-05-16T04:27:47Z</dcterms:created>
  <dcterms:modified xsi:type="dcterms:W3CDTF">2020-05-31T23:57:40Z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  <property fmtid="{D5CDD505-2E9C-101B-9397-08002B2CF9AE}" pid="15" name="ContentTypeId">
    <vt:lpwstr>0x010100D0950D8094C35F4CA78BB754F2736DFC</vt:lpwstr>
  </property>
</Properties>
</file>