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48" r:id="rId1"/>
  </p:sldMasterIdLst>
  <p:sldIdLst>
    <p:sldId id="256" r:id="rId2"/>
    <p:sldId id="281" r:id="rId3"/>
    <p:sldId id="282" r:id="rId4"/>
    <p:sldId id="280" r:id="rId5"/>
    <p:sldId id="283" r:id="rId6"/>
    <p:sldId id="275" r:id="rId7"/>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浅色样式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70" d="100"/>
          <a:sy n="70" d="100"/>
        </p:scale>
        <p:origin x="536"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C6936158-C93E-4C60-BD2E-E0FD4C159F8B}" type="datetimeFigureOut">
              <a:rPr lang="zh-CN" altLang="en-US" smtClean="0"/>
              <a:t>2020/6/3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1ED1A10-FDDA-4E7B-95D6-5A93CB0F58BA}" type="slidenum">
              <a:rPr lang="zh-CN" altLang="en-US" smtClean="0"/>
              <a:t>‹#›</a:t>
            </a:fld>
            <a:endParaRPr lang="zh-CN" altLang="en-US"/>
          </a:p>
        </p:txBody>
      </p:sp>
    </p:spTree>
    <p:extLst>
      <p:ext uri="{BB962C8B-B14F-4D97-AF65-F5344CB8AC3E}">
        <p14:creationId xmlns:p14="http://schemas.microsoft.com/office/powerpoint/2010/main" val="27173505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C6936158-C93E-4C60-BD2E-E0FD4C159F8B}" type="datetimeFigureOut">
              <a:rPr lang="zh-CN" altLang="en-US" smtClean="0"/>
              <a:t>2020/6/3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1ED1A10-FDDA-4E7B-95D6-5A93CB0F58BA}" type="slidenum">
              <a:rPr lang="zh-CN" altLang="en-US" smtClean="0"/>
              <a:t>‹#›</a:t>
            </a:fld>
            <a:endParaRPr lang="zh-CN" altLang="en-US"/>
          </a:p>
        </p:txBody>
      </p:sp>
    </p:spTree>
    <p:extLst>
      <p:ext uri="{BB962C8B-B14F-4D97-AF65-F5344CB8AC3E}">
        <p14:creationId xmlns:p14="http://schemas.microsoft.com/office/powerpoint/2010/main" val="3237162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C6936158-C93E-4C60-BD2E-E0FD4C159F8B}" type="datetimeFigureOut">
              <a:rPr lang="zh-CN" altLang="en-US" smtClean="0"/>
              <a:t>2020/6/3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1ED1A10-FDDA-4E7B-95D6-5A93CB0F58BA}" type="slidenum">
              <a:rPr lang="zh-CN" altLang="en-US" smtClean="0"/>
              <a:t>‹#›</a:t>
            </a:fld>
            <a:endParaRPr lang="zh-CN" altLang="en-US"/>
          </a:p>
        </p:txBody>
      </p:sp>
    </p:spTree>
    <p:extLst>
      <p:ext uri="{BB962C8B-B14F-4D97-AF65-F5344CB8AC3E}">
        <p14:creationId xmlns:p14="http://schemas.microsoft.com/office/powerpoint/2010/main" val="38943802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C6936158-C93E-4C60-BD2E-E0FD4C159F8B}" type="datetimeFigureOut">
              <a:rPr lang="zh-CN" altLang="en-US" smtClean="0"/>
              <a:t>2020/6/3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1ED1A10-FDDA-4E7B-95D6-5A93CB0F58BA}" type="slidenum">
              <a:rPr lang="zh-CN" altLang="en-US" smtClean="0"/>
              <a:t>‹#›</a:t>
            </a:fld>
            <a:endParaRPr lang="zh-CN" altLang="en-US"/>
          </a:p>
        </p:txBody>
      </p:sp>
    </p:spTree>
    <p:extLst>
      <p:ext uri="{BB962C8B-B14F-4D97-AF65-F5344CB8AC3E}">
        <p14:creationId xmlns:p14="http://schemas.microsoft.com/office/powerpoint/2010/main" val="27401712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C6936158-C93E-4C60-BD2E-E0FD4C159F8B}" type="datetimeFigureOut">
              <a:rPr lang="zh-CN" altLang="en-US" smtClean="0"/>
              <a:t>2020/6/3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1ED1A10-FDDA-4E7B-95D6-5A93CB0F58BA}" type="slidenum">
              <a:rPr lang="zh-CN" altLang="en-US" smtClean="0"/>
              <a:t>‹#›</a:t>
            </a:fld>
            <a:endParaRPr lang="zh-CN" altLang="en-US"/>
          </a:p>
        </p:txBody>
      </p:sp>
    </p:spTree>
    <p:extLst>
      <p:ext uri="{BB962C8B-B14F-4D97-AF65-F5344CB8AC3E}">
        <p14:creationId xmlns:p14="http://schemas.microsoft.com/office/powerpoint/2010/main" val="42424153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C6936158-C93E-4C60-BD2E-E0FD4C159F8B}" type="datetimeFigureOut">
              <a:rPr lang="zh-CN" altLang="en-US" smtClean="0"/>
              <a:t>2020/6/3</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D1ED1A10-FDDA-4E7B-95D6-5A93CB0F58BA}" type="slidenum">
              <a:rPr lang="zh-CN" altLang="en-US" smtClean="0"/>
              <a:t>‹#›</a:t>
            </a:fld>
            <a:endParaRPr lang="zh-CN" altLang="en-US"/>
          </a:p>
        </p:txBody>
      </p:sp>
    </p:spTree>
    <p:extLst>
      <p:ext uri="{BB962C8B-B14F-4D97-AF65-F5344CB8AC3E}">
        <p14:creationId xmlns:p14="http://schemas.microsoft.com/office/powerpoint/2010/main" val="2844568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C6936158-C93E-4C60-BD2E-E0FD4C159F8B}" type="datetimeFigureOut">
              <a:rPr lang="zh-CN" altLang="en-US" smtClean="0"/>
              <a:t>2020/6/3</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D1ED1A10-FDDA-4E7B-95D6-5A93CB0F58BA}" type="slidenum">
              <a:rPr lang="zh-CN" altLang="en-US" smtClean="0"/>
              <a:t>‹#›</a:t>
            </a:fld>
            <a:endParaRPr lang="zh-CN" altLang="en-US"/>
          </a:p>
        </p:txBody>
      </p:sp>
    </p:spTree>
    <p:extLst>
      <p:ext uri="{BB962C8B-B14F-4D97-AF65-F5344CB8AC3E}">
        <p14:creationId xmlns:p14="http://schemas.microsoft.com/office/powerpoint/2010/main" val="40222500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C6936158-C93E-4C60-BD2E-E0FD4C159F8B}" type="datetimeFigureOut">
              <a:rPr lang="zh-CN" altLang="en-US" smtClean="0"/>
              <a:t>2020/6/3</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D1ED1A10-FDDA-4E7B-95D6-5A93CB0F58BA}" type="slidenum">
              <a:rPr lang="zh-CN" altLang="en-US" smtClean="0"/>
              <a:t>‹#›</a:t>
            </a:fld>
            <a:endParaRPr lang="zh-CN" altLang="en-US"/>
          </a:p>
        </p:txBody>
      </p:sp>
    </p:spTree>
    <p:extLst>
      <p:ext uri="{BB962C8B-B14F-4D97-AF65-F5344CB8AC3E}">
        <p14:creationId xmlns:p14="http://schemas.microsoft.com/office/powerpoint/2010/main" val="3508904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C6936158-C93E-4C60-BD2E-E0FD4C159F8B}" type="datetimeFigureOut">
              <a:rPr lang="zh-CN" altLang="en-US" smtClean="0"/>
              <a:t>2020/6/3</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D1ED1A10-FDDA-4E7B-95D6-5A93CB0F58BA}" type="slidenum">
              <a:rPr lang="zh-CN" altLang="en-US" smtClean="0"/>
              <a:t>‹#›</a:t>
            </a:fld>
            <a:endParaRPr lang="zh-CN" altLang="en-US"/>
          </a:p>
        </p:txBody>
      </p:sp>
    </p:spTree>
    <p:extLst>
      <p:ext uri="{BB962C8B-B14F-4D97-AF65-F5344CB8AC3E}">
        <p14:creationId xmlns:p14="http://schemas.microsoft.com/office/powerpoint/2010/main" val="4917786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C6936158-C93E-4C60-BD2E-E0FD4C159F8B}" type="datetimeFigureOut">
              <a:rPr lang="zh-CN" altLang="en-US" smtClean="0"/>
              <a:t>2020/6/3</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D1ED1A10-FDDA-4E7B-95D6-5A93CB0F58BA}" type="slidenum">
              <a:rPr lang="zh-CN" altLang="en-US" smtClean="0"/>
              <a:t>‹#›</a:t>
            </a:fld>
            <a:endParaRPr lang="zh-CN" altLang="en-US"/>
          </a:p>
        </p:txBody>
      </p:sp>
    </p:spTree>
    <p:extLst>
      <p:ext uri="{BB962C8B-B14F-4D97-AF65-F5344CB8AC3E}">
        <p14:creationId xmlns:p14="http://schemas.microsoft.com/office/powerpoint/2010/main" val="41124629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C6936158-C93E-4C60-BD2E-E0FD4C159F8B}" type="datetimeFigureOut">
              <a:rPr lang="zh-CN" altLang="en-US" smtClean="0"/>
              <a:t>2020/6/3</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D1ED1A10-FDDA-4E7B-95D6-5A93CB0F58BA}" type="slidenum">
              <a:rPr lang="zh-CN" altLang="en-US" smtClean="0"/>
              <a:t>‹#›</a:t>
            </a:fld>
            <a:endParaRPr lang="zh-CN" altLang="en-US"/>
          </a:p>
        </p:txBody>
      </p:sp>
    </p:spTree>
    <p:extLst>
      <p:ext uri="{BB962C8B-B14F-4D97-AF65-F5344CB8AC3E}">
        <p14:creationId xmlns:p14="http://schemas.microsoft.com/office/powerpoint/2010/main" val="4609023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6936158-C93E-4C60-BD2E-E0FD4C159F8B}" type="datetimeFigureOut">
              <a:rPr lang="zh-CN" altLang="en-US" smtClean="0"/>
              <a:t>2020/6/3</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ED1A10-FDDA-4E7B-95D6-5A93CB0F58BA}" type="slidenum">
              <a:rPr lang="zh-CN" altLang="en-US" smtClean="0"/>
              <a:t>‹#›</a:t>
            </a:fld>
            <a:endParaRPr lang="zh-CN" altLang="en-US"/>
          </a:p>
        </p:txBody>
      </p:sp>
    </p:spTree>
    <p:extLst>
      <p:ext uri="{BB962C8B-B14F-4D97-AF65-F5344CB8AC3E}">
        <p14:creationId xmlns:p14="http://schemas.microsoft.com/office/powerpoint/2010/main" val="7775866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 xmlns:a16="http://schemas.microsoft.com/office/drawing/2014/main" id="{32841FB5-6394-4B61-AD7A-9926A8D96033}"/>
              </a:ext>
            </a:extLst>
          </p:cNvPr>
          <p:cNvSpPr>
            <a:spLocks noGrp="1"/>
          </p:cNvSpPr>
          <p:nvPr>
            <p:ph type="ctrTitle"/>
          </p:nvPr>
        </p:nvSpPr>
        <p:spPr>
          <a:xfrm>
            <a:off x="1197864" y="1122363"/>
            <a:ext cx="10320528" cy="2387600"/>
          </a:xfrm>
        </p:spPr>
        <p:txBody>
          <a:bodyPr>
            <a:normAutofit/>
          </a:bodyPr>
          <a:lstStyle/>
          <a:p>
            <a:r>
              <a:rPr lang="en-US" dirty="0"/>
              <a:t>WF on </a:t>
            </a:r>
            <a:r>
              <a:rPr lang="en-US" dirty="0" smtClean="0"/>
              <a:t>BC based on SSB</a:t>
            </a:r>
            <a:endParaRPr lang="en-US" dirty="0"/>
          </a:p>
        </p:txBody>
      </p:sp>
      <p:sp>
        <p:nvSpPr>
          <p:cNvPr id="5" name="Subtitle 2">
            <a:extLst>
              <a:ext uri="{FF2B5EF4-FFF2-40B4-BE49-F238E27FC236}">
                <a16:creationId xmlns="" xmlns:a16="http://schemas.microsoft.com/office/drawing/2014/main" id="{8677E230-623E-4B23-8128-061E597F1AF1}"/>
              </a:ext>
            </a:extLst>
          </p:cNvPr>
          <p:cNvSpPr>
            <a:spLocks noGrp="1"/>
          </p:cNvSpPr>
          <p:nvPr>
            <p:ph type="subTitle" idx="1"/>
          </p:nvPr>
        </p:nvSpPr>
        <p:spPr>
          <a:xfrm>
            <a:off x="1524000" y="3602038"/>
            <a:ext cx="9144000" cy="1655762"/>
          </a:xfrm>
        </p:spPr>
        <p:txBody>
          <a:bodyPr/>
          <a:lstStyle/>
          <a:p>
            <a:r>
              <a:rPr lang="en-US" dirty="0" smtClean="0"/>
              <a:t>Huawei, HiSilicon, [ ]…</a:t>
            </a:r>
            <a:endParaRPr lang="en-US" dirty="0"/>
          </a:p>
        </p:txBody>
      </p:sp>
      <p:sp>
        <p:nvSpPr>
          <p:cNvPr id="6" name="TextBox 3">
            <a:extLst>
              <a:ext uri="{FF2B5EF4-FFF2-40B4-BE49-F238E27FC236}">
                <a16:creationId xmlns="" xmlns:a16="http://schemas.microsoft.com/office/drawing/2014/main" id="{5BB3C6A5-B872-4979-A917-7B860739811B}"/>
              </a:ext>
            </a:extLst>
          </p:cNvPr>
          <p:cNvSpPr txBox="1"/>
          <p:nvPr/>
        </p:nvSpPr>
        <p:spPr>
          <a:xfrm>
            <a:off x="9425569" y="151162"/>
            <a:ext cx="2483556" cy="369332"/>
          </a:xfrm>
          <a:prstGeom prst="rect">
            <a:avLst/>
          </a:prstGeom>
          <a:noFill/>
        </p:spPr>
        <p:txBody>
          <a:bodyPr wrap="square" rtlCol="0">
            <a:spAutoFit/>
          </a:bodyPr>
          <a:lstStyle/>
          <a:p>
            <a:pPr algn="r"/>
            <a:r>
              <a:rPr lang="en-GB" altLang="zh-CN" b="1" dirty="0" smtClean="0"/>
              <a:t>R4-200XXXX</a:t>
            </a:r>
            <a:endParaRPr lang="en-US" b="1" dirty="0"/>
          </a:p>
        </p:txBody>
      </p:sp>
      <p:sp>
        <p:nvSpPr>
          <p:cNvPr id="7" name="TextBox 4">
            <a:extLst>
              <a:ext uri="{FF2B5EF4-FFF2-40B4-BE49-F238E27FC236}">
                <a16:creationId xmlns="" xmlns:a16="http://schemas.microsoft.com/office/drawing/2014/main" id="{961EBA95-7131-4683-B8EE-049359931A13}"/>
              </a:ext>
            </a:extLst>
          </p:cNvPr>
          <p:cNvSpPr txBox="1"/>
          <p:nvPr/>
        </p:nvSpPr>
        <p:spPr>
          <a:xfrm>
            <a:off x="98439" y="-28284"/>
            <a:ext cx="4135809" cy="923330"/>
          </a:xfrm>
          <a:prstGeom prst="rect">
            <a:avLst/>
          </a:prstGeom>
          <a:noFill/>
        </p:spPr>
        <p:txBody>
          <a:bodyPr wrap="square" rtlCol="0">
            <a:spAutoFit/>
          </a:bodyPr>
          <a:lstStyle/>
          <a:p>
            <a:r>
              <a:rPr lang="en-US" b="1" dirty="0"/>
              <a:t>3GPP TSG-RAN WG4 </a:t>
            </a:r>
            <a:r>
              <a:rPr lang="en-US" b="1"/>
              <a:t>#</a:t>
            </a:r>
            <a:r>
              <a:rPr lang="en-US" b="1" smtClean="0"/>
              <a:t>95-e</a:t>
            </a:r>
            <a:endParaRPr lang="en-US" b="1" dirty="0"/>
          </a:p>
          <a:p>
            <a:r>
              <a:rPr lang="en-US" altLang="zh-CN" b="1" smtClean="0"/>
              <a:t>May</a:t>
            </a:r>
            <a:r>
              <a:rPr lang="en-US" b="1" smtClean="0"/>
              <a:t> 25</a:t>
            </a:r>
            <a:r>
              <a:rPr lang="en-US" b="1" baseline="30000" smtClean="0"/>
              <a:t>th</a:t>
            </a:r>
            <a:r>
              <a:rPr lang="en-US" b="1" smtClean="0"/>
              <a:t> </a:t>
            </a:r>
            <a:r>
              <a:rPr lang="en-US" b="1" smtClean="0"/>
              <a:t>– </a:t>
            </a:r>
            <a:r>
              <a:rPr lang="en-US" altLang="zh-CN" b="1" smtClean="0"/>
              <a:t>June </a:t>
            </a:r>
            <a:r>
              <a:rPr lang="en-US" altLang="zh-CN" b="1"/>
              <a:t>5</a:t>
            </a:r>
            <a:r>
              <a:rPr lang="en-US" b="1" baseline="30000" smtClean="0"/>
              <a:t>th</a:t>
            </a:r>
            <a:r>
              <a:rPr lang="en-US" b="1" dirty="0"/>
              <a:t>, </a:t>
            </a:r>
            <a:r>
              <a:rPr lang="en-US" b="1" dirty="0" smtClean="0"/>
              <a:t>2020</a:t>
            </a:r>
            <a:endParaRPr lang="en-US" b="1" dirty="0"/>
          </a:p>
          <a:p>
            <a:r>
              <a:rPr lang="en-US" b="1" dirty="0" smtClean="0"/>
              <a:t>Electronic meeting</a:t>
            </a:r>
            <a:endParaRPr lang="en-US" b="1" dirty="0"/>
          </a:p>
        </p:txBody>
      </p:sp>
    </p:spTree>
    <p:extLst>
      <p:ext uri="{BB962C8B-B14F-4D97-AF65-F5344CB8AC3E}">
        <p14:creationId xmlns:p14="http://schemas.microsoft.com/office/powerpoint/2010/main" val="144433770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1"/>
          <p:cNvSpPr txBox="1">
            <a:spLocks/>
          </p:cNvSpPr>
          <p:nvPr/>
        </p:nvSpPr>
        <p:spPr>
          <a:xfrm>
            <a:off x="34396" y="43620"/>
            <a:ext cx="12190556" cy="557900"/>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altLang="zh-CN" sz="3600" b="1" dirty="0" smtClean="0">
                <a:latin typeface="+mn-lt"/>
              </a:rPr>
              <a:t>WF1: Beam correspondence requirement based on SSB-only</a:t>
            </a:r>
            <a:endParaRPr lang="zh-CN" altLang="en-US" sz="3600" b="1" dirty="0">
              <a:latin typeface="+mn-lt"/>
            </a:endParaRPr>
          </a:p>
        </p:txBody>
      </p:sp>
      <p:sp>
        <p:nvSpPr>
          <p:cNvPr id="5" name="文本框 4"/>
          <p:cNvSpPr txBox="1"/>
          <p:nvPr/>
        </p:nvSpPr>
        <p:spPr>
          <a:xfrm>
            <a:off x="131805" y="609598"/>
            <a:ext cx="11780108" cy="3208571"/>
          </a:xfrm>
          <a:prstGeom prst="rect">
            <a:avLst/>
          </a:prstGeom>
          <a:noFill/>
        </p:spPr>
        <p:txBody>
          <a:bodyPr wrap="square" rtlCol="0">
            <a:spAutoFit/>
          </a:bodyPr>
          <a:lstStyle/>
          <a:p>
            <a:pPr marL="342900" indent="-342900">
              <a:lnSpc>
                <a:spcPct val="125000"/>
              </a:lnSpc>
              <a:buFont typeface="Wingdings" panose="05000000000000000000" pitchFamily="2" charset="2"/>
              <a:buChar char="l"/>
            </a:pPr>
            <a:r>
              <a:rPr lang="en-US" altLang="zh-CN" b="1"/>
              <a:t>Whether and how much performance relaxation, ∆p, relative to the condition which assumes both SSB and CSI-RS are present, </a:t>
            </a:r>
            <a:r>
              <a:rPr lang="en-US" altLang="zh-CN" b="1"/>
              <a:t>is </a:t>
            </a:r>
            <a:r>
              <a:rPr lang="en-US" altLang="zh-CN" b="1" smtClean="0"/>
              <a:t>necessary</a:t>
            </a:r>
          </a:p>
          <a:p>
            <a:pPr marL="800100" lvl="1" indent="-342900">
              <a:lnSpc>
                <a:spcPct val="125000"/>
              </a:lnSpc>
              <a:buFont typeface="Arial" panose="020B0604020202020204" pitchFamily="34" charset="0"/>
              <a:buChar char="•"/>
            </a:pPr>
            <a:r>
              <a:rPr lang="en-US" altLang="zh-CN" smtClean="0"/>
              <a:t>Alt 1</a:t>
            </a:r>
            <a:r>
              <a:rPr lang="en-US" altLang="zh-CN" smtClean="0"/>
              <a:t>: </a:t>
            </a:r>
            <a:r>
              <a:rPr lang="en-US" altLang="zh-CN" smtClean="0"/>
              <a:t>∆</a:t>
            </a:r>
            <a:r>
              <a:rPr lang="en-US" altLang="zh-CN" dirty="0"/>
              <a:t>p = </a:t>
            </a:r>
            <a:r>
              <a:rPr lang="en-US" altLang="zh-CN"/>
              <a:t>0 </a:t>
            </a:r>
            <a:r>
              <a:rPr lang="en-US" altLang="zh-CN" smtClean="0"/>
              <a:t>dB</a:t>
            </a:r>
          </a:p>
          <a:p>
            <a:pPr marL="1257300" lvl="2" indent="-342900">
              <a:lnSpc>
                <a:spcPct val="125000"/>
              </a:lnSpc>
              <a:buFont typeface="Arial" panose="020B0604020202020204" pitchFamily="34" charset="0"/>
              <a:buChar char="•"/>
            </a:pPr>
            <a:r>
              <a:rPr lang="en-US" altLang="zh-CN" smtClean="0"/>
              <a:t>Will have impact on SSB searching efficiency </a:t>
            </a:r>
            <a:endParaRPr lang="en-US" altLang="zh-CN" smtClean="0"/>
          </a:p>
          <a:p>
            <a:pPr marL="800100" lvl="1" indent="-342900">
              <a:lnSpc>
                <a:spcPct val="125000"/>
              </a:lnSpc>
              <a:buFont typeface="Arial" panose="020B0604020202020204" pitchFamily="34" charset="0"/>
              <a:buChar char="•"/>
            </a:pPr>
            <a:r>
              <a:rPr lang="en-US" altLang="zh-CN" smtClean="0"/>
              <a:t>Alt</a:t>
            </a:r>
            <a:r>
              <a:rPr lang="en-US" altLang="zh-CN" smtClean="0"/>
              <a:t> </a:t>
            </a:r>
            <a:r>
              <a:rPr lang="en-US" altLang="zh-CN" dirty="0" smtClean="0"/>
              <a:t>2</a:t>
            </a:r>
            <a:r>
              <a:rPr lang="en-US" altLang="zh-CN" smtClean="0"/>
              <a:t>: </a:t>
            </a:r>
            <a:r>
              <a:rPr lang="en-US" altLang="zh-CN" smtClean="0"/>
              <a:t>0 </a:t>
            </a:r>
            <a:r>
              <a:rPr lang="en-US" altLang="zh-CN" dirty="0"/>
              <a:t>&lt; ∆p ≤ </a:t>
            </a:r>
            <a:r>
              <a:rPr lang="en-US" altLang="zh-CN"/>
              <a:t>3 </a:t>
            </a:r>
            <a:r>
              <a:rPr lang="en-US" altLang="zh-CN" smtClean="0"/>
              <a:t>dB</a:t>
            </a:r>
          </a:p>
          <a:p>
            <a:pPr>
              <a:lnSpc>
                <a:spcPct val="125000"/>
              </a:lnSpc>
            </a:pPr>
            <a:r>
              <a:rPr lang="en-US" altLang="zh-CN" smtClean="0"/>
              <a:t>Note for discussion</a:t>
            </a:r>
            <a:r>
              <a:rPr lang="zh-CN" altLang="en-US" smtClean="0"/>
              <a:t>：</a:t>
            </a:r>
            <a:r>
              <a:rPr lang="en-US" altLang="zh-CN"/>
              <a:t>A common understanding has emerged that it is up to UE implementation how to refine the UE beam based on SSB, with one company providing an example algorithm of hierarchical beam refinement.  Other companies have argued that this implementation choice is not required by the specification</a:t>
            </a:r>
            <a:r>
              <a:rPr lang="en-US" altLang="zh-CN"/>
              <a:t>. </a:t>
            </a:r>
            <a:endParaRPr lang="en-US" altLang="zh-CN" smtClean="0"/>
          </a:p>
          <a:p>
            <a:pPr>
              <a:lnSpc>
                <a:spcPct val="125000"/>
              </a:lnSpc>
            </a:pPr>
            <a:endParaRPr lang="en-US" altLang="zh-CN" dirty="0" smtClean="0"/>
          </a:p>
        </p:txBody>
      </p:sp>
    </p:spTree>
    <p:extLst>
      <p:ext uri="{BB962C8B-B14F-4D97-AF65-F5344CB8AC3E}">
        <p14:creationId xmlns:p14="http://schemas.microsoft.com/office/powerpoint/2010/main" val="12633199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1"/>
          <p:cNvSpPr txBox="1">
            <a:spLocks/>
          </p:cNvSpPr>
          <p:nvPr/>
        </p:nvSpPr>
        <p:spPr>
          <a:xfrm>
            <a:off x="34396" y="43620"/>
            <a:ext cx="12190556" cy="557900"/>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altLang="zh-CN" sz="3600" b="1" dirty="0" smtClean="0">
                <a:latin typeface="+mn-lt"/>
              </a:rPr>
              <a:t>WF2</a:t>
            </a:r>
            <a:r>
              <a:rPr lang="en-US" altLang="zh-CN" sz="3600" b="1" smtClean="0">
                <a:latin typeface="+mn-lt"/>
              </a:rPr>
              <a:t>: </a:t>
            </a:r>
            <a:r>
              <a:rPr lang="en-US" altLang="zh-CN" sz="3600" b="1">
                <a:latin typeface="+mn-lt"/>
              </a:rPr>
              <a:t>A</a:t>
            </a:r>
            <a:r>
              <a:rPr lang="en-US" altLang="zh-CN" sz="3600" b="1" smtClean="0">
                <a:latin typeface="+mn-lt"/>
              </a:rPr>
              <a:t>pplicability </a:t>
            </a:r>
            <a:r>
              <a:rPr lang="en-US" altLang="zh-CN" sz="3600" b="1">
                <a:latin typeface="+mn-lt"/>
              </a:rPr>
              <a:t>rule for peak direction</a:t>
            </a:r>
            <a:endParaRPr lang="zh-CN" altLang="en-US" sz="3600" b="1" dirty="0">
              <a:latin typeface="+mn-lt"/>
            </a:endParaRPr>
          </a:p>
        </p:txBody>
      </p:sp>
      <p:sp>
        <p:nvSpPr>
          <p:cNvPr id="5" name="文本框 4"/>
          <p:cNvSpPr txBox="1"/>
          <p:nvPr/>
        </p:nvSpPr>
        <p:spPr>
          <a:xfrm>
            <a:off x="154789" y="582250"/>
            <a:ext cx="11681254" cy="6601807"/>
          </a:xfrm>
          <a:prstGeom prst="rect">
            <a:avLst/>
          </a:prstGeom>
          <a:noFill/>
        </p:spPr>
        <p:txBody>
          <a:bodyPr wrap="square" rtlCol="0">
            <a:spAutoFit/>
          </a:bodyPr>
          <a:lstStyle/>
          <a:p>
            <a:pPr marL="285750" indent="-285750">
              <a:lnSpc>
                <a:spcPct val="125000"/>
              </a:lnSpc>
              <a:buFont typeface="Wingdings" panose="05000000000000000000" pitchFamily="2" charset="2"/>
              <a:buChar char="l"/>
            </a:pPr>
            <a:r>
              <a:rPr lang="en-US" altLang="zh-CN" b="1" smtClean="0"/>
              <a:t>Applicability rule for peak direction:</a:t>
            </a:r>
          </a:p>
          <a:p>
            <a:pPr marL="742950" lvl="1" indent="-285750">
              <a:buFont typeface="Arial" panose="020B0604020202020204" pitchFamily="34" charset="0"/>
              <a:buChar char="•"/>
            </a:pPr>
            <a:r>
              <a:rPr lang="en-US" altLang="zh-CN" smtClean="0"/>
              <a:t>Alt 1: </a:t>
            </a:r>
            <a:r>
              <a:rPr lang="en-US" altLang="zh-CN"/>
              <a:t>Applicable for both ∆p = 0 dB and ∆p &gt; </a:t>
            </a:r>
            <a:r>
              <a:rPr lang="en-US" altLang="zh-CN"/>
              <a:t>0 </a:t>
            </a:r>
            <a:endParaRPr lang="en-US" altLang="zh-CN" smtClean="0"/>
          </a:p>
          <a:p>
            <a:pPr lvl="1"/>
            <a:r>
              <a:rPr lang="en-US" altLang="zh-CN" smtClean="0"/>
              <a:t>restrict </a:t>
            </a:r>
            <a:r>
              <a:rPr lang="en-US" altLang="zh-CN"/>
              <a:t>the side condition applicability only to the Rel-16 beam correspondence enhancement, and all of the remaining FR2 RF requirements in Rel-16 shall continue to be defined based on the Rel-15 side conditions (i.e. both SSB and CSI-RS signals are present during beam peak search and spherical coverage </a:t>
            </a:r>
            <a:r>
              <a:rPr lang="en-US" altLang="zh-CN"/>
              <a:t>measurements</a:t>
            </a:r>
            <a:r>
              <a:rPr lang="en-US" altLang="zh-CN" smtClean="0"/>
              <a:t>).</a:t>
            </a:r>
          </a:p>
          <a:p>
            <a:pPr marL="742950" lvl="1" indent="-285750">
              <a:buFont typeface="Arial" panose="020B0604020202020204" pitchFamily="34" charset="0"/>
              <a:buChar char="•"/>
            </a:pPr>
            <a:r>
              <a:rPr lang="en-US" altLang="zh-CN" smtClean="0"/>
              <a:t>Alt 2: </a:t>
            </a:r>
            <a:r>
              <a:rPr lang="en-US" altLang="zh-CN"/>
              <a:t>Applicable for both ∆p = 0 dB and ∆p &gt; </a:t>
            </a:r>
            <a:r>
              <a:rPr lang="en-US" altLang="zh-CN"/>
              <a:t>0 </a:t>
            </a:r>
            <a:endParaRPr lang="en-US" altLang="zh-CN" smtClean="0"/>
          </a:p>
          <a:p>
            <a:pPr marL="1200150" lvl="2" indent="-285750">
              <a:buFont typeface="Wingdings" panose="05000000000000000000" pitchFamily="2" charset="2"/>
              <a:buChar char="ü"/>
            </a:pPr>
            <a:r>
              <a:rPr lang="en-US" altLang="zh-CN" smtClean="0"/>
              <a:t>If a UE meets beam correspondence requirements either based on SSB or based on CSI-RS, it is considered to have met the beam correspondence requirements based on SSB and CSI-RS.</a:t>
            </a:r>
          </a:p>
          <a:p>
            <a:pPr marL="1200150" lvl="2" indent="-285750">
              <a:buFont typeface="Wingdings" panose="05000000000000000000" pitchFamily="2" charset="2"/>
              <a:buChar char="ü"/>
            </a:pPr>
            <a:r>
              <a:rPr lang="en-US" altLang="zh-CN" smtClean="0"/>
              <a:t>If </a:t>
            </a:r>
            <a:r>
              <a:rPr lang="en-US" altLang="zh-CN"/>
              <a:t>a UE meets beam correspondence requirements based on SSB, it is considered to have met the beam correspondence requirements based </a:t>
            </a:r>
            <a:r>
              <a:rPr lang="en-US" altLang="zh-CN"/>
              <a:t>on </a:t>
            </a:r>
            <a:r>
              <a:rPr lang="en-US" altLang="zh-CN" smtClean="0"/>
              <a:t>CSI-RS.</a:t>
            </a:r>
          </a:p>
          <a:p>
            <a:pPr marL="1200150" lvl="2" indent="-285750">
              <a:buFont typeface="Wingdings" panose="05000000000000000000" pitchFamily="2" charset="2"/>
              <a:buChar char="ü"/>
            </a:pPr>
            <a:r>
              <a:rPr lang="en-US" altLang="zh-CN" smtClean="0"/>
              <a:t>The </a:t>
            </a:r>
            <a:r>
              <a:rPr lang="en-US" altLang="zh-CN"/>
              <a:t>single beam peak direction for other UL tests shall be determined by the single Rel-16 BC which is to be tested according to applicability rule</a:t>
            </a:r>
            <a:endParaRPr lang="zh-CN" altLang="zh-CN"/>
          </a:p>
          <a:p>
            <a:pPr marL="742950" lvl="1" indent="-285750">
              <a:buFont typeface="Arial" panose="020B0604020202020204" pitchFamily="34" charset="0"/>
              <a:buChar char="•"/>
            </a:pPr>
            <a:r>
              <a:rPr lang="en-US" altLang="zh-CN" smtClean="0"/>
              <a:t>Alt 3: </a:t>
            </a:r>
            <a:r>
              <a:rPr lang="en-US" altLang="zh-CN"/>
              <a:t>Applicable for both ∆p = 0 dB </a:t>
            </a:r>
            <a:endParaRPr lang="en-US" altLang="zh-CN" smtClean="0"/>
          </a:p>
          <a:p>
            <a:pPr lvl="1"/>
            <a:r>
              <a:rPr lang="en-US" altLang="zh-CN" smtClean="0"/>
              <a:t>If </a:t>
            </a:r>
            <a:r>
              <a:rPr lang="en-US" altLang="zh-CN"/>
              <a:t>UE support eBC in Rel-16 and passes the requirements, then the BC requirement in Rel-15 will be skipped</a:t>
            </a:r>
            <a:endParaRPr lang="zh-CN" altLang="zh-CN"/>
          </a:p>
          <a:p>
            <a:pPr marL="742950" lvl="1" indent="-285750">
              <a:buFont typeface="Arial" panose="020B0604020202020204" pitchFamily="34" charset="0"/>
              <a:buChar char="•"/>
            </a:pPr>
            <a:r>
              <a:rPr lang="en-US" altLang="zh-CN" smtClean="0"/>
              <a:t>Alt 4: </a:t>
            </a:r>
            <a:r>
              <a:rPr lang="en-US" altLang="zh-CN"/>
              <a:t>Applicable for both ∆p = 0 </a:t>
            </a:r>
            <a:r>
              <a:rPr lang="en-US" altLang="zh-CN"/>
              <a:t>dB </a:t>
            </a:r>
            <a:r>
              <a:rPr lang="en-US" altLang="zh-CN"/>
              <a:t>and ∆p &gt; </a:t>
            </a:r>
            <a:r>
              <a:rPr lang="en-US" altLang="zh-CN"/>
              <a:t>0 </a:t>
            </a:r>
            <a:endParaRPr lang="en-US" altLang="zh-CN" smtClean="0"/>
          </a:p>
          <a:p>
            <a:pPr lvl="1"/>
            <a:r>
              <a:rPr lang="en-US" altLang="zh-CN" smtClean="0"/>
              <a:t>Tx </a:t>
            </a:r>
            <a:r>
              <a:rPr lang="en-US" altLang="zh-CN"/>
              <a:t>requirements other than BC only need to be tested once, regardless whether Rel-16 BC is same to Rel-15 BC or not. For UEs supporting Rel-16 BC, all other Tx requirements is tested with beam peak or TRP derived by Rel-16 BC and skip Rel-15 tests if beam correspondence requirements are same for Rel-16 and Rel-15, otherwise, only test with beam peak or TRP derived by Rel-15 </a:t>
            </a:r>
            <a:r>
              <a:rPr lang="en-US" altLang="zh-CN"/>
              <a:t>BC</a:t>
            </a:r>
            <a:r>
              <a:rPr lang="en-US" altLang="zh-CN" smtClean="0"/>
              <a:t>.</a:t>
            </a:r>
          </a:p>
          <a:p>
            <a:pPr lvl="1"/>
            <a:endParaRPr lang="en-US" altLang="zh-CN" smtClean="0"/>
          </a:p>
          <a:p>
            <a:pPr lvl="1"/>
            <a:r>
              <a:rPr lang="en-US" altLang="zh-CN" smtClean="0"/>
              <a:t>Note for discussion: Alt3 and Alt4 are in the same principle, Alt4 provide how to handle with </a:t>
            </a:r>
            <a:r>
              <a:rPr lang="en-US" altLang="zh-CN"/>
              <a:t>∆p &gt; 0 </a:t>
            </a:r>
          </a:p>
          <a:p>
            <a:pPr lvl="1"/>
            <a:endParaRPr lang="zh-CN" altLang="zh-CN"/>
          </a:p>
          <a:p>
            <a:pPr marL="1200150" lvl="2" indent="-285750">
              <a:lnSpc>
                <a:spcPct val="125000"/>
              </a:lnSpc>
              <a:buFont typeface="Arial" panose="020B0604020202020204" pitchFamily="34" charset="0"/>
              <a:buChar char="•"/>
            </a:pPr>
            <a:endParaRPr lang="zh-CN" altLang="en-US" dirty="0"/>
          </a:p>
        </p:txBody>
      </p:sp>
    </p:spTree>
    <p:extLst>
      <p:ext uri="{BB962C8B-B14F-4D97-AF65-F5344CB8AC3E}">
        <p14:creationId xmlns:p14="http://schemas.microsoft.com/office/powerpoint/2010/main" val="40673142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444" y="2430"/>
            <a:ext cx="12190556" cy="557900"/>
          </a:xfrm>
        </p:spPr>
        <p:txBody>
          <a:bodyPr>
            <a:noAutofit/>
          </a:bodyPr>
          <a:lstStyle/>
          <a:p>
            <a:r>
              <a:rPr lang="en-US" altLang="zh-CN" sz="3600" b="1" dirty="0" smtClean="0">
                <a:latin typeface="+mn-lt"/>
              </a:rPr>
              <a:t>WF 3: Test case applicability</a:t>
            </a:r>
            <a:endParaRPr lang="zh-CN" altLang="en-US" sz="3600" b="1" dirty="0">
              <a:latin typeface="+mn-lt"/>
            </a:endParaRPr>
          </a:p>
        </p:txBody>
      </p:sp>
      <p:sp>
        <p:nvSpPr>
          <p:cNvPr id="4" name="文本框 3"/>
          <p:cNvSpPr txBox="1"/>
          <p:nvPr/>
        </p:nvSpPr>
        <p:spPr>
          <a:xfrm>
            <a:off x="238897" y="650789"/>
            <a:ext cx="11714206" cy="4856714"/>
          </a:xfrm>
          <a:prstGeom prst="rect">
            <a:avLst/>
          </a:prstGeom>
          <a:noFill/>
        </p:spPr>
        <p:txBody>
          <a:bodyPr wrap="square" rtlCol="0">
            <a:spAutoFit/>
          </a:bodyPr>
          <a:lstStyle/>
          <a:p>
            <a:pPr marL="285750" indent="-285750">
              <a:lnSpc>
                <a:spcPct val="120000"/>
              </a:lnSpc>
              <a:buFont typeface="Wingdings" panose="05000000000000000000" pitchFamily="2" charset="2"/>
              <a:buChar char="l"/>
            </a:pPr>
            <a:r>
              <a:rPr lang="en-US" altLang="zh-CN" b="1"/>
              <a:t>Further refinement of the agreement “Rel-15 BC test is declared automatically passed if a UE passes Rel-16 BC test using the same SSB configuration and SNR as in Rel-15” in WF R4-2005735</a:t>
            </a:r>
            <a:endParaRPr lang="zh-CN" altLang="zh-CN"/>
          </a:p>
          <a:p>
            <a:pPr marL="742950" lvl="1" indent="-285750">
              <a:lnSpc>
                <a:spcPct val="120000"/>
              </a:lnSpc>
              <a:buFont typeface="Wingdings" panose="05000000000000000000" pitchFamily="2" charset="2"/>
              <a:buChar char="Ø"/>
            </a:pPr>
            <a:r>
              <a:rPr lang="en-US" altLang="zh-CN" smtClean="0"/>
              <a:t>Alt 1</a:t>
            </a:r>
          </a:p>
          <a:p>
            <a:pPr marL="742950" lvl="1" indent="-285750">
              <a:lnSpc>
                <a:spcPct val="120000"/>
              </a:lnSpc>
              <a:buFont typeface="Arial" panose="020B0604020202020204" pitchFamily="34" charset="0"/>
              <a:buChar char="•"/>
            </a:pPr>
            <a:r>
              <a:rPr lang="en-US" altLang="zh-CN" smtClean="0"/>
              <a:t>If </a:t>
            </a:r>
            <a:r>
              <a:rPr lang="en-US" altLang="zh-CN"/>
              <a:t>RAN4 agrees to introduce beam correspondence based on SSB with relaxation, Rel-15 tests cannot be skipped since the performance is different between Rel-15 and Rel-16.</a:t>
            </a:r>
            <a:endParaRPr lang="zh-CN" altLang="zh-CN"/>
          </a:p>
          <a:p>
            <a:pPr marL="742950" lvl="1" indent="-285750">
              <a:lnSpc>
                <a:spcPct val="120000"/>
              </a:lnSpc>
              <a:buFont typeface="Arial" panose="020B0604020202020204" pitchFamily="34" charset="0"/>
              <a:buChar char="•"/>
            </a:pPr>
            <a:r>
              <a:rPr lang="en-US" altLang="zh-CN" smtClean="0"/>
              <a:t>If </a:t>
            </a:r>
            <a:r>
              <a:rPr lang="en-US" altLang="zh-CN"/>
              <a:t>no relaxation is defined, Rel-16 BC can only be declared by UE with bit 1 in Rel-15, otherwise, Rel-16 BC and Rel-15 BC are independent capability can be declared by both bit 0 and bit 1 </a:t>
            </a:r>
            <a:r>
              <a:rPr lang="en-US" altLang="zh-CN"/>
              <a:t>UE</a:t>
            </a:r>
            <a:r>
              <a:rPr lang="en-US" altLang="zh-CN" smtClean="0"/>
              <a:t>.</a:t>
            </a:r>
          </a:p>
          <a:p>
            <a:pPr marL="742950" lvl="1" indent="-285750">
              <a:lnSpc>
                <a:spcPct val="120000"/>
              </a:lnSpc>
              <a:buFont typeface="Wingdings" panose="05000000000000000000" pitchFamily="2" charset="2"/>
              <a:buChar char="Ø"/>
            </a:pPr>
            <a:r>
              <a:rPr lang="en-US" altLang="zh-CN" smtClean="0"/>
              <a:t>Alt 2</a:t>
            </a:r>
          </a:p>
          <a:p>
            <a:pPr marL="742950" lvl="1" indent="-285750">
              <a:buFont typeface="Arial" panose="020B0604020202020204" pitchFamily="34" charset="0"/>
              <a:buChar char="•"/>
            </a:pPr>
            <a:r>
              <a:rPr lang="en-US" altLang="zh-CN"/>
              <a:t>If a UE meets beam correspondence requirements either based on SSB or based on CSI-RS, it is considered to have met the beam correspondence requirements based on SSB and CSI-RS.</a:t>
            </a:r>
          </a:p>
          <a:p>
            <a:pPr marL="742950" lvl="1" indent="-285750">
              <a:buFont typeface="Arial" panose="020B0604020202020204" pitchFamily="34" charset="0"/>
              <a:buChar char="•"/>
            </a:pPr>
            <a:r>
              <a:rPr lang="en-US" altLang="zh-CN"/>
              <a:t>If a UE meets beam correspondence requirements based on SSB, it is considered to have met the beam correspondence requirements based on CSI-RS.</a:t>
            </a:r>
          </a:p>
          <a:p>
            <a:pPr lvl="1">
              <a:lnSpc>
                <a:spcPct val="120000"/>
              </a:lnSpc>
            </a:pPr>
            <a:endParaRPr lang="en-US" altLang="zh-CN" smtClean="0"/>
          </a:p>
          <a:p>
            <a:pPr lvl="1">
              <a:lnSpc>
                <a:spcPct val="120000"/>
              </a:lnSpc>
            </a:pPr>
            <a:endParaRPr lang="zh-CN" altLang="zh-CN"/>
          </a:p>
          <a:p>
            <a:pPr marL="285750" indent="-285750">
              <a:lnSpc>
                <a:spcPct val="120000"/>
              </a:lnSpc>
              <a:buFont typeface="Wingdings" panose="05000000000000000000" pitchFamily="2" charset="2"/>
              <a:buChar char="l"/>
            </a:pPr>
            <a:endParaRPr lang="zh-CN" altLang="en-US" dirty="0"/>
          </a:p>
        </p:txBody>
      </p:sp>
    </p:spTree>
    <p:extLst>
      <p:ext uri="{BB962C8B-B14F-4D97-AF65-F5344CB8AC3E}">
        <p14:creationId xmlns:p14="http://schemas.microsoft.com/office/powerpoint/2010/main" val="32472787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1"/>
          <p:cNvSpPr txBox="1">
            <a:spLocks/>
          </p:cNvSpPr>
          <p:nvPr/>
        </p:nvSpPr>
        <p:spPr>
          <a:xfrm>
            <a:off x="1444" y="2430"/>
            <a:ext cx="12190556" cy="557900"/>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altLang="zh-CN" sz="3600" b="1" smtClean="0">
                <a:latin typeface="+mn-lt"/>
              </a:rPr>
              <a:t>WF 4: SSB periodicity</a:t>
            </a:r>
            <a:endParaRPr lang="zh-CN" altLang="en-US" sz="3600" b="1" dirty="0">
              <a:latin typeface="+mn-lt"/>
            </a:endParaRPr>
          </a:p>
        </p:txBody>
      </p:sp>
      <p:sp>
        <p:nvSpPr>
          <p:cNvPr id="5" name="矩形 4"/>
          <p:cNvSpPr/>
          <p:nvPr/>
        </p:nvSpPr>
        <p:spPr>
          <a:xfrm>
            <a:off x="85344" y="798868"/>
            <a:ext cx="10978896" cy="1521827"/>
          </a:xfrm>
          <a:prstGeom prst="rect">
            <a:avLst/>
          </a:prstGeom>
        </p:spPr>
        <p:txBody>
          <a:bodyPr wrap="square">
            <a:spAutoFit/>
          </a:bodyPr>
          <a:lstStyle/>
          <a:p>
            <a:pPr marL="285750" indent="-285750">
              <a:lnSpc>
                <a:spcPct val="125000"/>
              </a:lnSpc>
              <a:spcAft>
                <a:spcPts val="0"/>
              </a:spcAft>
              <a:buFont typeface="Wingdings" panose="05000000000000000000" pitchFamily="2" charset="2"/>
              <a:buChar char="l"/>
            </a:pPr>
            <a:r>
              <a:rPr lang="en-US" altLang="zh-CN" b="1" smtClean="0">
                <a:latin typeface="Times New Roman" panose="02020603050405020304" pitchFamily="18" charset="0"/>
                <a:ea typeface="Times New Roman" panose="02020603050405020304" pitchFamily="18" charset="0"/>
              </a:rPr>
              <a:t>SSB </a:t>
            </a:r>
            <a:r>
              <a:rPr lang="en-US" altLang="zh-CN" b="1">
                <a:latin typeface="Times New Roman" panose="02020603050405020304" pitchFamily="18" charset="0"/>
                <a:ea typeface="Times New Roman" panose="02020603050405020304" pitchFamily="18" charset="0"/>
              </a:rPr>
              <a:t>periodicity</a:t>
            </a:r>
            <a:endParaRPr lang="zh-CN" altLang="zh-CN">
              <a:latin typeface="Times New Roman" panose="02020603050405020304" pitchFamily="18" charset="0"/>
              <a:ea typeface="Times New Roman" panose="02020603050405020304" pitchFamily="18" charset="0"/>
            </a:endParaRPr>
          </a:p>
          <a:p>
            <a:pPr marL="342900" lvl="0" indent="-342900">
              <a:lnSpc>
                <a:spcPct val="125000"/>
              </a:lnSpc>
              <a:spcAft>
                <a:spcPts val="600"/>
              </a:spcAft>
              <a:buFont typeface="Symbol" panose="05050102010706020507" pitchFamily="18" charset="2"/>
              <a:buChar char=""/>
            </a:pPr>
            <a:r>
              <a:rPr lang="en-US" altLang="zh-CN" smtClean="0">
                <a:latin typeface="Times New Roman" panose="02020603050405020304" pitchFamily="18" charset="0"/>
              </a:rPr>
              <a:t>Alt 1: </a:t>
            </a:r>
            <a:r>
              <a:rPr lang="en-US" altLang="zh-CN">
                <a:latin typeface="Times New Roman" panose="02020603050405020304" pitchFamily="18" charset="0"/>
              </a:rPr>
              <a:t>RAN4 revisits the SSB periodicity =20ms for SSB based BC. Suggest SSB periodicity = 5ms to reduce the test time in RRC </a:t>
            </a:r>
            <a:r>
              <a:rPr lang="en-US" altLang="zh-CN">
                <a:latin typeface="Times New Roman" panose="02020603050405020304" pitchFamily="18" charset="0"/>
              </a:rPr>
              <a:t>connected </a:t>
            </a:r>
            <a:r>
              <a:rPr lang="en-US" altLang="zh-CN" smtClean="0">
                <a:latin typeface="Times New Roman" panose="02020603050405020304" pitchFamily="18" charset="0"/>
              </a:rPr>
              <a:t>mode</a:t>
            </a:r>
          </a:p>
          <a:p>
            <a:pPr marL="342900" lvl="0" indent="-342900">
              <a:lnSpc>
                <a:spcPct val="125000"/>
              </a:lnSpc>
              <a:spcAft>
                <a:spcPts val="600"/>
              </a:spcAft>
              <a:buFont typeface="Symbol" panose="05050102010706020507" pitchFamily="18" charset="2"/>
              <a:buChar char=""/>
            </a:pPr>
            <a:r>
              <a:rPr lang="en-US" altLang="zh-CN" smtClean="0">
                <a:effectLst/>
                <a:latin typeface="Times New Roman" panose="02020603050405020304" pitchFamily="18" charset="0"/>
                <a:ea typeface="MS Mincho"/>
              </a:rPr>
              <a:t>Keep </a:t>
            </a:r>
            <a:r>
              <a:rPr lang="en-US" altLang="zh-CN">
                <a:latin typeface="Times New Roman" panose="02020603050405020304" pitchFamily="18" charset="0"/>
              </a:rPr>
              <a:t>SSB periodicity </a:t>
            </a:r>
            <a:r>
              <a:rPr lang="en-US" altLang="zh-CN">
                <a:latin typeface="Times New Roman" panose="02020603050405020304" pitchFamily="18" charset="0"/>
              </a:rPr>
              <a:t>=</a:t>
            </a:r>
            <a:r>
              <a:rPr lang="en-US" altLang="zh-CN" smtClean="0">
                <a:latin typeface="Times New Roman" panose="02020603050405020304" pitchFamily="18" charset="0"/>
              </a:rPr>
              <a:t>20ms for SSB based BC, which reflects the real network configuration</a:t>
            </a:r>
            <a:endParaRPr lang="zh-CN" altLang="zh-CN">
              <a:effectLst/>
              <a:latin typeface="Times New Roman" panose="02020603050405020304" pitchFamily="18" charset="0"/>
              <a:ea typeface="MS Mincho"/>
            </a:endParaRPr>
          </a:p>
        </p:txBody>
      </p:sp>
    </p:spTree>
    <p:extLst>
      <p:ext uri="{BB962C8B-B14F-4D97-AF65-F5344CB8AC3E}">
        <p14:creationId xmlns:p14="http://schemas.microsoft.com/office/powerpoint/2010/main" val="3042738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1"/>
          <p:cNvSpPr txBox="1">
            <a:spLocks/>
          </p:cNvSpPr>
          <p:nvPr/>
        </p:nvSpPr>
        <p:spPr>
          <a:xfrm>
            <a:off x="71140" y="33013"/>
            <a:ext cx="11824686" cy="64985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altLang="zh-CN" sz="3600" b="1" dirty="0" smtClean="0">
                <a:latin typeface="Calibri" panose="020F0502020204030204" pitchFamily="34" charset="0"/>
                <a:cs typeface="Calibri" panose="020F0502020204030204" pitchFamily="34" charset="0"/>
              </a:rPr>
              <a:t>Reference</a:t>
            </a:r>
            <a:endParaRPr lang="zh-CN" altLang="en-US" sz="3600" b="1" baseline="-25000" dirty="0">
              <a:latin typeface="Calibri" panose="020F0502020204030204" pitchFamily="34" charset="0"/>
              <a:cs typeface="Calibri" panose="020F0502020204030204" pitchFamily="34" charset="0"/>
            </a:endParaRPr>
          </a:p>
        </p:txBody>
      </p:sp>
      <p:sp>
        <p:nvSpPr>
          <p:cNvPr id="2" name="文本框 1"/>
          <p:cNvSpPr txBox="1"/>
          <p:nvPr/>
        </p:nvSpPr>
        <p:spPr>
          <a:xfrm>
            <a:off x="237744" y="749808"/>
            <a:ext cx="11658082" cy="369332"/>
          </a:xfrm>
          <a:prstGeom prst="rect">
            <a:avLst/>
          </a:prstGeom>
          <a:noFill/>
        </p:spPr>
        <p:txBody>
          <a:bodyPr wrap="square" rtlCol="0">
            <a:spAutoFit/>
          </a:bodyPr>
          <a:lstStyle/>
          <a:p>
            <a:r>
              <a:rPr lang="en-US" altLang="zh-CN" smtClean="0"/>
              <a:t>[1] R4-2008952, “email discussion summary on NR FR2 UE RF part 2”, Apple</a:t>
            </a:r>
            <a:endParaRPr lang="zh-CN" altLang="en-US"/>
          </a:p>
        </p:txBody>
      </p:sp>
    </p:spTree>
    <p:extLst>
      <p:ext uri="{BB962C8B-B14F-4D97-AF65-F5344CB8AC3E}">
        <p14:creationId xmlns:p14="http://schemas.microsoft.com/office/powerpoint/2010/main" val="3968552801"/>
      </p:ext>
    </p:extLst>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3246</TotalTime>
  <Words>705</Words>
  <Application>Microsoft Office PowerPoint</Application>
  <PresentationFormat>宽屏</PresentationFormat>
  <Paragraphs>41</Paragraphs>
  <Slides>6</Slides>
  <Notes>0</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6</vt:i4>
      </vt:variant>
    </vt:vector>
  </HeadingPairs>
  <TitlesOfParts>
    <vt:vector size="15" baseType="lpstr">
      <vt:lpstr>MS Mincho</vt:lpstr>
      <vt:lpstr>宋体</vt:lpstr>
      <vt:lpstr>Arial</vt:lpstr>
      <vt:lpstr>Calibri</vt:lpstr>
      <vt:lpstr>Calibri Light</vt:lpstr>
      <vt:lpstr>Symbol</vt:lpstr>
      <vt:lpstr>Times New Roman</vt:lpstr>
      <vt:lpstr>Wingdings</vt:lpstr>
      <vt:lpstr>Office 主题</vt:lpstr>
      <vt:lpstr>WF on BC based on SSB</vt:lpstr>
      <vt:lpstr>PowerPoint 演示文稿</vt:lpstr>
      <vt:lpstr>PowerPoint 演示文稿</vt:lpstr>
      <vt:lpstr>WF 3: Test case applicability</vt:lpstr>
      <vt:lpstr>PowerPoint 演示文稿</vt:lpstr>
      <vt:lpstr>PowerPoint 演示文稿</vt:lpstr>
    </vt:vector>
  </TitlesOfParts>
  <Company>Huawei Technologies Co.,Ltd.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WF on scope of FR1 UE RF</dc:title>
  <dc:creator>Zhangqian (Zq)</dc:creator>
  <cp:lastModifiedBy>Zhangqian (Zq)</cp:lastModifiedBy>
  <cp:revision>188</cp:revision>
  <dcterms:created xsi:type="dcterms:W3CDTF">2019-10-15T22:26:30Z</dcterms:created>
  <dcterms:modified xsi:type="dcterms:W3CDTF">2020-06-02T17:04:54Z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(3)XKp5CFMpEj/1erXApWp7bSDMNGwhE0vZSTjATMje8v908xcWpHaiz3VFq/poqT7ndjaST29t
6/WNg9HNZLFoPhtw60P3SaAEhaIPVcFTNct/A7XLuvGVSdnOxMCY3tpuDzzUT28DzkkAKLVg
zZRzGocLCSeydLeXaZwOv//WLnSNb/hU0CJhP/29EAeu7rVjBVAFkOBnJpqjqwuCuaGM4O/Z
R+IYnHmkQ8iZH9krEe</vt:lpwstr>
  </property>
  <property fmtid="{D5CDD505-2E9C-101B-9397-08002B2CF9AE}" pid="3" name="_2015_ms_pID_7253431">
    <vt:lpwstr>qU8kCoj6YRDYK/2YTDvkm5VQU1ZjeJYrl6fHDiHgE3uUKmFxDxJpdZ
dWBz6Rribvc+xBGqUVNoOwJkkQLlPsaPsxI15Yky7Xjx4r46pwGRd+L+Odz52pX45L7GmRDJ
JBE+KYp7jBu2F2s2qIUsrE+48sLx/sboiWrZVd4zQkDHu8LSHlgSVMgWHtDoJk/fOVo9Y/Vi
R/3DvWQ7cicRvREa2Y3P+TCk6Ld7DbnbQdoS</vt:lpwstr>
  </property>
  <property fmtid="{D5CDD505-2E9C-101B-9397-08002B2CF9AE}" pid="4" name="_2015_ms_pID_7253432">
    <vt:lpwstr>DXg4LiWv4xTIDLknvF/fpLg=</vt:lpwstr>
  </property>
  <property fmtid="{D5CDD505-2E9C-101B-9397-08002B2CF9AE}" pid="5" name="_readonly">
    <vt:lpwstr/>
  </property>
  <property fmtid="{D5CDD505-2E9C-101B-9397-08002B2CF9AE}" pid="6" name="_change">
    <vt:lpwstr/>
  </property>
  <property fmtid="{D5CDD505-2E9C-101B-9397-08002B2CF9AE}" pid="7" name="_full-control">
    <vt:lpwstr/>
  </property>
  <property fmtid="{D5CDD505-2E9C-101B-9397-08002B2CF9AE}" pid="8" name="sflag">
    <vt:lpwstr>1577106026</vt:lpwstr>
  </property>
</Properties>
</file>