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5" r:id="rId5"/>
    <p:sldId id="269"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32841FB5-6394-4B61-AD7A-9926A8D96033}"/>
              </a:ext>
            </a:extLst>
          </p:cNvPr>
          <p:cNvSpPr>
            <a:spLocks noGrp="1"/>
          </p:cNvSpPr>
          <p:nvPr>
            <p:ph type="ctrTitle"/>
          </p:nvPr>
        </p:nvSpPr>
        <p:spPr>
          <a:xfrm>
            <a:off x="119643" y="1122363"/>
            <a:ext cx="12039685" cy="2387600"/>
          </a:xfrm>
        </p:spPr>
        <p:txBody>
          <a:bodyPr>
            <a:normAutofit/>
          </a:bodyPr>
          <a:lstStyle/>
          <a:p>
            <a:r>
              <a:rPr lang="en-US" dirty="0"/>
              <a:t>WF on </a:t>
            </a:r>
            <a:r>
              <a:rPr lang="en-US" dirty="0" smtClean="0"/>
              <a:t>intra-band UL non-contiguous CA UE capability</a:t>
            </a:r>
            <a:endParaRPr lang="en-US" dirty="0"/>
          </a:p>
        </p:txBody>
      </p:sp>
      <p:sp>
        <p:nvSpPr>
          <p:cNvPr id="5" name="Subtitle 2">
            <a:extLst>
              <a:ext uri="{FF2B5EF4-FFF2-40B4-BE49-F238E27FC236}">
                <a16:creationId xmlns:a16="http://schemas.microsoft.com/office/drawing/2014/main" xmlns="" id="{8677E230-623E-4B23-8128-061E597F1AF1}"/>
              </a:ext>
            </a:extLst>
          </p:cNvPr>
          <p:cNvSpPr>
            <a:spLocks noGrp="1"/>
          </p:cNvSpPr>
          <p:nvPr>
            <p:ph type="subTitle" idx="1"/>
          </p:nvPr>
        </p:nvSpPr>
        <p:spPr>
          <a:xfrm>
            <a:off x="1524000" y="3602038"/>
            <a:ext cx="9144000" cy="1655762"/>
          </a:xfrm>
        </p:spPr>
        <p:txBody>
          <a:bodyPr/>
          <a:lstStyle/>
          <a:p>
            <a:r>
              <a:rPr lang="en-US" dirty="0" smtClean="0"/>
              <a:t>Huawei, </a:t>
            </a:r>
            <a:r>
              <a:rPr lang="en-US" dirty="0" err="1" smtClean="0"/>
              <a:t>HiSilicon</a:t>
            </a:r>
            <a:r>
              <a:rPr lang="en-US" dirty="0" smtClean="0"/>
              <a:t>, [ ]</a:t>
            </a:r>
            <a:endParaRPr lang="en-US" dirty="0"/>
          </a:p>
        </p:txBody>
      </p:sp>
      <p:sp>
        <p:nvSpPr>
          <p:cNvPr id="6" name="TextBox 3">
            <a:extLst>
              <a:ext uri="{FF2B5EF4-FFF2-40B4-BE49-F238E27FC236}">
                <a16:creationId xmlns:a16="http://schemas.microsoft.com/office/drawing/2014/main" xmlns=""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altLang="zh-CN" b="1" dirty="0" smtClean="0"/>
              <a:t>R4-2008470</a:t>
            </a:r>
            <a:endParaRPr lang="en-US" b="1" dirty="0"/>
          </a:p>
        </p:txBody>
      </p:sp>
      <p:sp>
        <p:nvSpPr>
          <p:cNvPr id="7" name="TextBox 4">
            <a:extLst>
              <a:ext uri="{FF2B5EF4-FFF2-40B4-BE49-F238E27FC236}">
                <a16:creationId xmlns:a16="http://schemas.microsoft.com/office/drawing/2014/main" xmlns=""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dirty="0" smtClean="0"/>
              <a:t>95-e</a:t>
            </a:r>
            <a:endParaRPr lang="en-US" b="1" dirty="0"/>
          </a:p>
          <a:p>
            <a:r>
              <a:rPr lang="en-US" b="1" dirty="0" smtClean="0"/>
              <a:t>May 25</a:t>
            </a:r>
            <a:r>
              <a:rPr lang="en-US" b="1" baseline="30000" dirty="0" smtClean="0"/>
              <a:t>th</a:t>
            </a:r>
            <a:r>
              <a:rPr lang="en-US" b="1" dirty="0" smtClean="0"/>
              <a:t> – June 5</a:t>
            </a:r>
            <a:r>
              <a:rPr lang="en-US" b="1" baseline="30000" dirty="0" smtClean="0"/>
              <a:t>th</a:t>
            </a:r>
            <a:r>
              <a:rPr lang="en-US" b="1" dirty="0"/>
              <a:t>, </a:t>
            </a:r>
            <a:r>
              <a:rPr lang="en-US" b="1" dirty="0" smtClean="0"/>
              <a:t>2020</a:t>
            </a:r>
            <a:endParaRPr lang="en-US" b="1" dirty="0"/>
          </a:p>
          <a:p>
            <a:r>
              <a:rPr lang="en-US" b="1" dirty="0" smtClean="0"/>
              <a:t>Electronic meeting</a:t>
            </a:r>
            <a:endParaRPr lang="en-US" b="1" dirty="0"/>
          </a:p>
        </p:txBody>
      </p:sp>
    </p:spTree>
    <p:extLst>
      <p:ext uri="{BB962C8B-B14F-4D97-AF65-F5344CB8AC3E}">
        <p14:creationId xmlns:p14="http://schemas.microsoft.com/office/powerpoint/2010/main" val="144433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5" y="-5808"/>
            <a:ext cx="10515600" cy="557900"/>
          </a:xfrm>
        </p:spPr>
        <p:txBody>
          <a:bodyPr>
            <a:noAutofit/>
          </a:bodyPr>
          <a:lstStyle/>
          <a:p>
            <a:r>
              <a:rPr lang="en-US" altLang="zh-CN" sz="3600" b="1" dirty="0" smtClean="0">
                <a:latin typeface="+mn-lt"/>
              </a:rPr>
              <a:t>Background</a:t>
            </a:r>
            <a:endParaRPr lang="zh-CN" altLang="en-US" sz="3600" b="1" dirty="0">
              <a:latin typeface="+mn-lt"/>
            </a:endParaRPr>
          </a:p>
        </p:txBody>
      </p:sp>
      <p:sp>
        <p:nvSpPr>
          <p:cNvPr id="3" name="文本框 2"/>
          <p:cNvSpPr txBox="1"/>
          <p:nvPr/>
        </p:nvSpPr>
        <p:spPr>
          <a:xfrm>
            <a:off x="57664" y="617455"/>
            <a:ext cx="11911914" cy="3416320"/>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US" altLang="zh-CN" b="1" dirty="0" smtClean="0"/>
              <a:t>Why the current CA signaling is not sufficient for Rel-16 UL NC CA</a:t>
            </a:r>
          </a:p>
          <a:p>
            <a:pPr marL="285750" indent="-285750">
              <a:lnSpc>
                <a:spcPct val="150000"/>
              </a:lnSpc>
              <a:buFont typeface="Arial" panose="020B0604020202020204" pitchFamily="34" charset="0"/>
              <a:buChar char="•"/>
            </a:pPr>
            <a:r>
              <a:rPr lang="en-US" altLang="zh-CN" b="1" dirty="0" smtClean="0"/>
              <a:t>NR intra-band UL NC CA can be supported by 1PA or 2PA architecture which is depending on the frequency separation. The UE may support the UL NC CA with different frequency separation with different PA architecture</a:t>
            </a:r>
          </a:p>
          <a:p>
            <a:pPr marL="742950" lvl="1" indent="-285750">
              <a:lnSpc>
                <a:spcPct val="150000"/>
              </a:lnSpc>
              <a:buFont typeface="Arial" panose="020B0604020202020204" pitchFamily="34" charset="0"/>
              <a:buChar char="•"/>
            </a:pPr>
            <a:r>
              <a:rPr lang="en-US" altLang="zh-CN" dirty="0" smtClean="0"/>
              <a:t>Frequency separation: the maximum bandwidth including CCs and the gap between CCs</a:t>
            </a:r>
          </a:p>
          <a:p>
            <a:pPr marL="285750" indent="-285750">
              <a:lnSpc>
                <a:spcPct val="150000"/>
              </a:lnSpc>
              <a:buFont typeface="Arial" panose="020B0604020202020204" pitchFamily="34" charset="0"/>
              <a:buChar char="•"/>
            </a:pPr>
            <a:r>
              <a:rPr lang="en-US" altLang="zh-CN" dirty="0" smtClean="0"/>
              <a:t>UE need to report the max MIMO UE capability for 1PA architecture and 2PA architecture respectively</a:t>
            </a:r>
          </a:p>
          <a:p>
            <a:pPr marL="742950" lvl="1" indent="-285750">
              <a:lnSpc>
                <a:spcPct val="150000"/>
              </a:lnSpc>
              <a:buFont typeface="Arial" panose="020B0604020202020204" pitchFamily="34" charset="0"/>
              <a:buChar char="•"/>
            </a:pPr>
            <a:r>
              <a:rPr lang="en-US" altLang="zh-CN" dirty="0" smtClean="0"/>
              <a:t>When PA architecture capability changes for different frequency separation, the max MIMO capability maybe changed</a:t>
            </a:r>
          </a:p>
          <a:p>
            <a:pPr marL="1200150" lvl="2" indent="-285750">
              <a:lnSpc>
                <a:spcPct val="150000"/>
              </a:lnSpc>
              <a:buFont typeface="Arial" panose="020B0604020202020204" pitchFamily="34" charset="0"/>
              <a:buChar char="•"/>
            </a:pPr>
            <a:r>
              <a:rPr lang="en-US" altLang="zh-CN" dirty="0" smtClean="0"/>
              <a:t>For 1PA architecture on CA support, UE need to have 2PA/</a:t>
            </a:r>
            <a:r>
              <a:rPr lang="en-US" altLang="zh-CN" dirty="0" err="1" smtClean="0"/>
              <a:t>Tx</a:t>
            </a:r>
            <a:r>
              <a:rPr lang="en-US" altLang="zh-CN" dirty="0" smtClean="0"/>
              <a:t> chain to support UL MIMO.</a:t>
            </a:r>
          </a:p>
          <a:p>
            <a:pPr marL="1200150" lvl="2" indent="-285750">
              <a:lnSpc>
                <a:spcPct val="150000"/>
              </a:lnSpc>
              <a:buFont typeface="Arial" panose="020B0604020202020204" pitchFamily="34" charset="0"/>
              <a:buChar char="•"/>
            </a:pPr>
            <a:r>
              <a:rPr lang="en-US" altLang="zh-CN" dirty="0" smtClean="0"/>
              <a:t>For 2PA architecture on CA support, UE need to have 4PA/</a:t>
            </a:r>
            <a:r>
              <a:rPr lang="en-US" altLang="zh-CN" dirty="0" err="1" smtClean="0"/>
              <a:t>Tx</a:t>
            </a:r>
            <a:r>
              <a:rPr lang="en-US" altLang="zh-CN" dirty="0" smtClean="0"/>
              <a:t> chain to support UL MIMO.</a:t>
            </a:r>
          </a:p>
        </p:txBody>
      </p:sp>
    </p:spTree>
    <p:extLst>
      <p:ext uri="{BB962C8B-B14F-4D97-AF65-F5344CB8AC3E}">
        <p14:creationId xmlns:p14="http://schemas.microsoft.com/office/powerpoint/2010/main" val="265667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a:t>
            </a:r>
            <a:endParaRPr lang="zh-CN" altLang="en-US" sz="3600" b="1" baseline="-25000" dirty="0">
              <a:latin typeface="Calibri" panose="020F0502020204030204" pitchFamily="34" charset="0"/>
              <a:cs typeface="Calibri" panose="020F0502020204030204" pitchFamily="34" charset="0"/>
            </a:endParaRPr>
          </a:p>
        </p:txBody>
      </p:sp>
      <p:sp>
        <p:nvSpPr>
          <p:cNvPr id="11"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文本框 2"/>
          <p:cNvSpPr txBox="1"/>
          <p:nvPr/>
        </p:nvSpPr>
        <p:spPr>
          <a:xfrm>
            <a:off x="51274" y="623841"/>
            <a:ext cx="11400089" cy="3120854"/>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sz="1600" dirty="0" smtClean="0"/>
              <a:t>Intra-band UL NC CA signaling </a:t>
            </a:r>
          </a:p>
          <a:p>
            <a:pPr marL="742950" lvl="1" indent="-285750">
              <a:lnSpc>
                <a:spcPct val="120000"/>
              </a:lnSpc>
              <a:buFont typeface="Arial" panose="020B0604020202020204" pitchFamily="34" charset="0"/>
              <a:buChar char="•"/>
            </a:pPr>
            <a:r>
              <a:rPr lang="en-US" altLang="zh-CN" sz="1600" dirty="0" smtClean="0"/>
              <a:t>Component 1:  Maximum UL frequency separation</a:t>
            </a:r>
          </a:p>
          <a:p>
            <a:pPr marL="1200150" lvl="2" indent="-285750">
              <a:lnSpc>
                <a:spcPct val="120000"/>
              </a:lnSpc>
              <a:buFont typeface="Arial" panose="020B0604020202020204" pitchFamily="34" charset="0"/>
              <a:buChar char="•"/>
            </a:pPr>
            <a:r>
              <a:rPr lang="en-US" altLang="zh-CN" sz="1600" dirty="0" smtClean="0"/>
              <a:t>Candidate frequency separation class</a:t>
            </a:r>
            <a:r>
              <a:rPr lang="en-US" altLang="zh-CN" sz="1600" dirty="0" smtClean="0"/>
              <a:t>: </a:t>
            </a:r>
            <a:r>
              <a:rPr lang="en-US" altLang="zh-CN" sz="1600" dirty="0" smtClean="0"/>
              <a:t>{100MHz, 200MHz, &gt;200MHz</a:t>
            </a:r>
            <a:r>
              <a:rPr lang="en-US" altLang="zh-CN" sz="1600" dirty="0" smtClean="0"/>
              <a:t>} </a:t>
            </a:r>
            <a:endParaRPr lang="en-US" altLang="zh-CN" sz="1600" dirty="0" smtClean="0"/>
          </a:p>
          <a:p>
            <a:pPr marL="1200150" lvl="2" indent="-285750">
              <a:lnSpc>
                <a:spcPct val="120000"/>
              </a:lnSpc>
              <a:buFont typeface="Arial" panose="020B0604020202020204" pitchFamily="34" charset="0"/>
              <a:buChar char="•"/>
            </a:pPr>
            <a:r>
              <a:rPr lang="en-US" altLang="zh-CN" sz="1600" dirty="0" smtClean="0"/>
              <a:t>Whether more bit number need to reserved for frequency separation class FFS.</a:t>
            </a:r>
          </a:p>
          <a:p>
            <a:pPr marL="742950" lvl="1" indent="-285750">
              <a:lnSpc>
                <a:spcPct val="120000"/>
              </a:lnSpc>
              <a:buFont typeface="Arial" panose="020B0604020202020204" pitchFamily="34" charset="0"/>
              <a:buChar char="•"/>
            </a:pPr>
            <a:r>
              <a:rPr lang="en-US" altLang="zh-CN" sz="1600" dirty="0" smtClean="0"/>
              <a:t>Component 2:  PA architecture</a:t>
            </a:r>
          </a:p>
          <a:p>
            <a:pPr marL="1200150" lvl="2" indent="-285750">
              <a:lnSpc>
                <a:spcPct val="120000"/>
              </a:lnSpc>
              <a:buFont typeface="Arial" panose="020B0604020202020204" pitchFamily="34" charset="0"/>
              <a:buChar char="•"/>
            </a:pPr>
            <a:r>
              <a:rPr lang="en-GB" altLang="zh-CN" sz="1600" dirty="0" smtClean="0"/>
              <a:t>On </a:t>
            </a:r>
            <a:r>
              <a:rPr lang="en-GB" altLang="zh-CN" sz="1600" dirty="0"/>
              <a:t>the condition that component 1 is indicated, indicate the PA architecture, </a:t>
            </a:r>
            <a:r>
              <a:rPr lang="en-GB" altLang="zh-CN" sz="1600" dirty="0" err="1"/>
              <a:t>i.e</a:t>
            </a:r>
            <a:r>
              <a:rPr lang="en-GB" altLang="zh-CN" sz="1600" dirty="0"/>
              <a:t>, 1PA or </a:t>
            </a:r>
            <a:r>
              <a:rPr lang="en-GB" altLang="zh-CN" sz="1600" dirty="0" smtClean="0"/>
              <a:t>2PA, </a:t>
            </a:r>
            <a:r>
              <a:rPr lang="en-GB" altLang="zh-CN" sz="1600" dirty="0" smtClean="0">
                <a:solidFill>
                  <a:srgbClr val="7030A0"/>
                </a:solidFill>
              </a:rPr>
              <a:t>default value aligned with Rel-15 signalling</a:t>
            </a:r>
            <a:endParaRPr lang="zh-CN" altLang="zh-CN" sz="1600" dirty="0">
              <a:solidFill>
                <a:srgbClr val="7030A0"/>
              </a:solidFill>
            </a:endParaRPr>
          </a:p>
          <a:p>
            <a:pPr marL="742950" lvl="1" indent="-285750">
              <a:lnSpc>
                <a:spcPct val="120000"/>
              </a:lnSpc>
              <a:buFont typeface="Arial" panose="020B0604020202020204" pitchFamily="34" charset="0"/>
              <a:buChar char="•"/>
            </a:pPr>
            <a:r>
              <a:rPr lang="en-US" altLang="zh-CN" sz="1600" dirty="0" smtClean="0"/>
              <a:t>Component 3:  max UL MIMO layer</a:t>
            </a:r>
          </a:p>
          <a:p>
            <a:pPr marL="1200150" lvl="2" indent="-285750">
              <a:lnSpc>
                <a:spcPct val="120000"/>
              </a:lnSpc>
              <a:buFont typeface="Arial" panose="020B0604020202020204" pitchFamily="34" charset="0"/>
              <a:buChar char="•"/>
            </a:pPr>
            <a:r>
              <a:rPr lang="en-GB" altLang="zh-CN" sz="1600" dirty="0"/>
              <a:t>On the condition that component 1 and component 2 are indicated, indicate the MIMO layer number for each UL CC </a:t>
            </a:r>
            <a:r>
              <a:rPr lang="en-GB" altLang="zh-CN" sz="1600" dirty="0" smtClean="0"/>
              <a:t>separately</a:t>
            </a:r>
            <a:endParaRPr lang="zh-CN" altLang="zh-CN" sz="1600" dirty="0"/>
          </a:p>
        </p:txBody>
      </p:sp>
      <p:sp>
        <p:nvSpPr>
          <p:cNvPr id="4" name="矩形 3"/>
          <p:cNvSpPr/>
          <p:nvPr/>
        </p:nvSpPr>
        <p:spPr>
          <a:xfrm>
            <a:off x="1555334" y="3898468"/>
            <a:ext cx="8947447" cy="445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 configuration: 20MHz+20MHz</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2248573552"/>
              </p:ext>
            </p:extLst>
          </p:nvPr>
        </p:nvGraphicFramePr>
        <p:xfrm>
          <a:off x="1570528" y="4437964"/>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100MHz</a:t>
                      </a:r>
                      <a:endParaRPr lang="zh-CN" altLang="en-US" sz="16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2045723949"/>
              </p:ext>
            </p:extLst>
          </p:nvPr>
        </p:nvGraphicFramePr>
        <p:xfrm>
          <a:off x="1570528" y="4877785"/>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1PA</a:t>
                      </a:r>
                      <a:endParaRPr lang="zh-CN" altLang="en-US" sz="1600" dirty="0"/>
                    </a:p>
                  </a:txBody>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655734209"/>
              </p:ext>
            </p:extLst>
          </p:nvPr>
        </p:nvGraphicFramePr>
        <p:xfrm>
          <a:off x="1570527" y="5312194"/>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 2</a:t>
                      </a:r>
                      <a:r>
                        <a:rPr lang="en-US" altLang="zh-CN" sz="1600" baseline="0" dirty="0" smtClean="0"/>
                        <a:t> layer</a:t>
                      </a:r>
                      <a:endParaRPr lang="zh-CN" altLang="en-US" sz="1600" dirty="0"/>
                    </a:p>
                  </a:txBody>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2408344181"/>
              </p:ext>
            </p:extLst>
          </p:nvPr>
        </p:nvGraphicFramePr>
        <p:xfrm>
          <a:off x="4585770" y="4436538"/>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200MHz</a:t>
                      </a:r>
                      <a:endParaRPr lang="zh-CN" altLang="en-US" sz="1600" dirty="0"/>
                    </a:p>
                  </a:txBody>
                  <a:tcPr/>
                </a:tc>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1028867268"/>
              </p:ext>
            </p:extLst>
          </p:nvPr>
        </p:nvGraphicFramePr>
        <p:xfrm>
          <a:off x="4585770" y="4876359"/>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1330212766"/>
              </p:ext>
            </p:extLst>
          </p:nvPr>
        </p:nvGraphicFramePr>
        <p:xfrm>
          <a:off x="4585769" y="5310768"/>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1834189316"/>
              </p:ext>
            </p:extLst>
          </p:nvPr>
        </p:nvGraphicFramePr>
        <p:xfrm>
          <a:off x="7524101" y="4435114"/>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&gt;200MHz</a:t>
                      </a:r>
                      <a:endParaRPr lang="zh-CN" altLang="en-US" sz="1600" dirty="0"/>
                    </a:p>
                  </a:txBody>
                  <a:tcPr/>
                </a:tc>
              </a:tr>
            </a:tbl>
          </a:graphicData>
        </a:graphic>
      </p:graphicFrame>
      <p:graphicFrame>
        <p:nvGraphicFramePr>
          <p:cNvPr id="17" name="表格 16"/>
          <p:cNvGraphicFramePr>
            <a:graphicFrameLocks noGrp="1"/>
          </p:cNvGraphicFramePr>
          <p:nvPr>
            <p:extLst>
              <p:ext uri="{D42A27DB-BD31-4B8C-83A1-F6EECF244321}">
                <p14:modId xmlns:p14="http://schemas.microsoft.com/office/powerpoint/2010/main" val="2751770145"/>
              </p:ext>
            </p:extLst>
          </p:nvPr>
        </p:nvGraphicFramePr>
        <p:xfrm>
          <a:off x="7524101" y="4874935"/>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3551238235"/>
              </p:ext>
            </p:extLst>
          </p:nvPr>
        </p:nvGraphicFramePr>
        <p:xfrm>
          <a:off x="7524100" y="5309344"/>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sp>
        <p:nvSpPr>
          <p:cNvPr id="8" name="文本框 7"/>
          <p:cNvSpPr txBox="1"/>
          <p:nvPr/>
        </p:nvSpPr>
        <p:spPr>
          <a:xfrm>
            <a:off x="186106" y="5648770"/>
            <a:ext cx="11803644" cy="923330"/>
          </a:xfrm>
          <a:prstGeom prst="rect">
            <a:avLst/>
          </a:prstGeom>
          <a:noFill/>
        </p:spPr>
        <p:txBody>
          <a:bodyPr wrap="square" rtlCol="0">
            <a:spAutoFit/>
          </a:bodyPr>
          <a:lstStyle/>
          <a:p>
            <a:pPr marL="285750" indent="-285750">
              <a:buFont typeface="Wingdings" panose="05000000000000000000" pitchFamily="2" charset="2"/>
              <a:buChar char="l"/>
            </a:pPr>
            <a:r>
              <a:rPr lang="en-US" altLang="zh-CN" dirty="0" smtClean="0"/>
              <a:t>Multiple sets of UE capability on one UL NC CA configuration can be indicated, which can clearly signal the changing UE capability on PA architecture for different frequency separation, and the max UL MIMO layer can be signaled due to different PA architecture.</a:t>
            </a:r>
            <a:endParaRPr lang="zh-CN" altLang="en-US" dirty="0"/>
          </a:p>
        </p:txBody>
      </p:sp>
      <p:sp>
        <p:nvSpPr>
          <p:cNvPr id="19" name="文本框 18"/>
          <p:cNvSpPr txBox="1"/>
          <p:nvPr/>
        </p:nvSpPr>
        <p:spPr>
          <a:xfrm>
            <a:off x="99830" y="3557280"/>
            <a:ext cx="5703584" cy="369332"/>
          </a:xfrm>
          <a:prstGeom prst="rect">
            <a:avLst/>
          </a:prstGeom>
          <a:noFill/>
        </p:spPr>
        <p:txBody>
          <a:bodyPr wrap="square" rtlCol="0">
            <a:spAutoFit/>
          </a:bodyPr>
          <a:lstStyle/>
          <a:p>
            <a:r>
              <a:rPr lang="en-US" altLang="zh-CN" dirty="0" smtClean="0">
                <a:solidFill>
                  <a:srgbClr val="7030A0"/>
                </a:solidFill>
              </a:rPr>
              <a:t>One example for the signaling on UL NC CA</a:t>
            </a:r>
            <a:endParaRPr lang="zh-CN" altLang="en-US" dirty="0">
              <a:solidFill>
                <a:srgbClr val="7030A0"/>
              </a:solidFill>
            </a:endParaRPr>
          </a:p>
        </p:txBody>
      </p:sp>
    </p:spTree>
    <p:extLst>
      <p:ext uri="{BB962C8B-B14F-4D97-AF65-F5344CB8AC3E}">
        <p14:creationId xmlns:p14="http://schemas.microsoft.com/office/powerpoint/2010/main" val="5602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5329" y="758007"/>
            <a:ext cx="11664778" cy="369332"/>
          </a:xfrm>
          <a:prstGeom prst="rect">
            <a:avLst/>
          </a:prstGeom>
        </p:spPr>
        <p:txBody>
          <a:bodyPr wrap="square">
            <a:spAutoFit/>
          </a:bodyPr>
          <a:lstStyle/>
          <a:p>
            <a:pPr marL="285750" indent="-285750" algn="just">
              <a:spcAft>
                <a:spcPts val="600"/>
              </a:spcAft>
              <a:buFont typeface="Wingdings" panose="05000000000000000000" pitchFamily="2" charset="2"/>
              <a:buChar char="l"/>
            </a:pPr>
            <a:r>
              <a:rPr lang="en-GB" altLang="zh-CN" b="1" dirty="0" smtClean="0"/>
              <a:t>The signalling architecture for Intra-band UL NC CA is also applied for intra-band contiguous CA</a:t>
            </a:r>
          </a:p>
        </p:txBody>
      </p:sp>
      <p:sp>
        <p:nvSpPr>
          <p:cNvPr id="5"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a:t>
            </a:r>
            <a:endParaRPr lang="zh-CN" altLang="en-US" sz="3600" b="1" baseline="-25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392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CA-RF requirement related</a:t>
            </a:r>
            <a:endParaRPr lang="zh-CN" altLang="en-US" sz="3600" b="1" baseline="-25000" dirty="0">
              <a:latin typeface="Calibri" panose="020F0502020204030204" pitchFamily="34" charset="0"/>
              <a:cs typeface="Calibri" panose="020F0502020204030204" pitchFamily="34" charset="0"/>
            </a:endParaRPr>
          </a:p>
        </p:txBody>
      </p:sp>
      <p:sp>
        <p:nvSpPr>
          <p:cNvPr id="11"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文本框 2"/>
          <p:cNvSpPr txBox="1"/>
          <p:nvPr/>
        </p:nvSpPr>
        <p:spPr>
          <a:xfrm>
            <a:off x="51274" y="623841"/>
            <a:ext cx="11400089" cy="1421928"/>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dirty="0" smtClean="0"/>
              <a:t>Intra-band UL NC CA RF requirement signaling </a:t>
            </a:r>
          </a:p>
          <a:p>
            <a:pPr marL="742950" lvl="1" indent="-285750">
              <a:lnSpc>
                <a:spcPct val="120000"/>
              </a:lnSpc>
              <a:buFont typeface="Arial" panose="020B0604020202020204" pitchFamily="34" charset="0"/>
              <a:buChar char="•"/>
            </a:pPr>
            <a:r>
              <a:rPr lang="en-US" altLang="zh-CN" dirty="0" smtClean="0"/>
              <a:t>Component 1:  Indicate whether the in-gap ACLR and/or SEM need to be relaxed </a:t>
            </a:r>
          </a:p>
          <a:p>
            <a:pPr marL="1200150" lvl="2" indent="-285750">
              <a:lnSpc>
                <a:spcPct val="120000"/>
              </a:lnSpc>
              <a:buFont typeface="Arial" panose="020B0604020202020204" pitchFamily="34" charset="0"/>
              <a:buChar char="•"/>
            </a:pPr>
            <a:r>
              <a:rPr lang="en-US" altLang="zh-CN" dirty="0" smtClean="0"/>
              <a:t>Only applicable for 1PA architecture</a:t>
            </a:r>
          </a:p>
          <a:p>
            <a:pPr marL="1200150" lvl="2" indent="-285750">
              <a:lnSpc>
                <a:spcPct val="120000"/>
              </a:lnSpc>
              <a:buFont typeface="Arial" panose="020B0604020202020204" pitchFamily="34" charset="0"/>
              <a:buChar char="•"/>
            </a:pPr>
            <a:r>
              <a:rPr lang="en-US" altLang="zh-CN" dirty="0" smtClean="0"/>
              <a:t>The UE need to fulfill the relaxed RF requirement specified in TS 38.101</a:t>
            </a:r>
          </a:p>
        </p:txBody>
      </p:sp>
      <p:sp>
        <p:nvSpPr>
          <p:cNvPr id="4" name="矩形 3"/>
          <p:cNvSpPr/>
          <p:nvPr/>
        </p:nvSpPr>
        <p:spPr>
          <a:xfrm>
            <a:off x="214566" y="2777349"/>
            <a:ext cx="8947447" cy="445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 configuration: 20MHz+20MHz</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874743593"/>
              </p:ext>
            </p:extLst>
          </p:nvPr>
        </p:nvGraphicFramePr>
        <p:xfrm>
          <a:off x="229760" y="3316845"/>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100MHz</a:t>
                      </a:r>
                      <a:endParaRPr lang="zh-CN" altLang="en-US" sz="16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506717506"/>
              </p:ext>
            </p:extLst>
          </p:nvPr>
        </p:nvGraphicFramePr>
        <p:xfrm>
          <a:off x="229760" y="3756666"/>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1PA</a:t>
                      </a:r>
                      <a:endParaRPr lang="zh-CN" altLang="en-US" sz="1600" dirty="0"/>
                    </a:p>
                  </a:txBody>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828937581"/>
              </p:ext>
            </p:extLst>
          </p:nvPr>
        </p:nvGraphicFramePr>
        <p:xfrm>
          <a:off x="229759" y="4191075"/>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 2</a:t>
                      </a:r>
                      <a:r>
                        <a:rPr lang="en-US" altLang="zh-CN" sz="1600" baseline="0" dirty="0" smtClean="0"/>
                        <a:t> layer</a:t>
                      </a:r>
                      <a:endParaRPr lang="zh-CN" altLang="en-US" sz="1600" dirty="0"/>
                    </a:p>
                  </a:txBody>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438583022"/>
              </p:ext>
            </p:extLst>
          </p:nvPr>
        </p:nvGraphicFramePr>
        <p:xfrm>
          <a:off x="3245002" y="3315419"/>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200MHz</a:t>
                      </a:r>
                      <a:endParaRPr lang="zh-CN" altLang="en-US" sz="1600" dirty="0"/>
                    </a:p>
                  </a:txBody>
                  <a:tcPr/>
                </a:tc>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3339473522"/>
              </p:ext>
            </p:extLst>
          </p:nvPr>
        </p:nvGraphicFramePr>
        <p:xfrm>
          <a:off x="3245002" y="3755240"/>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1687517673"/>
              </p:ext>
            </p:extLst>
          </p:nvPr>
        </p:nvGraphicFramePr>
        <p:xfrm>
          <a:off x="3245001" y="4189649"/>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2517218212"/>
              </p:ext>
            </p:extLst>
          </p:nvPr>
        </p:nvGraphicFramePr>
        <p:xfrm>
          <a:off x="6183333" y="3313995"/>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&gt;200MHz</a:t>
                      </a:r>
                      <a:endParaRPr lang="zh-CN" altLang="en-US" sz="1600" dirty="0"/>
                    </a:p>
                  </a:txBody>
                  <a:tcPr/>
                </a:tc>
              </a:tr>
            </a:tbl>
          </a:graphicData>
        </a:graphic>
      </p:graphicFrame>
      <p:graphicFrame>
        <p:nvGraphicFramePr>
          <p:cNvPr id="17" name="表格 16"/>
          <p:cNvGraphicFramePr>
            <a:graphicFrameLocks noGrp="1"/>
          </p:cNvGraphicFramePr>
          <p:nvPr>
            <p:extLst>
              <p:ext uri="{D42A27DB-BD31-4B8C-83A1-F6EECF244321}">
                <p14:modId xmlns:p14="http://schemas.microsoft.com/office/powerpoint/2010/main" val="4246154287"/>
              </p:ext>
            </p:extLst>
          </p:nvPr>
        </p:nvGraphicFramePr>
        <p:xfrm>
          <a:off x="6183333" y="3753816"/>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2726190887"/>
              </p:ext>
            </p:extLst>
          </p:nvPr>
        </p:nvGraphicFramePr>
        <p:xfrm>
          <a:off x="6183332" y="4188225"/>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734825943"/>
              </p:ext>
            </p:extLst>
          </p:nvPr>
        </p:nvGraphicFramePr>
        <p:xfrm>
          <a:off x="236879" y="4651124"/>
          <a:ext cx="1618480" cy="335280"/>
        </p:xfrm>
        <a:graphic>
          <a:graphicData uri="http://schemas.openxmlformats.org/drawingml/2006/table">
            <a:tbl>
              <a:tblPr firstRow="1" bandRow="1">
                <a:tableStyleId>{5C22544A-7EE6-4342-B048-85BDC9FD1C3A}</a:tableStyleId>
              </a:tblPr>
              <a:tblGrid>
                <a:gridCol w="1618480"/>
              </a:tblGrid>
              <a:tr h="293191">
                <a:tc>
                  <a:txBody>
                    <a:bodyPr/>
                    <a:lstStyle/>
                    <a:p>
                      <a:r>
                        <a:rPr lang="en-US" altLang="zh-CN" sz="1600" dirty="0" smtClean="0"/>
                        <a:t>RF relax: {</a:t>
                      </a:r>
                      <a:r>
                        <a:rPr lang="en-US" altLang="zh-CN" sz="1600" dirty="0" err="1" smtClean="0"/>
                        <a:t>Yes,no</a:t>
                      </a:r>
                      <a:r>
                        <a:rPr lang="en-US" altLang="zh-CN" sz="1600" dirty="0" smtClean="0"/>
                        <a:t>}</a:t>
                      </a:r>
                      <a:endParaRPr lang="zh-CN" altLang="en-US" sz="1600" dirty="0"/>
                    </a:p>
                  </a:txBody>
                  <a:tcPr/>
                </a:tc>
              </a:tr>
            </a:tbl>
          </a:graphicData>
        </a:graphic>
      </p:graphicFrame>
      <p:sp>
        <p:nvSpPr>
          <p:cNvPr id="6" name="文本框 5"/>
          <p:cNvSpPr txBox="1"/>
          <p:nvPr/>
        </p:nvSpPr>
        <p:spPr>
          <a:xfrm>
            <a:off x="71140" y="2290119"/>
            <a:ext cx="5703584" cy="369332"/>
          </a:xfrm>
          <a:prstGeom prst="rect">
            <a:avLst/>
          </a:prstGeom>
          <a:noFill/>
        </p:spPr>
        <p:txBody>
          <a:bodyPr wrap="square" rtlCol="0">
            <a:spAutoFit/>
          </a:bodyPr>
          <a:lstStyle/>
          <a:p>
            <a:r>
              <a:rPr lang="en-US" altLang="zh-CN" dirty="0" smtClean="0">
                <a:solidFill>
                  <a:srgbClr val="7030A0"/>
                </a:solidFill>
              </a:rPr>
              <a:t>One example for the signaling on UL NC CA</a:t>
            </a:r>
            <a:endParaRPr lang="zh-CN" altLang="en-US" dirty="0">
              <a:solidFill>
                <a:srgbClr val="7030A0"/>
              </a:solidFill>
            </a:endParaRPr>
          </a:p>
        </p:txBody>
      </p:sp>
    </p:spTree>
    <p:extLst>
      <p:ext uri="{BB962C8B-B14F-4D97-AF65-F5344CB8AC3E}">
        <p14:creationId xmlns:p14="http://schemas.microsoft.com/office/powerpoint/2010/main" val="731120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4034</TotalTime>
  <Words>494</Words>
  <Application>Microsoft Office PowerPoint</Application>
  <PresentationFormat>宽屏</PresentationFormat>
  <Paragraphs>54</Paragraphs>
  <Slides>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宋体</vt:lpstr>
      <vt:lpstr>Arial</vt:lpstr>
      <vt:lpstr>Calibri</vt:lpstr>
      <vt:lpstr>Calibri Light</vt:lpstr>
      <vt:lpstr>Wingdings</vt:lpstr>
      <vt:lpstr>Office 主题</vt:lpstr>
      <vt:lpstr>WF on intra-band UL non-contiguous CA UE capability</vt:lpstr>
      <vt:lpstr>Background</vt:lpstr>
      <vt:lpstr>WF on Signaling on UL NC CA</vt:lpstr>
      <vt:lpstr>WF on Signaling on UL NC CA</vt:lpstr>
      <vt:lpstr>WF on Signaling on UL NC CA-RF requirement related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Zhangqian</cp:lastModifiedBy>
  <cp:revision>154</cp:revision>
  <dcterms:created xsi:type="dcterms:W3CDTF">2019-10-15T22:26:30Z</dcterms:created>
  <dcterms:modified xsi:type="dcterms:W3CDTF">2020-06-03T17:13:59Z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(3)9DEPeUGgqgBupFOTLYlT5YOGvUo70Wnl44QFFwCpENWbWrBvvrB7ImixqxwR2jQHttJVQQAm
McGqJZW6FDyu38x2A7No1546pz/ccmZ/8Snpmr0jSno9R0w/zzLpqp6yHqADq6pZOQLKD19N
3aM+zKW/16gQGIU0F5tlgGChluIZ6BR0VqUsZjRW//HCVQEhjU1UVLjYPeaxDK8zqLHRwN4U
4PCsMl1Dzf3QY8Y8w7</vt:lpwstr>
  </property>
  <property fmtid="{D5CDD505-2E9C-101B-9397-08002B2CF9AE}" pid="3" name="_2015_ms_pID_7253431">
    <vt:lpwstr>9+BBhDzgpf1uQ0P+d+foAiZPB/5uFrTuWHOcgVzjESBbzQ6z+BfSnu
MT8zWvDDAYJw9uBTybWZpGhpZrtVP87BCtHiq8LYU4V/nd9Kr962HcAYhuQzNE0FH/aLWSZ5
enN1bB5paG2QYimj0bExZIASCq/EmqvUEfzVGa/SUjDCd8jC8XjZvr9+XrDv2d76lMmjDcEU
13uiVDDELyIs7ugP4RIpuWbtwk03K8Jn2b9a</vt:lpwstr>
  </property>
  <property fmtid="{D5CDD505-2E9C-101B-9397-08002B2CF9AE}" pid="4" name="_2015_ms_pID_7253432">
    <vt:lpwstr>Gu487mLs5JvCSrqVbLBYwmA=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ies>
</file>