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536"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327" y="2031693"/>
            <a:ext cx="11236037" cy="2387600"/>
          </a:xfrm>
        </p:spPr>
        <p:txBody>
          <a:bodyPr anchor="ctr">
            <a:normAutofit/>
          </a:bodyPr>
          <a:lstStyle/>
          <a:p>
            <a:r>
              <a:rPr lang="en-US" sz="4800" dirty="0"/>
              <a:t>WF on </a:t>
            </a:r>
            <a:r>
              <a:rPr lang="en-US" sz="4800" dirty="0" smtClean="0"/>
              <a:t>NR-U MPR </a:t>
            </a:r>
            <a:endParaRPr lang="en-US" sz="4800" dirty="0"/>
          </a:p>
        </p:txBody>
      </p:sp>
      <p:sp>
        <p:nvSpPr>
          <p:cNvPr id="3" name="Subtitle 2"/>
          <p:cNvSpPr>
            <a:spLocks noGrp="1"/>
          </p:cNvSpPr>
          <p:nvPr>
            <p:ph type="subTitle" idx="1"/>
          </p:nvPr>
        </p:nvSpPr>
        <p:spPr>
          <a:xfrm>
            <a:off x="1524000" y="4711940"/>
            <a:ext cx="9144000" cy="1280160"/>
          </a:xfrm>
        </p:spPr>
        <p:txBody>
          <a:bodyPr anchor="ctr">
            <a:normAutofit/>
          </a:bodyPr>
          <a:lstStyle/>
          <a:p>
            <a:r>
              <a:rPr lang="en-US" sz="2800" dirty="0"/>
              <a:t>MediaTek Inc.</a:t>
            </a:r>
          </a:p>
        </p:txBody>
      </p:sp>
      <p:sp>
        <p:nvSpPr>
          <p:cNvPr id="4" name="Rectangle 3"/>
          <p:cNvSpPr>
            <a:spLocks noChangeArrowheads="1"/>
          </p:cNvSpPr>
          <p:nvPr/>
        </p:nvSpPr>
        <p:spPr bwMode="auto">
          <a:xfrm>
            <a:off x="655320" y="342900"/>
            <a:ext cx="1094232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 </a:t>
            </a:r>
            <a:r>
              <a:rPr lang="en-US" altLang="sv-SE" sz="2400" b="1" dirty="0" smtClean="0">
                <a:cs typeface="Arial" panose="020B0604020202020204" pitchFamily="34" charset="0"/>
              </a:rPr>
              <a:t>#95-e </a:t>
            </a:r>
            <a:r>
              <a:rPr lang="en-US" altLang="sv-SE" sz="2400" b="1" dirty="0">
                <a:cs typeface="Arial" panose="020B0604020202020204" pitchFamily="34" charset="0"/>
              </a:rPr>
              <a:t>Meeting                                                              </a:t>
            </a:r>
            <a:r>
              <a:rPr lang="en-US" altLang="sv-SE" sz="2400" b="1" dirty="0" smtClean="0">
                <a:cs typeface="Arial" panose="020B0604020202020204" pitchFamily="34" charset="0"/>
              </a:rPr>
              <a:t>        R4-2008436 Online, May 25</a:t>
            </a:r>
            <a:r>
              <a:rPr lang="en-US" altLang="sv-SE" sz="2400" b="1" baseline="30000" dirty="0" smtClean="0">
                <a:cs typeface="Arial" panose="020B0604020202020204" pitchFamily="34" charset="0"/>
              </a:rPr>
              <a:t>th</a:t>
            </a:r>
            <a:r>
              <a:rPr lang="en-US" altLang="sv-SE" sz="2400" b="1" dirty="0" smtClean="0">
                <a:cs typeface="Arial" panose="020B0604020202020204" pitchFamily="34" charset="0"/>
              </a:rPr>
              <a:t> </a:t>
            </a:r>
            <a:r>
              <a:rPr lang="en-US" altLang="sv-SE" sz="2400" b="1" dirty="0">
                <a:cs typeface="Arial" panose="020B0604020202020204" pitchFamily="34" charset="0"/>
              </a:rPr>
              <a:t>– </a:t>
            </a:r>
            <a:r>
              <a:rPr lang="en-US" altLang="sv-SE" sz="2400" b="1" dirty="0" smtClean="0">
                <a:cs typeface="Arial" panose="020B0604020202020204" pitchFamily="34" charset="0"/>
              </a:rPr>
              <a:t>June 5</a:t>
            </a:r>
            <a:r>
              <a:rPr lang="en-US" altLang="sv-SE" sz="2400" b="1" baseline="30000" dirty="0" smtClean="0">
                <a:cs typeface="Arial" panose="020B0604020202020204" pitchFamily="34" charset="0"/>
              </a:rPr>
              <a:t>th</a:t>
            </a:r>
            <a:r>
              <a:rPr lang="en-US" altLang="sv-SE" sz="2400" b="1" dirty="0" smtClean="0">
                <a:cs typeface="Arial" panose="020B0604020202020204" pitchFamily="34" charset="0"/>
              </a:rPr>
              <a:t>,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Background</a:t>
            </a:r>
            <a:endParaRPr lang="en-US" sz="4800" dirty="0"/>
          </a:p>
        </p:txBody>
      </p:sp>
      <p:sp>
        <p:nvSpPr>
          <p:cNvPr id="4" name="Content Placeholder 3"/>
          <p:cNvSpPr>
            <a:spLocks noGrp="1"/>
          </p:cNvSpPr>
          <p:nvPr>
            <p:ph idx="1"/>
          </p:nvPr>
        </p:nvSpPr>
        <p:spPr>
          <a:xfrm>
            <a:off x="838200" y="1690688"/>
            <a:ext cx="10515600" cy="4812588"/>
          </a:xfrm>
        </p:spPr>
        <p:txBody>
          <a:bodyPr>
            <a:normAutofit/>
          </a:bodyPr>
          <a:lstStyle/>
          <a:p>
            <a:pPr marL="365760" indent="-365760"/>
            <a:r>
              <a:rPr lang="en-US" dirty="0" smtClean="0"/>
              <a:t>NR-U MPR requirements have been evaluated in this meeting for both PC5 and PC3 (PC5 + PC5) [1-3] based on the approved WF for the simulation/measurement baseline assumptions [4].</a:t>
            </a:r>
          </a:p>
          <a:p>
            <a:pPr marL="365760" indent="-365760"/>
            <a:r>
              <a:rPr lang="en-US" dirty="0" smtClean="0"/>
              <a:t>Tentative agreement on PC5 MPR requirements for single carrier (including wide-band) has been suggested during 1</a:t>
            </a:r>
            <a:r>
              <a:rPr lang="en-US" baseline="30000" dirty="0" smtClean="0"/>
              <a:t>st</a:t>
            </a:r>
            <a:r>
              <a:rPr lang="en-US" dirty="0" smtClean="0"/>
              <a:t> round discussions and supported by a few companies.</a:t>
            </a:r>
          </a:p>
          <a:p>
            <a:pPr marL="365760" indent="-365760"/>
            <a:r>
              <a:rPr lang="en-US" dirty="0" smtClean="0"/>
              <a:t>This WF is intended to summarize the PC5 MPR requirements and address the open issue on how to handle PC3 MPR requirements.</a:t>
            </a:r>
            <a:endParaRPr lang="en-US" dirty="0"/>
          </a:p>
          <a:p>
            <a:pPr marL="0" indent="0">
              <a:buNone/>
            </a:pPr>
            <a:endParaRPr lang="en-US" dirty="0"/>
          </a:p>
        </p:txBody>
      </p:sp>
    </p:spTree>
    <p:extLst>
      <p:ext uri="{BB962C8B-B14F-4D97-AF65-F5344CB8AC3E}">
        <p14:creationId xmlns:p14="http://schemas.microsoft.com/office/powerpoint/2010/main" val="60294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Way Forward (1)</a:t>
            </a:r>
            <a:endParaRPr lang="en-US" sz="4800" dirty="0"/>
          </a:p>
        </p:txBody>
      </p:sp>
      <p:sp>
        <p:nvSpPr>
          <p:cNvPr id="4" name="Content Placeholder 3"/>
          <p:cNvSpPr>
            <a:spLocks noGrp="1"/>
          </p:cNvSpPr>
          <p:nvPr>
            <p:ph idx="1"/>
          </p:nvPr>
        </p:nvSpPr>
        <p:spPr>
          <a:xfrm>
            <a:off x="838200" y="1690688"/>
            <a:ext cx="10515600" cy="4812588"/>
          </a:xfrm>
        </p:spPr>
        <p:txBody>
          <a:bodyPr>
            <a:normAutofit/>
          </a:bodyPr>
          <a:lstStyle/>
          <a:p>
            <a:pPr marL="365760" indent="-365760"/>
            <a:r>
              <a:rPr lang="en-US" sz="2600" b="1" dirty="0" smtClean="0"/>
              <a:t>Agreement</a:t>
            </a:r>
            <a:r>
              <a:rPr lang="en-US" sz="2600" dirty="0"/>
              <a:t>:</a:t>
            </a:r>
            <a:r>
              <a:rPr lang="en-US" sz="2600" dirty="0" smtClean="0"/>
              <a:t> MPR requirement format to be captured in the specifications.</a:t>
            </a:r>
          </a:p>
          <a:p>
            <a:pPr marL="365760" indent="-365760"/>
            <a:endParaRPr lang="en-US" dirty="0"/>
          </a:p>
          <a:p>
            <a:pPr marL="365760" indent="-365760"/>
            <a:endParaRPr lang="en-US" dirty="0" smtClean="0"/>
          </a:p>
          <a:p>
            <a:pPr marL="365760" indent="-365760"/>
            <a:endParaRPr lang="en-US" dirty="0"/>
          </a:p>
          <a:p>
            <a:pPr marL="365760" indent="-365760"/>
            <a:endParaRPr lang="en-US" dirty="0" smtClean="0"/>
          </a:p>
          <a:p>
            <a:pPr marL="365760" indent="-365760"/>
            <a:endParaRPr lang="en-US" dirty="0"/>
          </a:p>
          <a:p>
            <a:pPr marL="365760" indent="-365760"/>
            <a:endParaRPr lang="en-US" dirty="0" smtClean="0"/>
          </a:p>
          <a:p>
            <a:pPr marL="822960" lvl="1" indent="-365760"/>
            <a:r>
              <a:rPr lang="en-US" sz="2000" dirty="0"/>
              <a:t>This table </a:t>
            </a:r>
            <a:r>
              <a:rPr lang="en-US" sz="2000" dirty="0" smtClean="0"/>
              <a:t>applies </a:t>
            </a:r>
            <a:r>
              <a:rPr lang="en-US" sz="2000" dirty="0"/>
              <a:t>to single carrier </a:t>
            </a:r>
            <a:r>
              <a:rPr lang="en-US" sz="2000" dirty="0" smtClean="0"/>
              <a:t>which includes the wideband operation only when </a:t>
            </a:r>
            <a:r>
              <a:rPr lang="en-US" sz="2000" dirty="0"/>
              <a:t>the IQ image does not overlap the ACLR region in the non-transmitted sub-channels. In the case IQ image overlaps the ACLR region in the non-transmitted sub-channels, </a:t>
            </a:r>
            <a:r>
              <a:rPr lang="en-US" sz="2000" dirty="0" smtClean="0"/>
              <a:t>further MPR increase may be needed which will be captured in the specifications separately. </a:t>
            </a:r>
            <a:endParaRPr lang="en-US" sz="2000" dirty="0"/>
          </a:p>
          <a:p>
            <a:pPr marL="822960" lvl="1" indent="-365760"/>
            <a:endParaRPr lang="en-US" dirty="0"/>
          </a:p>
          <a:p>
            <a:pPr marL="0" indent="0">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882759811"/>
              </p:ext>
            </p:extLst>
          </p:nvPr>
        </p:nvGraphicFramePr>
        <p:xfrm>
          <a:off x="2505455" y="2319560"/>
          <a:ext cx="6903721" cy="2718781"/>
        </p:xfrm>
        <a:graphic>
          <a:graphicData uri="http://schemas.openxmlformats.org/drawingml/2006/table">
            <a:tbl>
              <a:tblPr firstRow="1" firstCol="1" bandRow="1"/>
              <a:tblGrid>
                <a:gridCol w="1530037"/>
                <a:gridCol w="1533204"/>
                <a:gridCol w="1905205"/>
                <a:gridCol w="1935275"/>
              </a:tblGrid>
              <a:tr h="267105">
                <a:tc rowSpan="2" gridSpan="2">
                  <a:txBody>
                    <a:bodyPr/>
                    <a:lstStyle/>
                    <a:p>
                      <a:pPr marL="0" marR="0" algn="ctr">
                        <a:spcBef>
                          <a:spcPts val="0"/>
                        </a:spcBef>
                        <a:spcAft>
                          <a:spcPts val="0"/>
                        </a:spcAft>
                      </a:pPr>
                      <a:r>
                        <a:rPr lang="en-US" sz="1600" b="1" dirty="0" smtClean="0">
                          <a:solidFill>
                            <a:srgbClr val="000000"/>
                          </a:solidFill>
                          <a:effectLst/>
                          <a:latin typeface="+mn-lt"/>
                          <a:ea typeface="Times New Roman" panose="02020603050405020304" pitchFamily="18" charset="0"/>
                        </a:rPr>
                        <a:t>Modulation</a:t>
                      </a:r>
                      <a:r>
                        <a:rPr lang="en-US" sz="1600" dirty="0">
                          <a:solidFill>
                            <a:srgbClr val="000000"/>
                          </a:solidFill>
                          <a:effectLst/>
                          <a:latin typeface="+mn-lt"/>
                          <a:ea typeface="Times New Roman" panose="02020603050405020304" pitchFamily="18" charset="0"/>
                        </a:rPr>
                        <a:t> </a:t>
                      </a:r>
                      <a:endParaRPr lang="en-US" sz="1600" b="1"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spcBef>
                          <a:spcPts val="0"/>
                        </a:spcBef>
                        <a:spcAft>
                          <a:spcPts val="0"/>
                        </a:spcAft>
                      </a:pPr>
                      <a:endParaRPr lang="en-US" sz="1000" dirty="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600" b="1" dirty="0" smtClean="0">
                          <a:effectLst/>
                          <a:latin typeface="+mn-lt"/>
                          <a:ea typeface="SimSun" panose="02010600030101010101" pitchFamily="2" charset="-122"/>
                        </a:rPr>
                        <a:t>MPR (dB)</a:t>
                      </a:r>
                      <a:endParaRPr lang="en-US" sz="1600" b="1"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91324">
                <a:tc gridSpan="2" vMerge="1">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0" dirty="0" smtClean="0">
                          <a:solidFill>
                            <a:srgbClr val="000000"/>
                          </a:solidFill>
                          <a:effectLst/>
                          <a:latin typeface="+mn-lt"/>
                          <a:ea typeface="Times New Roman" panose="02020603050405020304" pitchFamily="18" charset="0"/>
                        </a:rPr>
                        <a:t>Full RB allocations</a:t>
                      </a:r>
                      <a:endParaRPr lang="en-US" sz="1600" b="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0" dirty="0" smtClean="0">
                          <a:solidFill>
                            <a:srgbClr val="000000"/>
                          </a:solidFill>
                          <a:effectLst/>
                          <a:latin typeface="+mn-lt"/>
                          <a:ea typeface="Times New Roman" panose="02020603050405020304" pitchFamily="18" charset="0"/>
                        </a:rPr>
                        <a:t>Partial RB allocations</a:t>
                      </a:r>
                      <a:endParaRPr lang="en-US" sz="1600" b="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rowSpan="4">
                  <a:txBody>
                    <a:bodyPr/>
                    <a:lstStyle/>
                    <a:p>
                      <a:pPr marL="0" marR="0" algn="ctr">
                        <a:spcBef>
                          <a:spcPts val="0"/>
                        </a:spcBef>
                        <a:spcAft>
                          <a:spcPts val="0"/>
                        </a:spcAft>
                      </a:pPr>
                      <a:r>
                        <a:rPr lang="en-US" sz="1600" dirty="0" smtClean="0">
                          <a:solidFill>
                            <a:srgbClr val="000000"/>
                          </a:solidFill>
                          <a:effectLst/>
                          <a:latin typeface="+mn-lt"/>
                          <a:ea typeface="Times New Roman" panose="02020603050405020304" pitchFamily="18" charset="0"/>
                        </a:rPr>
                        <a:t>DFT-S-OFDM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QPSK</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16QAM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64QAM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702">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256QAM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rowSpan="4">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CP-OFDM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QPSK</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16QAM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05">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64QAM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020">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256QAM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0867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Way Forward (2)</a:t>
            </a:r>
            <a:endParaRPr lang="en-US" sz="4800" dirty="0"/>
          </a:p>
        </p:txBody>
      </p:sp>
      <p:sp>
        <p:nvSpPr>
          <p:cNvPr id="4" name="Content Placeholder 3"/>
          <p:cNvSpPr>
            <a:spLocks noGrp="1"/>
          </p:cNvSpPr>
          <p:nvPr>
            <p:ph idx="1"/>
          </p:nvPr>
        </p:nvSpPr>
        <p:spPr>
          <a:xfrm>
            <a:off x="838200" y="1690688"/>
            <a:ext cx="10515600" cy="5304472"/>
          </a:xfrm>
        </p:spPr>
        <p:txBody>
          <a:bodyPr>
            <a:normAutofit fontScale="92500" lnSpcReduction="10000"/>
          </a:bodyPr>
          <a:lstStyle/>
          <a:p>
            <a:pPr marL="365760" indent="-365760">
              <a:lnSpc>
                <a:spcPct val="110000"/>
              </a:lnSpc>
            </a:pPr>
            <a:r>
              <a:rPr lang="en-US" sz="2600" b="1" dirty="0" smtClean="0"/>
              <a:t>Tentative agreement</a:t>
            </a:r>
            <a:r>
              <a:rPr lang="en-US" sz="2600" dirty="0" smtClean="0"/>
              <a:t> – PC5 MPR requirements for single carrier including wide-band operation are defined as in the following table.</a:t>
            </a:r>
          </a:p>
          <a:p>
            <a:pPr marL="822960" lvl="1" indent="-365760"/>
            <a:endParaRPr lang="en-US" dirty="0"/>
          </a:p>
          <a:p>
            <a:pPr marL="822960" lvl="1" indent="-365760"/>
            <a:endParaRPr lang="en-US" dirty="0" smtClean="0"/>
          </a:p>
          <a:p>
            <a:pPr marL="822960" lvl="1" indent="-365760"/>
            <a:endParaRPr lang="en-US" dirty="0"/>
          </a:p>
          <a:p>
            <a:pPr marL="822960" lvl="1" indent="-365760"/>
            <a:endParaRPr lang="en-US" dirty="0" smtClean="0"/>
          </a:p>
          <a:p>
            <a:pPr marL="822960" lvl="1" indent="-365760"/>
            <a:endParaRPr lang="en-US" dirty="0"/>
          </a:p>
          <a:p>
            <a:pPr marL="822960" lvl="1" indent="-365760"/>
            <a:endParaRPr lang="en-US" dirty="0" smtClean="0"/>
          </a:p>
          <a:p>
            <a:pPr marL="822960" lvl="1" indent="-365760"/>
            <a:endParaRPr lang="en-US" dirty="0"/>
          </a:p>
          <a:p>
            <a:pPr marL="822960" lvl="1" indent="-365760"/>
            <a:endParaRPr lang="en-US" dirty="0" smtClean="0"/>
          </a:p>
          <a:p>
            <a:pPr marL="457200" lvl="1" indent="0">
              <a:spcBef>
                <a:spcPts val="0"/>
              </a:spcBef>
              <a:buNone/>
            </a:pPr>
            <a:endParaRPr lang="en-US" sz="2200" dirty="0" smtClean="0"/>
          </a:p>
          <a:p>
            <a:pPr marL="365760" indent="-365760">
              <a:spcBef>
                <a:spcPts val="0"/>
              </a:spcBef>
            </a:pPr>
            <a:r>
              <a:rPr lang="en-US" sz="2600" dirty="0"/>
              <a:t>Companies are encouraged to provide further simulation/measurement results to be considered as an MPR correction factor (e.g. extra MPR) to the above tentatively agreed MPR values in next RAN4 meeting. The evaluation shall take into account the wide-band operation </a:t>
            </a:r>
            <a:r>
              <a:rPr lang="en-US" sz="2600" dirty="0" smtClean="0"/>
              <a:t>where </a:t>
            </a:r>
            <a:r>
              <a:rPr lang="en-US" sz="2600" dirty="0"/>
              <a:t>the IQ image </a:t>
            </a:r>
            <a:r>
              <a:rPr lang="en-US" sz="2600" dirty="0" smtClean="0"/>
              <a:t>overlaps </a:t>
            </a:r>
            <a:r>
              <a:rPr lang="en-US" sz="2600" dirty="0"/>
              <a:t>the ACLR region in the non-transmitted sub-channels</a:t>
            </a:r>
            <a:r>
              <a:rPr lang="en-US" sz="2600" dirty="0" smtClean="0"/>
              <a:t>.</a:t>
            </a:r>
            <a:endParaRPr lang="en-US" sz="2600" dirty="0"/>
          </a:p>
          <a:p>
            <a:pPr marL="0" indent="0">
              <a:buNone/>
            </a:pPr>
            <a:endParaRPr lang="en-US" sz="2200" dirty="0"/>
          </a:p>
        </p:txBody>
      </p:sp>
      <p:graphicFrame>
        <p:nvGraphicFramePr>
          <p:cNvPr id="3" name="Table 2"/>
          <p:cNvGraphicFramePr>
            <a:graphicFrameLocks noGrp="1"/>
          </p:cNvGraphicFramePr>
          <p:nvPr>
            <p:extLst>
              <p:ext uri="{D42A27DB-BD31-4B8C-83A1-F6EECF244321}">
                <p14:modId xmlns:p14="http://schemas.microsoft.com/office/powerpoint/2010/main" val="3659836389"/>
              </p:ext>
            </p:extLst>
          </p:nvPr>
        </p:nvGraphicFramePr>
        <p:xfrm>
          <a:off x="2523743" y="2587753"/>
          <a:ext cx="6903721" cy="2651763"/>
        </p:xfrm>
        <a:graphic>
          <a:graphicData uri="http://schemas.openxmlformats.org/drawingml/2006/table">
            <a:tbl>
              <a:tblPr firstRow="1" firstCol="1" bandRow="1"/>
              <a:tblGrid>
                <a:gridCol w="1530037"/>
                <a:gridCol w="1533204"/>
                <a:gridCol w="1905205"/>
                <a:gridCol w="1935275"/>
              </a:tblGrid>
              <a:tr h="260521">
                <a:tc rowSpan="2" gridSpan="2">
                  <a:txBody>
                    <a:bodyPr/>
                    <a:lstStyle/>
                    <a:p>
                      <a:pPr marL="0" marR="0" algn="ctr">
                        <a:spcBef>
                          <a:spcPts val="0"/>
                        </a:spcBef>
                        <a:spcAft>
                          <a:spcPts val="0"/>
                        </a:spcAft>
                      </a:pPr>
                      <a:r>
                        <a:rPr lang="en-US" sz="1600" b="1" dirty="0" smtClean="0">
                          <a:solidFill>
                            <a:srgbClr val="000000"/>
                          </a:solidFill>
                          <a:effectLst/>
                          <a:latin typeface="+mn-lt"/>
                          <a:ea typeface="Times New Roman" panose="02020603050405020304" pitchFamily="18" charset="0"/>
                        </a:rPr>
                        <a:t>Modulation</a:t>
                      </a:r>
                      <a:r>
                        <a:rPr lang="en-US" sz="1600" dirty="0">
                          <a:solidFill>
                            <a:srgbClr val="000000"/>
                          </a:solidFill>
                          <a:effectLst/>
                          <a:latin typeface="+mn-lt"/>
                          <a:ea typeface="Times New Roman" panose="02020603050405020304" pitchFamily="18" charset="0"/>
                        </a:rPr>
                        <a:t> </a:t>
                      </a:r>
                      <a:endParaRPr lang="en-US" sz="1600" b="1"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marR="0">
                        <a:spcBef>
                          <a:spcPts val="0"/>
                        </a:spcBef>
                        <a:spcAft>
                          <a:spcPts val="0"/>
                        </a:spcAft>
                      </a:pPr>
                      <a:endParaRPr lang="en-US" sz="1000" dirty="0">
                        <a:effectLst/>
                        <a:latin typeface="Times New Roman" panose="02020603050405020304" pitchFamily="18" charset="0"/>
                        <a:ea typeface="SimSun"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600" b="1" dirty="0" smtClean="0">
                          <a:effectLst/>
                          <a:latin typeface="+mn-lt"/>
                          <a:ea typeface="SimSun" panose="02010600030101010101" pitchFamily="2" charset="-122"/>
                        </a:rPr>
                        <a:t>MPR (dB)</a:t>
                      </a:r>
                      <a:endParaRPr lang="en-US" sz="1600" b="1"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84142">
                <a:tc gridSpan="2" vMerge="1">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gn="ctr">
                        <a:spcBef>
                          <a:spcPts val="0"/>
                        </a:spcBef>
                        <a:spcAft>
                          <a:spcPts val="0"/>
                        </a:spcAft>
                      </a:pP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0" dirty="0" smtClean="0">
                          <a:solidFill>
                            <a:srgbClr val="000000"/>
                          </a:solidFill>
                          <a:effectLst/>
                          <a:latin typeface="+mn-lt"/>
                          <a:ea typeface="Times New Roman" panose="02020603050405020304" pitchFamily="18" charset="0"/>
                        </a:rPr>
                        <a:t>Full RB allocations</a:t>
                      </a:r>
                      <a:endParaRPr lang="en-US" sz="1600" b="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0" dirty="0" smtClean="0">
                          <a:solidFill>
                            <a:srgbClr val="000000"/>
                          </a:solidFill>
                          <a:effectLst/>
                          <a:latin typeface="+mn-lt"/>
                          <a:ea typeface="Times New Roman" panose="02020603050405020304" pitchFamily="18" charset="0"/>
                        </a:rPr>
                        <a:t>Partial RB allocations</a:t>
                      </a:r>
                      <a:endParaRPr lang="en-US" sz="1600" b="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rowSpan="4">
                  <a:txBody>
                    <a:bodyPr/>
                    <a:lstStyle/>
                    <a:p>
                      <a:pPr marL="0" marR="0" algn="ctr">
                        <a:spcBef>
                          <a:spcPts val="0"/>
                        </a:spcBef>
                        <a:spcAft>
                          <a:spcPts val="0"/>
                        </a:spcAft>
                      </a:pPr>
                      <a:r>
                        <a:rPr lang="en-US" sz="1600" dirty="0" smtClean="0">
                          <a:solidFill>
                            <a:srgbClr val="000000"/>
                          </a:solidFill>
                          <a:effectLst/>
                          <a:latin typeface="+mn-lt"/>
                          <a:ea typeface="Times New Roman" panose="02020603050405020304" pitchFamily="18" charset="0"/>
                        </a:rPr>
                        <a:t>DFT-S-OFDM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QPSK</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[1.5]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[2.5]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16QAM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[2.0]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[3.0]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64QAM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[3.5]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[4.5]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881">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256QAM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[5.0]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[5.5]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rowSpan="4">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CP-OFDM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QPSK</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[3.5]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[3.5]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16QAM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[4.0]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[4.0]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521">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64QAM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[5.5]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[5.5]</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93">
                <a:tc vMerge="1">
                  <a:txBody>
                    <a:bodyPr/>
                    <a:lstStyle/>
                    <a:p>
                      <a:endParaRPr lang="en-US"/>
                    </a:p>
                  </a:txBody>
                  <a:tcPr/>
                </a:tc>
                <a:tc>
                  <a:txBody>
                    <a:bodyPr/>
                    <a:lstStyle/>
                    <a:p>
                      <a:pPr marL="0" marR="0" algn="ctr">
                        <a:spcBef>
                          <a:spcPts val="0"/>
                        </a:spcBef>
                        <a:spcAft>
                          <a:spcPts val="0"/>
                        </a:spcAft>
                      </a:pPr>
                      <a:r>
                        <a:rPr lang="en-US" sz="1600" dirty="0">
                          <a:solidFill>
                            <a:srgbClr val="000000"/>
                          </a:solidFill>
                          <a:effectLst/>
                          <a:latin typeface="+mn-lt"/>
                          <a:ea typeface="Times New Roman" panose="02020603050405020304" pitchFamily="18" charset="0"/>
                        </a:rPr>
                        <a:t>256QAM</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[7.0]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SimSun" panose="02010600030101010101" pitchFamily="2" charset="-122"/>
                        </a:rPr>
                        <a:t>[7.0]</a:t>
                      </a:r>
                      <a:endParaRPr lang="en-US" sz="1600" dirty="0">
                        <a:effectLst/>
                        <a:latin typeface="+mn-lt"/>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9062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Way Forward (3)</a:t>
            </a:r>
            <a:endParaRPr lang="en-US" sz="4800" dirty="0"/>
          </a:p>
        </p:txBody>
      </p:sp>
      <p:sp>
        <p:nvSpPr>
          <p:cNvPr id="4" name="Content Placeholder 3"/>
          <p:cNvSpPr>
            <a:spLocks noGrp="1"/>
          </p:cNvSpPr>
          <p:nvPr>
            <p:ph idx="1"/>
          </p:nvPr>
        </p:nvSpPr>
        <p:spPr>
          <a:xfrm>
            <a:off x="838200" y="1618488"/>
            <a:ext cx="10515600" cy="4992624"/>
          </a:xfrm>
        </p:spPr>
        <p:txBody>
          <a:bodyPr>
            <a:normAutofit fontScale="92500" lnSpcReduction="10000"/>
          </a:bodyPr>
          <a:lstStyle/>
          <a:p>
            <a:pPr marL="365760" indent="-365760"/>
            <a:r>
              <a:rPr lang="en-US" sz="2600" dirty="0" smtClean="0"/>
              <a:t>Agreements on PC3 MPR requirement evaluations</a:t>
            </a:r>
          </a:p>
          <a:p>
            <a:pPr marL="822960" lvl="1" indent="-365760"/>
            <a:r>
              <a:rPr lang="en-US" sz="2200" dirty="0" smtClean="0"/>
              <a:t>Performance requirements applied</a:t>
            </a:r>
          </a:p>
          <a:p>
            <a:pPr marL="1280160" lvl="2" indent="-365760"/>
            <a:r>
              <a:rPr lang="en-US" sz="1900" dirty="0" smtClean="0"/>
              <a:t>NR-U SEM</a:t>
            </a:r>
          </a:p>
          <a:p>
            <a:pPr marL="1280160" lvl="2" indent="-365760"/>
            <a:r>
              <a:rPr lang="en-US" sz="1900" dirty="0" smtClean="0"/>
              <a:t>ACLR: To be aligned with the outcome of </a:t>
            </a:r>
            <a:r>
              <a:rPr lang="en-US" sz="1900" dirty="0"/>
              <a:t>the WF R4-2008434 for ACLR and in-band emissions</a:t>
            </a:r>
            <a:endParaRPr lang="en-US" sz="1900" dirty="0" smtClean="0"/>
          </a:p>
          <a:p>
            <a:pPr marL="1280160" lvl="2" indent="-365760"/>
            <a:r>
              <a:rPr lang="en-US" sz="1900" dirty="0" smtClean="0"/>
              <a:t>In-band emissions</a:t>
            </a:r>
            <a:r>
              <a:rPr lang="en-US" sz="1900" dirty="0"/>
              <a:t>: </a:t>
            </a:r>
            <a:r>
              <a:rPr lang="en-US" sz="1900" dirty="0" smtClean="0"/>
              <a:t>To </a:t>
            </a:r>
            <a:r>
              <a:rPr lang="en-US" sz="1900" dirty="0"/>
              <a:t>be aligned with the outcome of the WF R4-2008434 for ACLR and in-band </a:t>
            </a:r>
            <a:r>
              <a:rPr lang="en-US" sz="1900" dirty="0" smtClean="0"/>
              <a:t>emissions </a:t>
            </a:r>
          </a:p>
          <a:p>
            <a:pPr marL="1280160" lvl="2" indent="-365760"/>
            <a:r>
              <a:rPr lang="en-US" sz="1900" dirty="0" smtClean="0"/>
              <a:t>EVM</a:t>
            </a:r>
          </a:p>
          <a:p>
            <a:pPr marL="822960" lvl="1" indent="-365760"/>
            <a:r>
              <a:rPr lang="en-US" sz="2200" dirty="0" smtClean="0"/>
              <a:t>Both (PC5 + PC5) and PC3 PA configurations are considered.</a:t>
            </a:r>
          </a:p>
          <a:p>
            <a:pPr marL="822960" lvl="1" indent="-365760"/>
            <a:r>
              <a:rPr lang="en-US" sz="2200" dirty="0" smtClean="0"/>
              <a:t>(PC5 + PC5) PA configuration reference waveform is the same as with PC5 PA configuration.</a:t>
            </a:r>
          </a:p>
          <a:p>
            <a:pPr marL="822960" lvl="1" indent="-365760"/>
            <a:r>
              <a:rPr lang="en-US" sz="2200" dirty="0" smtClean="0"/>
              <a:t>PC3 PA configuration reference waveform is defined as,</a:t>
            </a:r>
          </a:p>
          <a:p>
            <a:pPr marL="1280160" lvl="2" indent="-365760"/>
            <a:r>
              <a:rPr lang="en-US" sz="1900" dirty="0"/>
              <a:t>DFT-s-OFDM QPSK </a:t>
            </a:r>
            <a:r>
              <a:rPr lang="en-US" sz="1900" dirty="0" smtClean="0"/>
              <a:t>20MHz 100RB3 with 1dB MPR</a:t>
            </a:r>
          </a:p>
          <a:p>
            <a:pPr marL="365760" indent="-365760"/>
            <a:r>
              <a:rPr lang="en-US" sz="2600" dirty="0" smtClean="0"/>
              <a:t>FFS on whether one PC3 MPR requirement (worst MPR from the two PA configurations) or two PC3 MPR requirements with capability signaling based on PA configurations will be defined.</a:t>
            </a:r>
          </a:p>
          <a:p>
            <a:pPr marL="365760" indent="-365760"/>
            <a:r>
              <a:rPr lang="en-US" sz="2600" dirty="0" smtClean="0"/>
              <a:t>Whether (PC5 + PC5) PA configuration MPR requirement is applicable or not is also pending on the outcome of NR Tx diversity requirement discussions.       </a:t>
            </a:r>
          </a:p>
        </p:txBody>
      </p:sp>
    </p:spTree>
    <p:extLst>
      <p:ext uri="{BB962C8B-B14F-4D97-AF65-F5344CB8AC3E}">
        <p14:creationId xmlns:p14="http://schemas.microsoft.com/office/powerpoint/2010/main" val="308284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References</a:t>
            </a:r>
            <a:endParaRPr lang="en-US" sz="4800" dirty="0"/>
          </a:p>
        </p:txBody>
      </p:sp>
      <p:sp>
        <p:nvSpPr>
          <p:cNvPr id="4" name="Content Placeholder 3"/>
          <p:cNvSpPr>
            <a:spLocks noGrp="1"/>
          </p:cNvSpPr>
          <p:nvPr>
            <p:ph idx="1"/>
          </p:nvPr>
        </p:nvSpPr>
        <p:spPr>
          <a:xfrm>
            <a:off x="838200" y="1690688"/>
            <a:ext cx="10515600" cy="4812588"/>
          </a:xfrm>
        </p:spPr>
        <p:txBody>
          <a:bodyPr>
            <a:normAutofit/>
          </a:bodyPr>
          <a:lstStyle/>
          <a:p>
            <a:pPr marL="365760" indent="-365760"/>
            <a:r>
              <a:rPr lang="en-US" sz="2400" dirty="0" smtClean="0"/>
              <a:t>[1</a:t>
            </a:r>
            <a:r>
              <a:rPr lang="en-US" sz="2400" dirty="0"/>
              <a:t>] R4-2007044 “Transmitter </a:t>
            </a:r>
            <a:r>
              <a:rPr lang="en-US" sz="2400" dirty="0" smtClean="0"/>
              <a:t>characteristics </a:t>
            </a:r>
            <a:r>
              <a:rPr lang="en-US" sz="2400" dirty="0"/>
              <a:t>for n46 including initial simulations of required MPR and A-MPR for </a:t>
            </a:r>
            <a:r>
              <a:rPr lang="en-US" sz="2400" dirty="0" smtClean="0"/>
              <a:t>PC5”, Ericsson, RAN4 #95-e meeting</a:t>
            </a:r>
          </a:p>
          <a:p>
            <a:pPr marL="365760" indent="-365760"/>
            <a:r>
              <a:rPr lang="en-US" sz="2400" dirty="0"/>
              <a:t>[2] R4-2008125 “NR-U MPR for PC5 single carrier and </a:t>
            </a:r>
            <a:r>
              <a:rPr lang="en-US" sz="2400" dirty="0" smtClean="0"/>
              <a:t>wideband”, Qualcomm Incorporated, RAN4 #95-e meeting</a:t>
            </a:r>
          </a:p>
          <a:p>
            <a:pPr marL="365760" indent="-365760"/>
            <a:r>
              <a:rPr lang="en-US" sz="2400" dirty="0"/>
              <a:t>[3] R4-2008132 “[NR-U] PC5 and PC3 Back-Off </a:t>
            </a:r>
            <a:r>
              <a:rPr lang="en-US" sz="2400" dirty="0" smtClean="0"/>
              <a:t>Measurements”, Skyworks Solutions Inc., </a:t>
            </a:r>
            <a:r>
              <a:rPr lang="en-US" sz="2400" dirty="0"/>
              <a:t>RAN4 #95-e </a:t>
            </a:r>
            <a:r>
              <a:rPr lang="en-US" sz="2400" dirty="0" smtClean="0"/>
              <a:t>meeting</a:t>
            </a:r>
          </a:p>
          <a:p>
            <a:pPr marL="365760" indent="-365760"/>
            <a:r>
              <a:rPr lang="en-US" sz="2400" dirty="0"/>
              <a:t>[4] R4-2005221 “WF on NR-U UE Tx </a:t>
            </a:r>
            <a:r>
              <a:rPr lang="en-US" sz="2400" dirty="0" smtClean="0"/>
              <a:t>Requirement”, Skyworks </a:t>
            </a:r>
            <a:r>
              <a:rPr lang="en-US" sz="2400" dirty="0"/>
              <a:t>Solutions Inc</a:t>
            </a:r>
            <a:r>
              <a:rPr lang="en-US" sz="2400" dirty="0" smtClean="0"/>
              <a:t>. et. </a:t>
            </a:r>
            <a:r>
              <a:rPr lang="en-US" sz="2400" dirty="0"/>
              <a:t>a</a:t>
            </a:r>
            <a:r>
              <a:rPr lang="en-US" sz="2400" dirty="0" smtClean="0"/>
              <a:t>l., RAN4 #94bis-e meeting  </a:t>
            </a:r>
          </a:p>
        </p:txBody>
      </p:sp>
    </p:spTree>
    <p:extLst>
      <p:ext uri="{BB962C8B-B14F-4D97-AF65-F5344CB8AC3E}">
        <p14:creationId xmlns:p14="http://schemas.microsoft.com/office/powerpoint/2010/main" val="595290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12546</TotalTime>
  <Words>604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SimSun</vt:lpstr>
      <vt:lpstr>Arial</vt:lpstr>
      <vt:lpstr>Calibri</vt:lpstr>
      <vt:lpstr>Calibri Light</vt:lpstr>
      <vt:lpstr>Times New Roman</vt:lpstr>
      <vt:lpstr>Office Theme</vt:lpstr>
      <vt:lpstr>WF on NR-U MPR </vt:lpstr>
      <vt:lpstr>Background</vt:lpstr>
      <vt:lpstr>Way Forward (1)</vt:lpstr>
      <vt:lpstr>Way Forward (2)</vt:lpstr>
      <vt:lpstr>Way Forward (3)</vt:lpstr>
      <vt:lpstr>References</vt:lpstr>
    </vt:vector>
  </TitlesOfParts>
  <Company>Mediatek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Jamesf Wang</dc:creator>
  <cp:lastModifiedBy>Jamesf Wang</cp:lastModifiedBy>
  <cp:revision>233</cp:revision>
  <dcterms:created xsi:type="dcterms:W3CDTF">2017-01-18T06:26:21Z</dcterms:created>
  <dcterms:modified xsi:type="dcterms:W3CDTF">2020-06-02T21:36:52Z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