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48" r:id="rId4"/>
  </p:sldMasterIdLst>
  <p:notesMasterIdLst>
    <p:notesMasterId r:id="rId18"/>
  </p:notesMasterIdLst>
  <p:sldIdLst>
    <p:sldId id="256" r:id="rId5"/>
    <p:sldId id="285" r:id="rId6"/>
    <p:sldId id="288" r:id="rId7"/>
    <p:sldId id="291" r:id="rId8"/>
    <p:sldId id="276" r:id="rId9"/>
    <p:sldId id="277" r:id="rId10"/>
    <p:sldId id="292" r:id="rId11"/>
    <p:sldId id="293" r:id="rId12"/>
    <p:sldId id="294" r:id="rId13"/>
    <p:sldId id="295" r:id="rId14"/>
    <p:sldId id="296" r:id="rId15"/>
    <p:sldId id="297" r:id="rId16"/>
    <p:sldId id="290" r:id="rId1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CC"/>
    <a:srgbClr val="0000FF"/>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44" autoAdjust="0"/>
    <p:restoredTop sz="93817" autoAdjust="0"/>
  </p:normalViewPr>
  <p:slideViewPr>
    <p:cSldViewPr>
      <p:cViewPr varScale="1">
        <p:scale>
          <a:sx n="67" d="100"/>
          <a:sy n="67" d="100"/>
        </p:scale>
        <p:origin x="140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ED1660-6450-4E6E-BD45-3A38D694E329}" type="datetimeFigureOut">
              <a:rPr lang="zh-CN" altLang="en-US" smtClean="0"/>
              <a:t>2020/6/4</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70E9B5-9947-4AD8-8306-3C6BA6EC8D12}" type="slidenum">
              <a:rPr lang="zh-CN" altLang="en-US" smtClean="0"/>
              <a:t>‹#›</a:t>
            </a:fld>
            <a:endParaRPr lang="zh-CN" altLang="en-US"/>
          </a:p>
        </p:txBody>
      </p:sp>
    </p:spTree>
    <p:extLst>
      <p:ext uri="{BB962C8B-B14F-4D97-AF65-F5344CB8AC3E}">
        <p14:creationId xmlns:p14="http://schemas.microsoft.com/office/powerpoint/2010/main" val="34307336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A70E9B5-9947-4AD8-8306-3C6BA6EC8D12}" type="slidenum">
              <a:rPr lang="zh-CN" altLang="en-US" smtClean="0"/>
              <a:t>1</a:t>
            </a:fld>
            <a:endParaRPr lang="zh-CN" altLang="en-US"/>
          </a:p>
        </p:txBody>
      </p:sp>
    </p:spTree>
    <p:extLst>
      <p:ext uri="{BB962C8B-B14F-4D97-AF65-F5344CB8AC3E}">
        <p14:creationId xmlns:p14="http://schemas.microsoft.com/office/powerpoint/2010/main" val="2064442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A70E9B5-9947-4AD8-8306-3C6BA6EC8D12}" type="slidenum">
              <a:rPr lang="zh-CN" altLang="en-US" smtClean="0"/>
              <a:t>2</a:t>
            </a:fld>
            <a:endParaRPr lang="zh-CN" altLang="en-US"/>
          </a:p>
        </p:txBody>
      </p:sp>
    </p:spTree>
    <p:extLst>
      <p:ext uri="{BB962C8B-B14F-4D97-AF65-F5344CB8AC3E}">
        <p14:creationId xmlns:p14="http://schemas.microsoft.com/office/powerpoint/2010/main" val="36058492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Qualcomm: (removed -10/100 from NS_201). Supporting -10/100 requirement will require higher AMPR for NS_201 relative to v16.3. Devices that support exist NS_201 already exist. At this time we do not support repurposing an existing NS unless we are running out of NS flags for a band.</a:t>
            </a:r>
          </a:p>
          <a:p>
            <a:endParaRPr lang="en-US" altLang="zh-CN" dirty="0"/>
          </a:p>
          <a:p>
            <a:r>
              <a:rPr lang="en-US" altLang="zh-CN" dirty="0"/>
              <a:t>We ask if companies can check if NS_206 is required as a standalone NS. We think NS_202 has enough AMPR to support -5 dBm/ 200 MHz due to compliance with -10/100. So NS_206 is not required for EU, post 2023, based on existing view of emissions requirements</a:t>
            </a:r>
            <a:endParaRPr lang="zh-CN" altLang="en-US" dirty="0"/>
          </a:p>
        </p:txBody>
      </p:sp>
      <p:sp>
        <p:nvSpPr>
          <p:cNvPr id="4" name="灯片编号占位符 3"/>
          <p:cNvSpPr>
            <a:spLocks noGrp="1"/>
          </p:cNvSpPr>
          <p:nvPr>
            <p:ph type="sldNum" sz="quarter" idx="10"/>
          </p:nvPr>
        </p:nvSpPr>
        <p:spPr/>
        <p:txBody>
          <a:bodyPr/>
          <a:lstStyle/>
          <a:p>
            <a:fld id="{9A70E9B5-9947-4AD8-8306-3C6BA6EC8D12}" type="slidenum">
              <a:rPr lang="zh-CN" altLang="en-US" smtClean="0"/>
              <a:t>5</a:t>
            </a:fld>
            <a:endParaRPr lang="zh-CN" altLang="en-US"/>
          </a:p>
        </p:txBody>
      </p:sp>
    </p:spTree>
    <p:extLst>
      <p:ext uri="{BB962C8B-B14F-4D97-AF65-F5344CB8AC3E}">
        <p14:creationId xmlns:p14="http://schemas.microsoft.com/office/powerpoint/2010/main" val="22676623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A70E9B5-9947-4AD8-8306-3C6BA6EC8D12}" type="slidenum">
              <a:rPr lang="zh-CN" altLang="en-US" smtClean="0"/>
              <a:t>6</a:t>
            </a:fld>
            <a:endParaRPr lang="zh-CN" altLang="en-US"/>
          </a:p>
        </p:txBody>
      </p:sp>
    </p:spTree>
    <p:extLst>
      <p:ext uri="{BB962C8B-B14F-4D97-AF65-F5344CB8AC3E}">
        <p14:creationId xmlns:p14="http://schemas.microsoft.com/office/powerpoint/2010/main" val="39402954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Qualcomm: Add note about tying NS mandatory status  to release version to accommodate testing and verification considerations.</a:t>
            </a:r>
          </a:p>
          <a:p>
            <a:r>
              <a:rPr lang="en-US" dirty="0"/>
              <a:t>Docomo</a:t>
            </a:r>
            <a:r>
              <a:rPr lang="en-US" baseline="0" dirty="0"/>
              <a:t>: Move a sentence from one column to another(Brown one), which is editorial change</a:t>
            </a:r>
          </a:p>
          <a:p>
            <a:r>
              <a:rPr lang="en-US" baseline="0" dirty="0"/>
              <a:t>Apple: we should consider the option of repurposing NS_201 to signal the -5 dBm/200 MHz requirement for UEs compliant with the WRC-19 regulation</a:t>
            </a:r>
            <a:endParaRPr lang="en-US" dirty="0"/>
          </a:p>
        </p:txBody>
      </p:sp>
      <p:sp>
        <p:nvSpPr>
          <p:cNvPr id="4" name="Slide Number Placeholder 3"/>
          <p:cNvSpPr>
            <a:spLocks noGrp="1"/>
          </p:cNvSpPr>
          <p:nvPr>
            <p:ph type="sldNum" sz="quarter" idx="5"/>
          </p:nvPr>
        </p:nvSpPr>
        <p:spPr/>
        <p:txBody>
          <a:bodyPr/>
          <a:lstStyle/>
          <a:p>
            <a:fld id="{9A70E9B5-9947-4AD8-8306-3C6BA6EC8D12}" type="slidenum">
              <a:rPr lang="zh-CN" altLang="en-US" smtClean="0"/>
              <a:t>7</a:t>
            </a:fld>
            <a:endParaRPr lang="zh-CN" altLang="en-US"/>
          </a:p>
        </p:txBody>
      </p:sp>
    </p:spTree>
    <p:extLst>
      <p:ext uri="{BB962C8B-B14F-4D97-AF65-F5344CB8AC3E}">
        <p14:creationId xmlns:p14="http://schemas.microsoft.com/office/powerpoint/2010/main" val="2376164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Qualcomm: In general, we do not think repurposing NS_201 for a new requirement is a good idea, due to possible existence of fielded UEs. We are ok to leave it ‘orphaned’ but would prefer making obsolete to reduce UE testing. We can revisit this avenue if we define more than 8 NS values in each band and it is critical to repurpose disused NS.</a:t>
            </a:r>
          </a:p>
          <a:p>
            <a:r>
              <a:rPr lang="en-US" altLang="ja-JP" dirty="0"/>
              <a:t>DOCOMO(Green)</a:t>
            </a:r>
            <a:r>
              <a:rPr lang="en-US" altLang="ja-JP" baseline="0" dirty="0"/>
              <a:t>: Change the structure in this slide which is editorial change.</a:t>
            </a:r>
            <a:endParaRPr lang="en-US" dirty="0"/>
          </a:p>
        </p:txBody>
      </p:sp>
      <p:sp>
        <p:nvSpPr>
          <p:cNvPr id="4" name="Slide Number Placeholder 3"/>
          <p:cNvSpPr>
            <a:spLocks noGrp="1"/>
          </p:cNvSpPr>
          <p:nvPr>
            <p:ph type="sldNum" sz="quarter" idx="5"/>
          </p:nvPr>
        </p:nvSpPr>
        <p:spPr/>
        <p:txBody>
          <a:bodyPr/>
          <a:lstStyle/>
          <a:p>
            <a:fld id="{9A70E9B5-9947-4AD8-8306-3C6BA6EC8D12}" type="slidenum">
              <a:rPr lang="zh-CN" altLang="en-US" smtClean="0"/>
              <a:t>8</a:t>
            </a:fld>
            <a:endParaRPr lang="zh-CN" altLang="en-US"/>
          </a:p>
        </p:txBody>
      </p:sp>
    </p:spTree>
    <p:extLst>
      <p:ext uri="{BB962C8B-B14F-4D97-AF65-F5344CB8AC3E}">
        <p14:creationId xmlns:p14="http://schemas.microsoft.com/office/powerpoint/2010/main" val="21036850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Apple: we suggest capturing the table of A-MPR values from the Moderator summary for clarity, since the CR in R4-20</a:t>
            </a:r>
            <a:r>
              <a:rPr lang="en-US" sz="1200" kern="1200" dirty="0">
                <a:solidFill>
                  <a:schemeClr val="tx1"/>
                </a:solidFill>
                <a:effectLst/>
                <a:latin typeface="+mn-lt"/>
                <a:ea typeface="+mn-ea"/>
                <a:cs typeface="+mn-cs"/>
              </a:rPr>
              <a:t>06788 included many other aspects, such as detailed NS design, which is still under discussion at the moment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Qualcomm: We recommend capturing contents of the CR stripped of details that are still under discussion, rather than a summary table above. There is risk in this kind of transposition that some details are lost, as is evident above. We prefer all details move together. It is ok to leave all the details out if that </a:t>
            </a:r>
            <a:r>
              <a:rPr lang="en-US" sz="1200" kern="1200">
                <a:solidFill>
                  <a:schemeClr val="tx1"/>
                </a:solidFill>
                <a:effectLst/>
                <a:latin typeface="+mn-lt"/>
                <a:ea typeface="+mn-ea"/>
                <a:cs typeface="+mn-cs"/>
              </a:rPr>
              <a:t>is preferred by RAN4</a:t>
            </a:r>
            <a:endParaRPr lang="en-US" dirty="0"/>
          </a:p>
        </p:txBody>
      </p:sp>
      <p:sp>
        <p:nvSpPr>
          <p:cNvPr id="4" name="Slide Number Placeholder 3"/>
          <p:cNvSpPr>
            <a:spLocks noGrp="1"/>
          </p:cNvSpPr>
          <p:nvPr>
            <p:ph type="sldNum" sz="quarter" idx="5"/>
          </p:nvPr>
        </p:nvSpPr>
        <p:spPr/>
        <p:txBody>
          <a:bodyPr/>
          <a:lstStyle/>
          <a:p>
            <a:fld id="{9A70E9B5-9947-4AD8-8306-3C6BA6EC8D12}" type="slidenum">
              <a:rPr lang="zh-CN" altLang="en-US" smtClean="0"/>
              <a:t>9</a:t>
            </a:fld>
            <a:endParaRPr lang="zh-CN" altLang="en-US"/>
          </a:p>
        </p:txBody>
      </p:sp>
    </p:spTree>
    <p:extLst>
      <p:ext uri="{BB962C8B-B14F-4D97-AF65-F5344CB8AC3E}">
        <p14:creationId xmlns:p14="http://schemas.microsoft.com/office/powerpoint/2010/main" val="2558609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62BDD4DB-9E7D-4215-B5C3-C804ACA64495}" type="datetimeFigureOut">
              <a:rPr lang="zh-CN" altLang="en-US" smtClean="0"/>
              <a:t>2020/6/4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831093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2BDD4DB-9E7D-4215-B5C3-C804ACA64495}" type="datetimeFigureOut">
              <a:rPr lang="zh-CN" altLang="en-US" smtClean="0"/>
              <a:t>2020/6/4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3795965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2BDD4DB-9E7D-4215-B5C3-C804ACA64495}" type="datetimeFigureOut">
              <a:rPr lang="zh-CN" altLang="en-US" smtClean="0"/>
              <a:t>2020/6/4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675959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2BDD4DB-9E7D-4215-B5C3-C804ACA64495}" type="datetimeFigureOut">
              <a:rPr lang="zh-CN" altLang="en-US" smtClean="0"/>
              <a:t>2020/6/4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545620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62BDD4DB-9E7D-4215-B5C3-C804ACA64495}" type="datetimeFigureOut">
              <a:rPr lang="zh-CN" altLang="en-US" smtClean="0"/>
              <a:t>2020/6/4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2478332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62BDD4DB-9E7D-4215-B5C3-C804ACA64495}" type="datetimeFigureOut">
              <a:rPr lang="zh-CN" altLang="en-US" smtClean="0"/>
              <a:t>2020/6/4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3062840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62BDD4DB-9E7D-4215-B5C3-C804ACA64495}" type="datetimeFigureOut">
              <a:rPr lang="zh-CN" altLang="en-US" smtClean="0"/>
              <a:t>2020/6/4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2400216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62BDD4DB-9E7D-4215-B5C3-C804ACA64495}" type="datetimeFigureOut">
              <a:rPr lang="zh-CN" altLang="en-US" smtClean="0"/>
              <a:t>2020/6/4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2586970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62BDD4DB-9E7D-4215-B5C3-C804ACA64495}" type="datetimeFigureOut">
              <a:rPr lang="zh-CN" altLang="en-US" smtClean="0"/>
              <a:t>2020/6/4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3985342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62BDD4DB-9E7D-4215-B5C3-C804ACA64495}" type="datetimeFigureOut">
              <a:rPr lang="zh-CN" altLang="en-US" smtClean="0"/>
              <a:t>2020/6/4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594376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62BDD4DB-9E7D-4215-B5C3-C804ACA64495}" type="datetimeFigureOut">
              <a:rPr lang="zh-CN" altLang="en-US" smtClean="0"/>
              <a:t>2020/6/4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1749814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BDD4DB-9E7D-4215-B5C3-C804ACA64495}" type="datetimeFigureOut">
              <a:rPr lang="zh-CN" altLang="en-US" smtClean="0"/>
              <a:t>2020/6/4</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634499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323528" y="1772816"/>
            <a:ext cx="8496944" cy="1944215"/>
          </a:xfrm>
        </p:spPr>
        <p:txBody>
          <a:bodyPr>
            <a:normAutofit fontScale="90000"/>
          </a:bodyPr>
          <a:lstStyle/>
          <a:p>
            <a:br>
              <a:rPr lang="en-US" altLang="zh-CN" dirty="0"/>
            </a:br>
            <a:r>
              <a:rPr lang="en-US" altLang="ja-JP" b="1" dirty="0"/>
              <a:t>WF on WRC-19 outcome and impact on RAN4 specifications</a:t>
            </a:r>
            <a:endParaRPr lang="zh-CN" altLang="en-US" dirty="0"/>
          </a:p>
        </p:txBody>
      </p:sp>
      <p:sp>
        <p:nvSpPr>
          <p:cNvPr id="3" name="副标题 2"/>
          <p:cNvSpPr>
            <a:spLocks noGrp="1"/>
          </p:cNvSpPr>
          <p:nvPr>
            <p:ph type="subTitle" idx="1"/>
          </p:nvPr>
        </p:nvSpPr>
        <p:spPr>
          <a:xfrm>
            <a:off x="1371600" y="4293096"/>
            <a:ext cx="6400800" cy="1320552"/>
          </a:xfrm>
        </p:spPr>
        <p:txBody>
          <a:bodyPr/>
          <a:lstStyle/>
          <a:p>
            <a:r>
              <a:rPr lang="en-US" altLang="zh-CN" dirty="0">
                <a:solidFill>
                  <a:schemeClr val="tx1"/>
                </a:solidFill>
              </a:rPr>
              <a:t>NTT DOCOMO, INC. </a:t>
            </a:r>
            <a:endParaRPr lang="zh-CN" altLang="en-US" dirty="0">
              <a:solidFill>
                <a:schemeClr val="tx1"/>
              </a:solidFill>
            </a:endParaRPr>
          </a:p>
        </p:txBody>
      </p:sp>
      <p:sp>
        <p:nvSpPr>
          <p:cNvPr id="4" name="副标题 2"/>
          <p:cNvSpPr txBox="1">
            <a:spLocks/>
          </p:cNvSpPr>
          <p:nvPr/>
        </p:nvSpPr>
        <p:spPr>
          <a:xfrm>
            <a:off x="323528" y="260648"/>
            <a:ext cx="8640960" cy="14401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altLang="zh-CN" sz="2400" b="1" dirty="0"/>
              <a:t>3GPP TSG-RAN WG4 Meeting #95-e</a:t>
            </a:r>
            <a:r>
              <a:rPr lang="en-GB" altLang="zh-CN" sz="2400" b="1" dirty="0"/>
              <a:t>    	</a:t>
            </a:r>
            <a:r>
              <a:rPr lang="ja-JP" altLang="en-US" sz="2400" b="1" dirty="0"/>
              <a:t>　　　　　　</a:t>
            </a:r>
            <a:r>
              <a:rPr lang="en-GB" altLang="zh-CN" sz="2400" b="1" dirty="0"/>
              <a:t> R4-200</a:t>
            </a:r>
            <a:r>
              <a:rPr lang="en-US" altLang="ja-JP" sz="2400" b="1" dirty="0"/>
              <a:t>8410</a:t>
            </a:r>
            <a:r>
              <a:rPr lang="en-GB" altLang="zh-CN" sz="2400" b="1" dirty="0"/>
              <a:t> </a:t>
            </a:r>
          </a:p>
          <a:p>
            <a:pPr algn="l"/>
            <a:r>
              <a:rPr lang="en-US" altLang="zh-CN" sz="2400" b="1" dirty="0"/>
              <a:t>Online Meeting, 25 May - 5 June 2020</a:t>
            </a:r>
            <a:endParaRPr lang="zh-CN" altLang="en-US" dirty="0"/>
          </a:p>
        </p:txBody>
      </p:sp>
    </p:spTree>
    <p:extLst>
      <p:ext uri="{BB962C8B-B14F-4D97-AF65-F5344CB8AC3E}">
        <p14:creationId xmlns:p14="http://schemas.microsoft.com/office/powerpoint/2010/main" val="23527179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974D3-CC84-491B-8045-62150C982D03}"/>
              </a:ext>
            </a:extLst>
          </p:cNvPr>
          <p:cNvSpPr>
            <a:spLocks noGrp="1"/>
          </p:cNvSpPr>
          <p:nvPr>
            <p:ph type="title"/>
          </p:nvPr>
        </p:nvSpPr>
        <p:spPr/>
        <p:txBody>
          <a:bodyPr/>
          <a:lstStyle/>
          <a:p>
            <a:r>
              <a:rPr lang="en-US" dirty="0"/>
              <a:t>WF3a – AMPR values</a:t>
            </a:r>
          </a:p>
        </p:txBody>
      </p:sp>
      <p:sp>
        <p:nvSpPr>
          <p:cNvPr id="5" name="Rectangle 1">
            <a:extLst>
              <a:ext uri="{FF2B5EF4-FFF2-40B4-BE49-F238E27FC236}">
                <a16:creationId xmlns:a16="http://schemas.microsoft.com/office/drawing/2014/main" id="{8478D96B-7105-4CCE-8546-9656AEE997BE}"/>
              </a:ext>
            </a:extLst>
          </p:cNvPr>
          <p:cNvSpPr>
            <a:spLocks noGrp="1" noChangeArrowheads="1"/>
          </p:cNvSpPr>
          <p:nvPr>
            <p:ph idx="1"/>
          </p:nvPr>
        </p:nvSpPr>
        <p:spPr bwMode="auto">
          <a:xfrm>
            <a:off x="899592" y="1650970"/>
            <a:ext cx="7211144" cy="3354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879725" algn="ctr"/>
                <a:tab pos="5761038" algn="r"/>
              </a:tabLst>
              <a:defRPr>
                <a:solidFill>
                  <a:schemeClr val="tx1"/>
                </a:solidFill>
                <a:latin typeface="Arial" panose="020B0604020202020204" pitchFamily="34" charset="0"/>
              </a:defRPr>
            </a:lvl1pPr>
            <a:lvl2pPr eaLnBrk="0" fontAlgn="base" hangingPunct="0">
              <a:spcBef>
                <a:spcPct val="0"/>
              </a:spcBef>
              <a:spcAft>
                <a:spcPct val="0"/>
              </a:spcAft>
              <a:tabLst>
                <a:tab pos="2879725" algn="ctr"/>
                <a:tab pos="5761038" algn="r"/>
              </a:tabLst>
              <a:defRPr>
                <a:solidFill>
                  <a:schemeClr val="tx1"/>
                </a:solidFill>
                <a:latin typeface="Arial" panose="020B0604020202020204" pitchFamily="34" charset="0"/>
              </a:defRPr>
            </a:lvl2pPr>
            <a:lvl3pPr eaLnBrk="0" fontAlgn="base" hangingPunct="0">
              <a:spcBef>
                <a:spcPct val="0"/>
              </a:spcBef>
              <a:spcAft>
                <a:spcPct val="0"/>
              </a:spcAft>
              <a:tabLst>
                <a:tab pos="2879725" algn="ctr"/>
                <a:tab pos="5761038" algn="r"/>
              </a:tabLst>
              <a:defRPr>
                <a:solidFill>
                  <a:schemeClr val="tx1"/>
                </a:solidFill>
                <a:latin typeface="Arial" panose="020B0604020202020204" pitchFamily="34" charset="0"/>
              </a:defRPr>
            </a:lvl3pPr>
            <a:lvl4pPr eaLnBrk="0" fontAlgn="base" hangingPunct="0">
              <a:spcBef>
                <a:spcPct val="0"/>
              </a:spcBef>
              <a:spcAft>
                <a:spcPct val="0"/>
              </a:spcAft>
              <a:tabLst>
                <a:tab pos="2879725" algn="ctr"/>
                <a:tab pos="5761038" algn="r"/>
              </a:tabLst>
              <a:defRPr>
                <a:solidFill>
                  <a:schemeClr val="tx1"/>
                </a:solidFill>
                <a:latin typeface="Arial" panose="020B0604020202020204" pitchFamily="34" charset="0"/>
              </a:defRPr>
            </a:lvl4pPr>
            <a:lvl5pPr eaLnBrk="0" fontAlgn="base" hangingPunct="0">
              <a:spcBef>
                <a:spcPct val="0"/>
              </a:spcBef>
              <a:spcAft>
                <a:spcPct val="0"/>
              </a:spcAft>
              <a:tabLst>
                <a:tab pos="2879725" algn="ctr"/>
                <a:tab pos="5761038" algn="r"/>
              </a:tabLst>
              <a:defRPr>
                <a:solidFill>
                  <a:schemeClr val="tx1"/>
                </a:solidFill>
                <a:latin typeface="Arial" panose="020B0604020202020204" pitchFamily="34" charset="0"/>
              </a:defRPr>
            </a:lvl5pPr>
            <a:lvl6pPr eaLnBrk="0" fontAlgn="base" hangingPunct="0">
              <a:spcBef>
                <a:spcPct val="0"/>
              </a:spcBef>
              <a:spcAft>
                <a:spcPct val="0"/>
              </a:spcAft>
              <a:tabLst>
                <a:tab pos="2879725" algn="ctr"/>
                <a:tab pos="5761038" algn="r"/>
              </a:tabLst>
              <a:defRPr>
                <a:solidFill>
                  <a:schemeClr val="tx1"/>
                </a:solidFill>
                <a:latin typeface="Arial" panose="020B0604020202020204" pitchFamily="34" charset="0"/>
              </a:defRPr>
            </a:lvl6pPr>
            <a:lvl7pPr eaLnBrk="0" fontAlgn="base" hangingPunct="0">
              <a:spcBef>
                <a:spcPct val="0"/>
              </a:spcBef>
              <a:spcAft>
                <a:spcPct val="0"/>
              </a:spcAft>
              <a:tabLst>
                <a:tab pos="2879725" algn="ctr"/>
                <a:tab pos="5761038" algn="r"/>
              </a:tabLst>
              <a:defRPr>
                <a:solidFill>
                  <a:schemeClr val="tx1"/>
                </a:solidFill>
                <a:latin typeface="Arial" panose="020B0604020202020204" pitchFamily="34" charset="0"/>
              </a:defRPr>
            </a:lvl7pPr>
            <a:lvl8pPr eaLnBrk="0" fontAlgn="base" hangingPunct="0">
              <a:spcBef>
                <a:spcPct val="0"/>
              </a:spcBef>
              <a:spcAft>
                <a:spcPct val="0"/>
              </a:spcAft>
              <a:tabLst>
                <a:tab pos="2879725" algn="ctr"/>
                <a:tab pos="5761038" algn="r"/>
              </a:tabLst>
              <a:defRPr>
                <a:solidFill>
                  <a:schemeClr val="tx1"/>
                </a:solidFill>
                <a:latin typeface="Arial" panose="020B0604020202020204" pitchFamily="34" charset="0"/>
              </a:defRPr>
            </a:lvl8pPr>
            <a:lvl9pPr eaLnBrk="0" fontAlgn="base" hangingPunct="0">
              <a:spcBef>
                <a:spcPct val="0"/>
              </a:spcBef>
              <a:spcAft>
                <a:spcPct val="0"/>
              </a:spcAft>
              <a:tabLst>
                <a:tab pos="2879725" algn="ctr"/>
                <a:tab pos="5761038" algn="r"/>
              </a:tabLst>
              <a:defRPr>
                <a:solidFill>
                  <a:schemeClr val="tx1"/>
                </a:solidFill>
                <a:latin typeface="Arial" panose="020B0604020202020204" pitchFamily="34" charset="0"/>
              </a:defRPr>
            </a:lvl9pPr>
          </a:lstStyle>
          <a:p>
            <a:pPr marL="0" lvl="0" indent="0">
              <a:buNone/>
            </a:pPr>
            <a:r>
              <a:rPr kumimoji="0" lang="en-GB" altLang="en-US" sz="2000" b="0" i="0" strike="noStrike" cap="none" normalizeH="0" baseline="0" dirty="0">
                <a:ln>
                  <a:noFill/>
                </a:ln>
                <a:solidFill>
                  <a:srgbClr val="008080"/>
                </a:solidFill>
                <a:effectLst/>
                <a:latin typeface="Arial" panose="020B0604020202020204" pitchFamily="34" charset="0"/>
                <a:ea typeface="Malgun Gothic" panose="020B0503020000020004" pitchFamily="34" charset="-127"/>
                <a:cs typeface="Arial" panose="020B0604020202020204" pitchFamily="34" charset="0"/>
              </a:rPr>
              <a:t>6.2.3.4	A-MPR for </a:t>
            </a:r>
            <a:r>
              <a:rPr lang="en-GB" altLang="en-US" sz="2000" dirty="0">
                <a:solidFill>
                  <a:srgbClr val="008080"/>
                </a:solidFill>
                <a:ea typeface="Malgun Gothic" panose="020B0503020000020004" pitchFamily="34" charset="-127"/>
                <a:cs typeface="Arial" panose="020B0604020202020204" pitchFamily="34" charset="0"/>
              </a:rPr>
              <a:t>emissions</a:t>
            </a:r>
            <a:r>
              <a:rPr kumimoji="0" lang="en-GB" altLang="en-US" sz="2000" b="0" i="0" strike="noStrike" cap="none" normalizeH="0" baseline="0" dirty="0">
                <a:ln>
                  <a:noFill/>
                </a:ln>
                <a:solidFill>
                  <a:srgbClr val="008080"/>
                </a:solidFill>
                <a:effectLst/>
                <a:latin typeface="Arial" panose="020B0604020202020204" pitchFamily="34" charset="0"/>
                <a:ea typeface="Malgun Gothic" panose="020B0503020000020004" pitchFamily="34" charset="-127"/>
                <a:cs typeface="Arial" panose="020B0604020202020204" pitchFamily="34" charset="0"/>
              </a:rPr>
              <a:t> requirements in table below</a:t>
            </a:r>
            <a:endParaRPr kumimoji="0" lang="en-US" altLang="en-US" sz="10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en-GB" altLang="zh-CN" sz="2000" b="0" i="0" strike="noStrike" cap="none" normalizeH="0" baseline="0" dirty="0">
                <a:ln>
                  <a:noFill/>
                </a:ln>
                <a:solidFill>
                  <a:srgbClr val="008080"/>
                </a:solidFill>
                <a:effectLst/>
                <a:latin typeface="Arial" panose="020B0604020202020204" pitchFamily="34" charset="0"/>
                <a:ea typeface="Malgun Gothic" panose="020B0503020000020004" pitchFamily="34" charset="-127"/>
                <a:cs typeface="Arial" panose="020B0604020202020204" pitchFamily="34" charset="0"/>
              </a:rPr>
              <a:t>6.2.3.4.1	power class 1</a:t>
            </a:r>
            <a:endParaRPr kumimoji="0" lang="en-US" altLang="zh-CN" sz="10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en-GB" altLang="zh-CN" sz="14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For intra-band UL CA the following rule for AMPR (dB) applies:</a:t>
            </a:r>
            <a:endParaRPr kumimoji="0" lang="en-US" altLang="zh-CN" sz="10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en-GB" altLang="zh-CN" sz="14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AMPR = AMPR</a:t>
            </a:r>
            <a:r>
              <a:rPr kumimoji="0" lang="en-GB" altLang="zh-CN" sz="1400" b="0" i="0" strike="noStrike" cap="none" normalizeH="0" baseline="-3000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CC</a:t>
            </a:r>
            <a:r>
              <a:rPr kumimoji="0" lang="en-GB" altLang="zh-CN" sz="14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 </a:t>
            </a:r>
            <a:endParaRPr kumimoji="0" lang="en-US" altLang="zh-CN" sz="10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en-GB" altLang="zh-CN" sz="14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Where:</a:t>
            </a:r>
            <a:endParaRPr kumimoji="0" lang="en-US" altLang="zh-CN" sz="10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it-IT" altLang="zh-CN" sz="14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AMPR</a:t>
            </a:r>
            <a:r>
              <a:rPr kumimoji="0" lang="it-IT" altLang="zh-CN" sz="1400" b="0" i="0" strike="noStrike" cap="none" normalizeH="0" baseline="-3000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CC</a:t>
            </a:r>
            <a:r>
              <a:rPr kumimoji="0" lang="it-IT" altLang="zh-CN" sz="14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 is 3.0 if Offset frequency &lt; BW</a:t>
            </a:r>
            <a:r>
              <a:rPr kumimoji="0" lang="it-IT" altLang="zh-CN" sz="1400" b="0" i="0" strike="noStrike" cap="none" normalizeH="0" baseline="-3000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channel</a:t>
            </a:r>
            <a:r>
              <a:rPr kumimoji="0" lang="it-IT" altLang="zh-CN" sz="14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 0.0 otherwise</a:t>
            </a:r>
            <a:endParaRPr kumimoji="0" lang="en-US" altLang="zh-CN" sz="10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it-IT" altLang="zh-CN" sz="14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O</a:t>
            </a:r>
            <a:r>
              <a:rPr kumimoji="0" lang="it-IT" altLang="zh-CN" sz="1400" b="0" i="0" strike="noStrike" cap="none" normalizeH="0" baseline="0" dirty="0" bmk="">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ffset frequency is defined as the frequency from 24.0 GHz to the lower edge of the channel</a:t>
            </a:r>
            <a:endParaRPr kumimoji="0" lang="en-US" altLang="zh-CN" sz="10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en-GB" altLang="zh-CN" sz="2000" b="0" i="0" strike="noStrike" cap="none" normalizeH="0" baseline="0" dirty="0">
                <a:ln>
                  <a:noFill/>
                </a:ln>
                <a:solidFill>
                  <a:srgbClr val="008080"/>
                </a:solidFill>
                <a:effectLst/>
                <a:latin typeface="Arial" panose="020B0604020202020204" pitchFamily="34" charset="0"/>
                <a:ea typeface="Malgun Gothic" panose="020B0503020000020004" pitchFamily="34" charset="-127"/>
                <a:cs typeface="Arial" panose="020B0604020202020204" pitchFamily="34" charset="0"/>
              </a:rPr>
              <a:t>6.2.3.4.2	power class 2</a:t>
            </a:r>
            <a:endParaRPr kumimoji="0" lang="en-US" altLang="zh-CN" sz="10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en-GB" altLang="ko-KR" sz="14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For power class 2, AMPR  specified in subclause 6.2.3.4.3 applies</a:t>
            </a:r>
            <a:endParaRPr kumimoji="0" lang="en-US" altLang="ko-KR" sz="10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en-GB" altLang="zh-CN" sz="2000" b="0" i="0" strike="noStrike" cap="none" normalizeH="0" baseline="0" dirty="0">
                <a:ln>
                  <a:noFill/>
                </a:ln>
                <a:solidFill>
                  <a:srgbClr val="008080"/>
                </a:solidFill>
                <a:effectLst/>
                <a:latin typeface="Arial" panose="020B0604020202020204" pitchFamily="34" charset="0"/>
                <a:ea typeface="Malgun Gothic" panose="020B0503020000020004" pitchFamily="34" charset="-127"/>
                <a:cs typeface="Arial" panose="020B0604020202020204" pitchFamily="34" charset="0"/>
              </a:rPr>
              <a:t>6.2.3.4.3	power class 3</a:t>
            </a:r>
            <a:endParaRPr kumimoji="0" lang="en-US" altLang="zh-CN" sz="10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en-GB" altLang="zh-CN" sz="14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For power class 3, AMPR shall be 0 </a:t>
            </a:r>
            <a:r>
              <a:rPr kumimoji="0" lang="en-GB" altLang="zh-CN" sz="1400" b="0" i="0" strike="noStrike" cap="none" normalizeH="0" baseline="0" dirty="0" err="1">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dB.</a:t>
            </a:r>
            <a:r>
              <a:rPr kumimoji="0" lang="en-GB" altLang="zh-CN" sz="14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 </a:t>
            </a:r>
            <a:endParaRPr kumimoji="0" lang="en-US" altLang="zh-CN" sz="10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en-GB" altLang="zh-CN" sz="2000" b="0" i="0" strike="noStrike" cap="none" normalizeH="0" baseline="0" dirty="0">
                <a:ln>
                  <a:noFill/>
                </a:ln>
                <a:solidFill>
                  <a:srgbClr val="008080"/>
                </a:solidFill>
                <a:effectLst/>
                <a:latin typeface="Arial" panose="020B0604020202020204" pitchFamily="34" charset="0"/>
                <a:ea typeface="Malgun Gothic" panose="020B0503020000020004" pitchFamily="34" charset="-127"/>
                <a:cs typeface="Arial" panose="020B0604020202020204" pitchFamily="34" charset="0"/>
              </a:rPr>
              <a:t>6.2.3.4.4	power class 4</a:t>
            </a:r>
            <a:endParaRPr kumimoji="0" lang="en-US" altLang="zh-CN" sz="10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en-GB" altLang="zh-CN" sz="14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For power class 4, AMPR specified in subclause 6.2.3.4.3 applies.</a:t>
            </a:r>
            <a:endParaRPr kumimoji="0" lang="en-GB" altLang="zh-CN" b="0" i="0" strike="noStrike" cap="none" normalizeH="0" baseline="0" dirty="0">
              <a:ln>
                <a:noFill/>
              </a:ln>
              <a:solidFill>
                <a:schemeClr val="tx1"/>
              </a:solidFill>
              <a:effectLst/>
              <a:latin typeface="Arial" panose="020B0604020202020204" pitchFamily="34" charset="0"/>
            </a:endParaRPr>
          </a:p>
        </p:txBody>
      </p:sp>
      <p:graphicFrame>
        <p:nvGraphicFramePr>
          <p:cNvPr id="6" name="Table 5">
            <a:extLst>
              <a:ext uri="{FF2B5EF4-FFF2-40B4-BE49-F238E27FC236}">
                <a16:creationId xmlns:a16="http://schemas.microsoft.com/office/drawing/2014/main" id="{003BAE07-AA90-4168-8BDE-42CADFC33E0F}"/>
              </a:ext>
            </a:extLst>
          </p:cNvPr>
          <p:cNvGraphicFramePr>
            <a:graphicFrameLocks noGrp="1"/>
          </p:cNvGraphicFramePr>
          <p:nvPr>
            <p:extLst>
              <p:ext uri="{D42A27DB-BD31-4B8C-83A1-F6EECF244321}">
                <p14:modId xmlns:p14="http://schemas.microsoft.com/office/powerpoint/2010/main" val="2648627738"/>
              </p:ext>
            </p:extLst>
          </p:nvPr>
        </p:nvGraphicFramePr>
        <p:xfrm>
          <a:off x="2843808" y="5252483"/>
          <a:ext cx="4392487" cy="873679"/>
        </p:xfrm>
        <a:graphic>
          <a:graphicData uri="http://schemas.openxmlformats.org/drawingml/2006/table">
            <a:tbl>
              <a:tblPr firstRow="1" firstCol="1" lastRow="1" lastCol="1" bandRow="1" bandCol="1">
                <a:tableStyleId>{5C22544A-7EE6-4342-B048-85BDC9FD1C3A}</a:tableStyleId>
              </a:tblPr>
              <a:tblGrid>
                <a:gridCol w="2529875">
                  <a:extLst>
                    <a:ext uri="{9D8B030D-6E8A-4147-A177-3AD203B41FA5}">
                      <a16:colId xmlns:a16="http://schemas.microsoft.com/office/drawing/2014/main" val="2345024345"/>
                    </a:ext>
                  </a:extLst>
                </a:gridCol>
                <a:gridCol w="931306">
                  <a:extLst>
                    <a:ext uri="{9D8B030D-6E8A-4147-A177-3AD203B41FA5}">
                      <a16:colId xmlns:a16="http://schemas.microsoft.com/office/drawing/2014/main" val="1024021538"/>
                    </a:ext>
                  </a:extLst>
                </a:gridCol>
                <a:gridCol w="931306">
                  <a:extLst>
                    <a:ext uri="{9D8B030D-6E8A-4147-A177-3AD203B41FA5}">
                      <a16:colId xmlns:a16="http://schemas.microsoft.com/office/drawing/2014/main" val="2472272800"/>
                    </a:ext>
                  </a:extLst>
                </a:gridCol>
              </a:tblGrid>
              <a:tr h="626959">
                <a:tc>
                  <a:txBody>
                    <a:bodyPr/>
                    <a:lstStyle/>
                    <a:p>
                      <a:pPr marL="0" marR="0" algn="ctr" fontAlgn="auto" hangingPunct="1">
                        <a:spcBef>
                          <a:spcPts val="0"/>
                        </a:spcBef>
                        <a:spcAft>
                          <a:spcPts val="0"/>
                        </a:spcAft>
                      </a:pPr>
                      <a:r>
                        <a:rPr lang="en-GB" sz="1200" u="sng">
                          <a:effectLst/>
                        </a:rPr>
                        <a:t>Frequency band</a:t>
                      </a:r>
                      <a:endParaRPr lang="en-US" sz="1400">
                        <a:effectLst/>
                      </a:endParaRPr>
                    </a:p>
                    <a:p>
                      <a:pPr marL="0" marR="0" algn="ctr" fontAlgn="auto" hangingPunct="1">
                        <a:spcBef>
                          <a:spcPts val="0"/>
                        </a:spcBef>
                        <a:spcAft>
                          <a:spcPts val="0"/>
                        </a:spcAft>
                      </a:pPr>
                      <a:r>
                        <a:rPr lang="en-GB" sz="1200" u="sng">
                          <a:effectLst/>
                        </a:rPr>
                        <a:t>(GHz)</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fontAlgn="auto" hangingPunct="1">
                        <a:spcBef>
                          <a:spcPts val="0"/>
                        </a:spcBef>
                        <a:spcAft>
                          <a:spcPts val="0"/>
                        </a:spcAft>
                      </a:pPr>
                      <a:r>
                        <a:rPr lang="en-GB" sz="1200" u="sng">
                          <a:effectLst/>
                        </a:rPr>
                        <a:t>Spectrum emission limit (dBm)</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fontAlgn="auto" hangingPunct="1">
                        <a:spcBef>
                          <a:spcPts val="0"/>
                        </a:spcBef>
                        <a:spcAft>
                          <a:spcPts val="0"/>
                        </a:spcAft>
                      </a:pPr>
                      <a:r>
                        <a:rPr lang="en-GB" sz="1200" u="sng">
                          <a:effectLst/>
                        </a:rPr>
                        <a:t>Measurement bandwidth </a:t>
                      </a:r>
                      <a:endParaRPr lang="en-US" sz="14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232865000"/>
                  </a:ext>
                </a:extLst>
              </a:tr>
              <a:tr h="246720">
                <a:tc>
                  <a:txBody>
                    <a:bodyPr/>
                    <a:lstStyle/>
                    <a:p>
                      <a:pPr marL="0" marR="0" algn="ctr" fontAlgn="auto" hangingPunct="1">
                        <a:spcBef>
                          <a:spcPts val="0"/>
                        </a:spcBef>
                        <a:spcAft>
                          <a:spcPts val="0"/>
                        </a:spcAft>
                      </a:pPr>
                      <a:r>
                        <a:rPr lang="en-GB" sz="1200" u="sng">
                          <a:effectLst/>
                        </a:rPr>
                        <a:t>23.6 £ f £ 24.0</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fontAlgn="auto" hangingPunct="1">
                        <a:spcBef>
                          <a:spcPts val="0"/>
                        </a:spcBef>
                        <a:spcAft>
                          <a:spcPts val="0"/>
                        </a:spcAft>
                      </a:pPr>
                      <a:r>
                        <a:rPr lang="en-GB" sz="1200" u="sng">
                          <a:effectLst/>
                        </a:rPr>
                        <a:t>+1</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fontAlgn="auto" hangingPunct="1">
                        <a:spcBef>
                          <a:spcPts val="0"/>
                        </a:spcBef>
                        <a:spcAft>
                          <a:spcPts val="0"/>
                        </a:spcAft>
                      </a:pPr>
                      <a:r>
                        <a:rPr lang="en-GB" sz="1200" u="sng" dirty="0">
                          <a:effectLst/>
                        </a:rPr>
                        <a:t>200 MHz</a:t>
                      </a:r>
                      <a:endParaRPr lang="en-US" sz="14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647356731"/>
                  </a:ext>
                </a:extLst>
              </a:tr>
            </a:tbl>
          </a:graphicData>
        </a:graphic>
      </p:graphicFrame>
    </p:spTree>
    <p:extLst>
      <p:ext uri="{BB962C8B-B14F-4D97-AF65-F5344CB8AC3E}">
        <p14:creationId xmlns:p14="http://schemas.microsoft.com/office/powerpoint/2010/main" val="22389205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974D3-CC84-491B-8045-62150C982D03}"/>
              </a:ext>
            </a:extLst>
          </p:cNvPr>
          <p:cNvSpPr>
            <a:spLocks noGrp="1"/>
          </p:cNvSpPr>
          <p:nvPr>
            <p:ph type="title"/>
          </p:nvPr>
        </p:nvSpPr>
        <p:spPr/>
        <p:txBody>
          <a:bodyPr/>
          <a:lstStyle/>
          <a:p>
            <a:r>
              <a:rPr lang="en-US" dirty="0"/>
              <a:t>WF3b – AMPR values</a:t>
            </a:r>
          </a:p>
        </p:txBody>
      </p:sp>
      <p:graphicFrame>
        <p:nvGraphicFramePr>
          <p:cNvPr id="6" name="Table 5">
            <a:extLst>
              <a:ext uri="{FF2B5EF4-FFF2-40B4-BE49-F238E27FC236}">
                <a16:creationId xmlns:a16="http://schemas.microsoft.com/office/drawing/2014/main" id="{003BAE07-AA90-4168-8BDE-42CADFC33E0F}"/>
              </a:ext>
            </a:extLst>
          </p:cNvPr>
          <p:cNvGraphicFramePr>
            <a:graphicFrameLocks noGrp="1"/>
          </p:cNvGraphicFramePr>
          <p:nvPr>
            <p:extLst>
              <p:ext uri="{D42A27DB-BD31-4B8C-83A1-F6EECF244321}">
                <p14:modId xmlns:p14="http://schemas.microsoft.com/office/powerpoint/2010/main" val="3027401096"/>
              </p:ext>
            </p:extLst>
          </p:nvPr>
        </p:nvGraphicFramePr>
        <p:xfrm>
          <a:off x="2843808" y="5291625"/>
          <a:ext cx="4392487" cy="873679"/>
        </p:xfrm>
        <a:graphic>
          <a:graphicData uri="http://schemas.openxmlformats.org/drawingml/2006/table">
            <a:tbl>
              <a:tblPr firstRow="1" firstCol="1" lastRow="1" lastCol="1" bandRow="1" bandCol="1">
                <a:tableStyleId>{5C22544A-7EE6-4342-B048-85BDC9FD1C3A}</a:tableStyleId>
              </a:tblPr>
              <a:tblGrid>
                <a:gridCol w="2529875">
                  <a:extLst>
                    <a:ext uri="{9D8B030D-6E8A-4147-A177-3AD203B41FA5}">
                      <a16:colId xmlns:a16="http://schemas.microsoft.com/office/drawing/2014/main" val="2345024345"/>
                    </a:ext>
                  </a:extLst>
                </a:gridCol>
                <a:gridCol w="931306">
                  <a:extLst>
                    <a:ext uri="{9D8B030D-6E8A-4147-A177-3AD203B41FA5}">
                      <a16:colId xmlns:a16="http://schemas.microsoft.com/office/drawing/2014/main" val="1024021538"/>
                    </a:ext>
                  </a:extLst>
                </a:gridCol>
                <a:gridCol w="931306">
                  <a:extLst>
                    <a:ext uri="{9D8B030D-6E8A-4147-A177-3AD203B41FA5}">
                      <a16:colId xmlns:a16="http://schemas.microsoft.com/office/drawing/2014/main" val="2472272800"/>
                    </a:ext>
                  </a:extLst>
                </a:gridCol>
              </a:tblGrid>
              <a:tr h="626959">
                <a:tc>
                  <a:txBody>
                    <a:bodyPr/>
                    <a:lstStyle/>
                    <a:p>
                      <a:pPr marL="0" marR="0" algn="ctr" fontAlgn="auto" hangingPunct="1">
                        <a:spcBef>
                          <a:spcPts val="0"/>
                        </a:spcBef>
                        <a:spcAft>
                          <a:spcPts val="0"/>
                        </a:spcAft>
                      </a:pPr>
                      <a:r>
                        <a:rPr lang="en-GB" sz="1200" u="sng" dirty="0">
                          <a:effectLst/>
                        </a:rPr>
                        <a:t>Frequency band</a:t>
                      </a:r>
                      <a:endParaRPr lang="en-US" sz="1400" dirty="0">
                        <a:effectLst/>
                      </a:endParaRPr>
                    </a:p>
                    <a:p>
                      <a:pPr marL="0" marR="0" algn="ctr" fontAlgn="auto" hangingPunct="1">
                        <a:spcBef>
                          <a:spcPts val="0"/>
                        </a:spcBef>
                        <a:spcAft>
                          <a:spcPts val="0"/>
                        </a:spcAft>
                      </a:pPr>
                      <a:r>
                        <a:rPr lang="en-GB" sz="1200" u="sng" dirty="0">
                          <a:effectLst/>
                        </a:rPr>
                        <a:t>(GHz)</a:t>
                      </a:r>
                      <a:endParaRPr lang="en-US" sz="14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fontAlgn="auto" hangingPunct="1">
                        <a:spcBef>
                          <a:spcPts val="0"/>
                        </a:spcBef>
                        <a:spcAft>
                          <a:spcPts val="0"/>
                        </a:spcAft>
                      </a:pPr>
                      <a:r>
                        <a:rPr lang="en-GB" sz="1200" u="sng" dirty="0">
                          <a:effectLst/>
                        </a:rPr>
                        <a:t>Spectrum emission limit (dBm)</a:t>
                      </a:r>
                      <a:endParaRPr lang="en-US" sz="14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fontAlgn="auto" hangingPunct="1">
                        <a:spcBef>
                          <a:spcPts val="0"/>
                        </a:spcBef>
                        <a:spcAft>
                          <a:spcPts val="0"/>
                        </a:spcAft>
                      </a:pPr>
                      <a:r>
                        <a:rPr lang="en-GB" sz="1200" u="sng" dirty="0">
                          <a:effectLst/>
                        </a:rPr>
                        <a:t>Measurement bandwidth </a:t>
                      </a:r>
                      <a:endParaRPr lang="en-US" sz="14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232865000"/>
                  </a:ext>
                </a:extLst>
              </a:tr>
              <a:tr h="246720">
                <a:tc>
                  <a:txBody>
                    <a:bodyPr/>
                    <a:lstStyle/>
                    <a:p>
                      <a:pPr marL="0" marR="0" algn="ctr" fontAlgn="auto" hangingPunct="1">
                        <a:spcBef>
                          <a:spcPts val="0"/>
                        </a:spcBef>
                        <a:spcAft>
                          <a:spcPts val="0"/>
                        </a:spcAft>
                      </a:pPr>
                      <a:r>
                        <a:rPr lang="en-GB" sz="1200" u="sng">
                          <a:effectLst/>
                        </a:rPr>
                        <a:t>23.6 £ f £ 24.0</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fontAlgn="auto" hangingPunct="1">
                        <a:spcBef>
                          <a:spcPts val="0"/>
                        </a:spcBef>
                        <a:spcAft>
                          <a:spcPts val="0"/>
                        </a:spcAft>
                      </a:pPr>
                      <a:r>
                        <a:rPr lang="en-GB" sz="1200" u="sng" dirty="0">
                          <a:effectLst/>
                          <a:latin typeface="Times New Roman" panose="02020603050405020304" pitchFamily="18" charset="0"/>
                          <a:ea typeface="SimSun" panose="02010600030101010101" pitchFamily="2" charset="-122"/>
                        </a:rPr>
                        <a:t>-5</a:t>
                      </a:r>
                      <a:endParaRPr lang="en-US" sz="14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fontAlgn="auto" hangingPunct="1">
                        <a:spcBef>
                          <a:spcPts val="0"/>
                        </a:spcBef>
                        <a:spcAft>
                          <a:spcPts val="0"/>
                        </a:spcAft>
                      </a:pPr>
                      <a:r>
                        <a:rPr lang="en-GB" sz="1200" u="sng" dirty="0">
                          <a:effectLst/>
                        </a:rPr>
                        <a:t>200 MHz</a:t>
                      </a:r>
                      <a:endParaRPr lang="en-US" sz="14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647356731"/>
                  </a:ext>
                </a:extLst>
              </a:tr>
            </a:tbl>
          </a:graphicData>
        </a:graphic>
      </p:graphicFrame>
      <p:sp>
        <p:nvSpPr>
          <p:cNvPr id="7" name="Rectangle 3">
            <a:extLst>
              <a:ext uri="{FF2B5EF4-FFF2-40B4-BE49-F238E27FC236}">
                <a16:creationId xmlns:a16="http://schemas.microsoft.com/office/drawing/2014/main" id="{04A93991-3BA2-4D0A-A3BB-E0912D004E33}"/>
              </a:ext>
            </a:extLst>
          </p:cNvPr>
          <p:cNvSpPr>
            <a:spLocks noGrp="1" noChangeArrowheads="1"/>
          </p:cNvSpPr>
          <p:nvPr>
            <p:ph idx="1"/>
          </p:nvPr>
        </p:nvSpPr>
        <p:spPr bwMode="auto">
          <a:xfrm>
            <a:off x="900113" y="1466149"/>
            <a:ext cx="5909438" cy="372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879725" algn="ctr"/>
                <a:tab pos="5761038" algn="r"/>
              </a:tabLst>
              <a:defRPr>
                <a:solidFill>
                  <a:schemeClr val="tx1"/>
                </a:solidFill>
                <a:latin typeface="Arial" panose="020B0604020202020204" pitchFamily="34" charset="0"/>
              </a:defRPr>
            </a:lvl1pPr>
            <a:lvl2pPr eaLnBrk="0" fontAlgn="base" hangingPunct="0">
              <a:spcBef>
                <a:spcPct val="0"/>
              </a:spcBef>
              <a:spcAft>
                <a:spcPct val="0"/>
              </a:spcAft>
              <a:tabLst>
                <a:tab pos="2879725" algn="ctr"/>
                <a:tab pos="5761038" algn="r"/>
              </a:tabLst>
              <a:defRPr>
                <a:solidFill>
                  <a:schemeClr val="tx1"/>
                </a:solidFill>
                <a:latin typeface="Arial" panose="020B0604020202020204" pitchFamily="34" charset="0"/>
              </a:defRPr>
            </a:lvl2pPr>
            <a:lvl3pPr eaLnBrk="0" fontAlgn="base" hangingPunct="0">
              <a:spcBef>
                <a:spcPct val="0"/>
              </a:spcBef>
              <a:spcAft>
                <a:spcPct val="0"/>
              </a:spcAft>
              <a:tabLst>
                <a:tab pos="2879725" algn="ctr"/>
                <a:tab pos="5761038" algn="r"/>
              </a:tabLst>
              <a:defRPr>
                <a:solidFill>
                  <a:schemeClr val="tx1"/>
                </a:solidFill>
                <a:latin typeface="Arial" panose="020B0604020202020204" pitchFamily="34" charset="0"/>
              </a:defRPr>
            </a:lvl3pPr>
            <a:lvl4pPr eaLnBrk="0" fontAlgn="base" hangingPunct="0">
              <a:spcBef>
                <a:spcPct val="0"/>
              </a:spcBef>
              <a:spcAft>
                <a:spcPct val="0"/>
              </a:spcAft>
              <a:tabLst>
                <a:tab pos="2879725" algn="ctr"/>
                <a:tab pos="5761038" algn="r"/>
              </a:tabLst>
              <a:defRPr>
                <a:solidFill>
                  <a:schemeClr val="tx1"/>
                </a:solidFill>
                <a:latin typeface="Arial" panose="020B0604020202020204" pitchFamily="34" charset="0"/>
              </a:defRPr>
            </a:lvl4pPr>
            <a:lvl5pPr eaLnBrk="0" fontAlgn="base" hangingPunct="0">
              <a:spcBef>
                <a:spcPct val="0"/>
              </a:spcBef>
              <a:spcAft>
                <a:spcPct val="0"/>
              </a:spcAft>
              <a:tabLst>
                <a:tab pos="2879725" algn="ctr"/>
                <a:tab pos="5761038" algn="r"/>
              </a:tabLst>
              <a:defRPr>
                <a:solidFill>
                  <a:schemeClr val="tx1"/>
                </a:solidFill>
                <a:latin typeface="Arial" panose="020B0604020202020204" pitchFamily="34" charset="0"/>
              </a:defRPr>
            </a:lvl5pPr>
            <a:lvl6pPr eaLnBrk="0" fontAlgn="base" hangingPunct="0">
              <a:spcBef>
                <a:spcPct val="0"/>
              </a:spcBef>
              <a:spcAft>
                <a:spcPct val="0"/>
              </a:spcAft>
              <a:tabLst>
                <a:tab pos="2879725" algn="ctr"/>
                <a:tab pos="5761038" algn="r"/>
              </a:tabLst>
              <a:defRPr>
                <a:solidFill>
                  <a:schemeClr val="tx1"/>
                </a:solidFill>
                <a:latin typeface="Arial" panose="020B0604020202020204" pitchFamily="34" charset="0"/>
              </a:defRPr>
            </a:lvl6pPr>
            <a:lvl7pPr eaLnBrk="0" fontAlgn="base" hangingPunct="0">
              <a:spcBef>
                <a:spcPct val="0"/>
              </a:spcBef>
              <a:spcAft>
                <a:spcPct val="0"/>
              </a:spcAft>
              <a:tabLst>
                <a:tab pos="2879725" algn="ctr"/>
                <a:tab pos="5761038" algn="r"/>
              </a:tabLst>
              <a:defRPr>
                <a:solidFill>
                  <a:schemeClr val="tx1"/>
                </a:solidFill>
                <a:latin typeface="Arial" panose="020B0604020202020204" pitchFamily="34" charset="0"/>
              </a:defRPr>
            </a:lvl7pPr>
            <a:lvl8pPr eaLnBrk="0" fontAlgn="base" hangingPunct="0">
              <a:spcBef>
                <a:spcPct val="0"/>
              </a:spcBef>
              <a:spcAft>
                <a:spcPct val="0"/>
              </a:spcAft>
              <a:tabLst>
                <a:tab pos="2879725" algn="ctr"/>
                <a:tab pos="5761038" algn="r"/>
              </a:tabLst>
              <a:defRPr>
                <a:solidFill>
                  <a:schemeClr val="tx1"/>
                </a:solidFill>
                <a:latin typeface="Arial" panose="020B0604020202020204" pitchFamily="34" charset="0"/>
              </a:defRPr>
            </a:lvl8pPr>
            <a:lvl9pPr eaLnBrk="0" fontAlgn="base" hangingPunct="0">
              <a:spcBef>
                <a:spcPct val="0"/>
              </a:spcBef>
              <a:spcAft>
                <a:spcPct val="0"/>
              </a:spcAft>
              <a:tabLst>
                <a:tab pos="2879725" algn="ctr"/>
                <a:tab pos="5761038" algn="r"/>
              </a:tabLst>
              <a:defRPr>
                <a:solidFill>
                  <a:schemeClr val="tx1"/>
                </a:solidFill>
                <a:latin typeface="Arial" panose="020B0604020202020204" pitchFamily="34" charset="0"/>
              </a:defRPr>
            </a:lvl9pPr>
          </a:lstStyle>
          <a:p>
            <a:pPr marL="0" lvl="0" indent="0">
              <a:buNone/>
            </a:pPr>
            <a:r>
              <a:rPr kumimoji="0" lang="en-GB" altLang="en-US" sz="1800" b="0" i="0" strike="noStrike" cap="none" normalizeH="0" baseline="0" dirty="0">
                <a:ln>
                  <a:noFill/>
                </a:ln>
                <a:solidFill>
                  <a:srgbClr val="008080"/>
                </a:solidFill>
                <a:effectLst/>
                <a:ea typeface="Malgun Gothic" panose="020B0503020000020004" pitchFamily="34" charset="-127"/>
                <a:cs typeface="Arial" panose="020B0604020202020204" pitchFamily="34" charset="0"/>
              </a:rPr>
              <a:t>6.2.3.5	A-MPR for </a:t>
            </a:r>
            <a:r>
              <a:rPr lang="en-GB" altLang="en-US" sz="1800" dirty="0">
                <a:solidFill>
                  <a:srgbClr val="008080"/>
                </a:solidFill>
                <a:ea typeface="Malgun Gothic" panose="020B0503020000020004" pitchFamily="34" charset="-127"/>
                <a:cs typeface="Arial" panose="020B0604020202020204" pitchFamily="34" charset="0"/>
              </a:rPr>
              <a:t>emissions</a:t>
            </a:r>
            <a:r>
              <a:rPr lang="en-GB" altLang="en-US" sz="1800" u="sng" dirty="0">
                <a:solidFill>
                  <a:srgbClr val="008080"/>
                </a:solidFill>
                <a:ea typeface="Malgun Gothic" panose="020B0503020000020004" pitchFamily="34" charset="-127"/>
                <a:cs typeface="Arial" panose="020B0604020202020204" pitchFamily="34" charset="0"/>
              </a:rPr>
              <a:t> </a:t>
            </a:r>
            <a:r>
              <a:rPr lang="en-GB" altLang="en-US" sz="1800" dirty="0">
                <a:solidFill>
                  <a:srgbClr val="008080"/>
                </a:solidFill>
                <a:ea typeface="Malgun Gothic" panose="020B0503020000020004" pitchFamily="34" charset="-127"/>
                <a:cs typeface="Arial" panose="020B0604020202020204" pitchFamily="34" charset="0"/>
              </a:rPr>
              <a:t>requirements in table below</a:t>
            </a:r>
            <a:endParaRPr kumimoji="0" lang="en-US" altLang="en-US" sz="9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en-GB" altLang="zh-CN" sz="1800" b="0" i="0" strike="noStrike" cap="none" normalizeH="0" baseline="0" dirty="0">
                <a:ln>
                  <a:noFill/>
                </a:ln>
                <a:solidFill>
                  <a:srgbClr val="008080"/>
                </a:solidFill>
                <a:effectLst/>
                <a:ea typeface="Malgun Gothic" panose="020B0503020000020004" pitchFamily="34" charset="-127"/>
                <a:cs typeface="Arial" panose="020B0604020202020204" pitchFamily="34" charset="0"/>
              </a:rPr>
              <a:t>6.2.3.5.1	power class 1</a:t>
            </a:r>
            <a:endParaRPr kumimoji="0" lang="en-US" altLang="zh-CN" sz="9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en-GB" altLang="zh-CN" sz="12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For intra-band UL CA the following rule for AMPR (dB) applies:</a:t>
            </a:r>
            <a:endParaRPr kumimoji="0" lang="en-US" altLang="zh-CN" sz="9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en-GB" altLang="zh-CN" sz="12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AMPR = AMPR</a:t>
            </a:r>
            <a:r>
              <a:rPr kumimoji="0" lang="en-GB" altLang="zh-CN" sz="1200" b="0" i="0" strike="noStrike" cap="none" normalizeH="0" baseline="-3000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CC</a:t>
            </a:r>
            <a:r>
              <a:rPr kumimoji="0" lang="en-GB" altLang="zh-CN" sz="12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 </a:t>
            </a:r>
            <a:endParaRPr kumimoji="0" lang="en-US" altLang="zh-CN" sz="9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en-GB" altLang="zh-CN" sz="12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Where:</a:t>
            </a:r>
            <a:endParaRPr kumimoji="0" lang="en-US" altLang="zh-CN" sz="9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it-IT" altLang="zh-CN" sz="12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AMPR</a:t>
            </a:r>
            <a:r>
              <a:rPr kumimoji="0" lang="it-IT" altLang="zh-CN" sz="1200" b="0" i="0" strike="noStrike" cap="none" normalizeH="0" baseline="-3000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CC</a:t>
            </a:r>
            <a:r>
              <a:rPr kumimoji="0" lang="it-IT" altLang="zh-CN" sz="12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 is 7.0 if Offset frequency &lt; BWchannel, 6.0 otherwise</a:t>
            </a:r>
            <a:endParaRPr kumimoji="0" lang="en-US" altLang="zh-CN" sz="9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it-IT" altLang="zh-CN" sz="12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Offset frequency is defined as the frequency from 24.0 GHz to the lower edge of the channel</a:t>
            </a:r>
            <a:endParaRPr kumimoji="0" lang="en-US" altLang="zh-CN" sz="9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en-GB" altLang="zh-CN" sz="1800" b="0" i="0" strike="noStrike" cap="none" normalizeH="0" baseline="0" dirty="0">
                <a:ln>
                  <a:noFill/>
                </a:ln>
                <a:solidFill>
                  <a:srgbClr val="008080"/>
                </a:solidFill>
                <a:effectLst/>
                <a:ea typeface="Malgun Gothic" panose="020B0503020000020004" pitchFamily="34" charset="-127"/>
                <a:cs typeface="Arial" panose="020B0604020202020204" pitchFamily="34" charset="0"/>
              </a:rPr>
              <a:t>6.2.3.5.2	power class 2</a:t>
            </a:r>
            <a:endParaRPr kumimoji="0" lang="en-US" altLang="zh-CN" sz="9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en-GB" altLang="ko-KR" sz="12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For power class 2, AMPR specified in subclause 6.2.3.5.3 applies</a:t>
            </a:r>
            <a:endParaRPr kumimoji="0" lang="en-US" altLang="ko-KR" sz="9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en-GB" altLang="zh-CN" sz="1800" b="0" i="0" strike="noStrike" cap="none" normalizeH="0" baseline="0" dirty="0">
                <a:ln>
                  <a:noFill/>
                </a:ln>
                <a:solidFill>
                  <a:srgbClr val="008080"/>
                </a:solidFill>
                <a:effectLst/>
                <a:ea typeface="Malgun Gothic" panose="020B0503020000020004" pitchFamily="34" charset="-127"/>
                <a:cs typeface="Arial" panose="020B0604020202020204" pitchFamily="34" charset="0"/>
              </a:rPr>
              <a:t>6.2.3.5.3	power class 3</a:t>
            </a:r>
            <a:endParaRPr kumimoji="0" lang="en-US" altLang="zh-CN" sz="9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en-GB" altLang="zh-CN" sz="12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For intra-band UL CA the following rule for AMPR (dB) applies:</a:t>
            </a:r>
            <a:endParaRPr kumimoji="0" lang="en-US" altLang="zh-CN" sz="9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en-GB" altLang="zh-CN" sz="12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AMPR = AMPR</a:t>
            </a:r>
            <a:r>
              <a:rPr kumimoji="0" lang="en-GB" altLang="zh-CN" sz="1200" b="0" i="0" strike="noStrike" cap="none" normalizeH="0" baseline="-3000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CC</a:t>
            </a:r>
            <a:r>
              <a:rPr kumimoji="0" lang="en-GB" altLang="zh-CN" sz="12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 </a:t>
            </a:r>
            <a:endParaRPr kumimoji="0" lang="en-US" altLang="zh-CN" sz="9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en-GB" altLang="zh-CN" sz="12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Where:</a:t>
            </a:r>
            <a:endParaRPr kumimoji="0" lang="en-US" altLang="zh-CN" sz="9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it-IT" altLang="zh-CN" sz="12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AMPR</a:t>
            </a:r>
            <a:r>
              <a:rPr kumimoji="0" lang="it-IT" altLang="zh-CN" sz="1200" b="0" i="0" strike="noStrike" cap="none" normalizeH="0" baseline="-3000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CC</a:t>
            </a:r>
            <a:r>
              <a:rPr kumimoji="0" lang="it-IT" altLang="zh-CN" sz="12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 is 1.0 if Offset frequency &lt; BW</a:t>
            </a:r>
            <a:r>
              <a:rPr kumimoji="0" lang="it-IT" altLang="zh-CN" sz="1200" b="0" i="0" strike="noStrike" cap="none" normalizeH="0" baseline="-3000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channel</a:t>
            </a:r>
            <a:r>
              <a:rPr kumimoji="0" lang="it-IT" altLang="zh-CN" sz="12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 0.0 otherwise</a:t>
            </a:r>
            <a:endParaRPr kumimoji="0" lang="en-US" altLang="zh-CN" sz="9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it-IT" altLang="zh-CN" sz="12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Offset frequency is defined as the frequency from 24.0 GHz to the lower edge of the channel</a:t>
            </a:r>
            <a:endParaRPr kumimoji="0" lang="en-US" altLang="zh-CN" sz="9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en-GB" altLang="zh-CN" sz="1800" b="0" i="0" strike="noStrike" cap="none" normalizeH="0" baseline="0" dirty="0">
                <a:ln>
                  <a:noFill/>
                </a:ln>
                <a:solidFill>
                  <a:srgbClr val="008080"/>
                </a:solidFill>
                <a:effectLst/>
                <a:ea typeface="Malgun Gothic" panose="020B0503020000020004" pitchFamily="34" charset="-127"/>
                <a:cs typeface="Arial" panose="020B0604020202020204" pitchFamily="34" charset="0"/>
              </a:rPr>
              <a:t>6.2.3.5.4	power class 4</a:t>
            </a:r>
            <a:endParaRPr kumimoji="0" lang="en-US" altLang="zh-CN" sz="9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en-GB" altLang="zh-CN" sz="12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For power class 4, AMPR specified in subclause 6.2.3.5.3 applies.</a:t>
            </a:r>
            <a:endParaRPr kumimoji="0" lang="en-GB" altLang="zh-CN" sz="2800" b="0" i="0" strike="noStrike" cap="none" normalizeH="0" baseline="0" dirty="0">
              <a:ln>
                <a:noFill/>
              </a:ln>
              <a:solidFill>
                <a:schemeClr val="tx1"/>
              </a:solidFill>
              <a:effectLst/>
            </a:endParaRPr>
          </a:p>
        </p:txBody>
      </p:sp>
    </p:spTree>
    <p:extLst>
      <p:ext uri="{BB962C8B-B14F-4D97-AF65-F5344CB8AC3E}">
        <p14:creationId xmlns:p14="http://schemas.microsoft.com/office/powerpoint/2010/main" val="40806274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974D3-CC84-491B-8045-62150C982D03}"/>
              </a:ext>
            </a:extLst>
          </p:cNvPr>
          <p:cNvSpPr>
            <a:spLocks noGrp="1"/>
          </p:cNvSpPr>
          <p:nvPr>
            <p:ph type="title"/>
          </p:nvPr>
        </p:nvSpPr>
        <p:spPr/>
        <p:txBody>
          <a:bodyPr/>
          <a:lstStyle/>
          <a:p>
            <a:r>
              <a:rPr lang="en-US" dirty="0"/>
              <a:t>WF3c – AMPR values</a:t>
            </a:r>
          </a:p>
        </p:txBody>
      </p:sp>
      <p:sp>
        <p:nvSpPr>
          <p:cNvPr id="13" name="Rectangle 3">
            <a:extLst>
              <a:ext uri="{FF2B5EF4-FFF2-40B4-BE49-F238E27FC236}">
                <a16:creationId xmlns:a16="http://schemas.microsoft.com/office/drawing/2014/main" id="{7E1FDD0D-9B16-4AE5-AD47-3F2292AD2750}"/>
              </a:ext>
            </a:extLst>
          </p:cNvPr>
          <p:cNvSpPr>
            <a:spLocks noGrp="1" noChangeArrowheads="1"/>
          </p:cNvSpPr>
          <p:nvPr>
            <p:ph idx="1"/>
          </p:nvPr>
        </p:nvSpPr>
        <p:spPr bwMode="auto">
          <a:xfrm>
            <a:off x="179512" y="943056"/>
            <a:ext cx="5770984" cy="2108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600" b="0" i="0" strike="noStrike" cap="none" normalizeH="0" baseline="0" dirty="0">
                <a:ln>
                  <a:noFill/>
                </a:ln>
                <a:solidFill>
                  <a:srgbClr val="008080"/>
                </a:solidFill>
                <a:effectLst/>
                <a:ea typeface="Malgun Gothic" panose="020B0503020000020004" pitchFamily="34" charset="-127"/>
                <a:cs typeface="Arial" panose="020B0604020202020204" pitchFamily="34" charset="0"/>
              </a:rPr>
              <a:t>6.2.3.6	A-MPR for emissions requirements in table below</a:t>
            </a:r>
            <a:endParaRPr kumimoji="0" lang="en-US" altLang="en-US" sz="8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zh-CN" sz="1600" b="0" i="0" strike="noStrike" cap="none" normalizeH="0" baseline="0" dirty="0">
                <a:ln>
                  <a:noFill/>
                </a:ln>
                <a:solidFill>
                  <a:srgbClr val="008080"/>
                </a:solidFill>
                <a:effectLst/>
                <a:ea typeface="Malgun Gothic" panose="020B0503020000020004" pitchFamily="34" charset="-127"/>
                <a:cs typeface="Arial" panose="020B0604020202020204" pitchFamily="34" charset="0"/>
              </a:rPr>
              <a:t>6.2.3.6.1	power class 1</a:t>
            </a:r>
            <a:endParaRPr kumimoji="0" lang="en-US" altLang="zh-CN" sz="8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zh-CN" sz="11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For power class 1, AMPR shall be 0.0 dB unless the allocation meets the following conditions to qualify as a low-edge allocation:</a:t>
            </a:r>
            <a:endParaRPr kumimoji="0" lang="en-US" altLang="zh-CN" sz="8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RB</a:t>
            </a:r>
            <a:r>
              <a:rPr kumimoji="0" lang="it-IT" altLang="zh-CN" sz="1100" b="0" i="0" strike="noStrike" cap="none" normalizeH="0" baseline="-3000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start</a:t>
            </a: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 &lt; BW</a:t>
            </a:r>
            <a:r>
              <a:rPr kumimoji="0" lang="it-IT" altLang="zh-CN" sz="1100" b="0" i="0" strike="noStrike" cap="none" normalizeH="0" baseline="-3000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channel</a:t>
            </a: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/10 MHz</a:t>
            </a:r>
            <a:endParaRPr kumimoji="0" lang="en-US" altLang="zh-CN" sz="8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RB</a:t>
            </a:r>
            <a:r>
              <a:rPr kumimoji="0" lang="it-IT" altLang="zh-CN" sz="1100" b="0" i="0" strike="noStrike" cap="none" normalizeH="0" baseline="-3000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start</a:t>
            </a: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sym typeface="Symbol" panose="05050102010706020507" pitchFamily="18" charset="2"/>
              </a:rPr>
              <a:t></a:t>
            </a: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sym typeface="Symbol" panose="05050102010706020507" pitchFamily="18" charset="2"/>
              </a:rPr>
              <a:t></a:t>
            </a: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L</a:t>
            </a:r>
            <a:r>
              <a:rPr kumimoji="0" lang="it-IT" altLang="zh-CN" sz="1100" b="0" i="0" strike="noStrike" cap="none" normalizeH="0" baseline="-3000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sym typeface="Symbol" panose="05050102010706020507" pitchFamily="18" charset="2"/>
              </a:rPr>
              <a:t>CRB</a:t>
            </a: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sym typeface="Symbol" panose="05050102010706020507" pitchFamily="18" charset="2"/>
              </a:rPr>
              <a:t>/2</a:t>
            </a:r>
            <a:endParaRPr kumimoji="0" lang="en-US" altLang="zh-CN" sz="8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sym typeface="Symbol" panose="05050102010706020507" pitchFamily="18" charset="2"/>
              </a:rPr>
              <a:t>Offset frequency &lt; 10% of BW</a:t>
            </a:r>
            <a:r>
              <a:rPr kumimoji="0" lang="it-IT" altLang="zh-CN" sz="1100" b="0" i="0" strike="noStrike" cap="none" normalizeH="0" baseline="-3000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sym typeface="Symbol" panose="05050102010706020507" pitchFamily="18" charset="2"/>
              </a:rPr>
              <a:t>channel</a:t>
            </a:r>
            <a:endParaRPr kumimoji="0" lang="en-US" altLang="zh-CN" sz="800" b="0" i="0" strike="noStrike" cap="none" normalizeH="0" baseline="0" dirty="0">
              <a:ln>
                <a:noFill/>
              </a:ln>
              <a:solidFill>
                <a:schemeClr val="tx1"/>
              </a:solidFill>
              <a:effectLst/>
              <a:sym typeface="Symbol" panose="05050102010706020507" pitchFamily="18"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sym typeface="Symbol" panose="05050102010706020507" pitchFamily="18" charset="2"/>
              </a:rPr>
              <a:t>Where:</a:t>
            </a:r>
            <a:endParaRPr kumimoji="0" lang="en-US" altLang="zh-CN" sz="800" b="0" i="0" strike="noStrike" cap="none" normalizeH="0" baseline="0" dirty="0">
              <a:ln>
                <a:noFill/>
              </a:ln>
              <a:solidFill>
                <a:schemeClr val="tx1"/>
              </a:solidFill>
              <a:effectLst/>
              <a:sym typeface="Symbol" panose="05050102010706020507" pitchFamily="18"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sym typeface="Symbol" panose="05050102010706020507" pitchFamily="18" charset="2"/>
              </a:rPr>
              <a:t>Offset frequency is defined as the frequency from 37.0 GHz to the lower channel edge </a:t>
            </a:r>
            <a:endParaRPr kumimoji="0" lang="en-US" altLang="zh-CN" sz="800" b="0" i="0" strike="noStrike" cap="none" normalizeH="0" baseline="0" dirty="0">
              <a:ln>
                <a:noFill/>
              </a:ln>
              <a:solidFill>
                <a:schemeClr val="tx1"/>
              </a:solidFill>
              <a:effectLst/>
              <a:sym typeface="Symbol" panose="05050102010706020507" pitchFamily="18"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zh-CN" sz="11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sym typeface="Symbol" panose="05050102010706020507" pitchFamily="18" charset="2"/>
              </a:rPr>
              <a:t>The AMPR (</a:t>
            </a:r>
            <a:r>
              <a:rPr lang="en-GB" altLang="zh-CN" sz="1100" dirty="0">
                <a:solidFill>
                  <a:srgbClr val="008080"/>
                </a:solidFill>
                <a:latin typeface="Times New Roman" panose="02020603050405020304" pitchFamily="18" charset="0"/>
                <a:ea typeface="Malgun Gothic" panose="020B0503020000020004" pitchFamily="34" charset="-127"/>
                <a:cs typeface="Times New Roman" panose="02020603050405020304" pitchFamily="18" charset="0"/>
                <a:sym typeface="Symbol" panose="05050102010706020507" pitchFamily="18" charset="2"/>
              </a:rPr>
              <a:t>dB) </a:t>
            </a:r>
            <a:r>
              <a:rPr kumimoji="0" lang="en-GB" altLang="zh-CN" sz="11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sym typeface="Symbol" panose="05050102010706020507" pitchFamily="18" charset="2"/>
              </a:rPr>
              <a:t>for low-edge allocations is shown on right.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sym typeface="Symbol" panose="05050102010706020507" pitchFamily="18" charset="2"/>
            </a:endParaRPr>
          </a:p>
        </p:txBody>
      </p:sp>
      <p:graphicFrame>
        <p:nvGraphicFramePr>
          <p:cNvPr id="14" name="Table 13">
            <a:extLst>
              <a:ext uri="{FF2B5EF4-FFF2-40B4-BE49-F238E27FC236}">
                <a16:creationId xmlns:a16="http://schemas.microsoft.com/office/drawing/2014/main" id="{FC5F1CA5-0A35-47E4-9FC6-F36AE833E60C}"/>
              </a:ext>
            </a:extLst>
          </p:cNvPr>
          <p:cNvGraphicFramePr>
            <a:graphicFrameLocks noGrp="1"/>
          </p:cNvGraphicFramePr>
          <p:nvPr>
            <p:extLst>
              <p:ext uri="{D42A27DB-BD31-4B8C-83A1-F6EECF244321}">
                <p14:modId xmlns:p14="http://schemas.microsoft.com/office/powerpoint/2010/main" val="3293531144"/>
              </p:ext>
            </p:extLst>
          </p:nvPr>
        </p:nvGraphicFramePr>
        <p:xfrm>
          <a:off x="5436096" y="1777161"/>
          <a:ext cx="3352800" cy="440055"/>
        </p:xfrm>
        <a:graphic>
          <a:graphicData uri="http://schemas.openxmlformats.org/drawingml/2006/table">
            <a:tbl>
              <a:tblPr>
                <a:tableStyleId>{5C22544A-7EE6-4342-B048-85BDC9FD1C3A}</a:tableStyleId>
              </a:tblPr>
              <a:tblGrid>
                <a:gridCol w="670560">
                  <a:extLst>
                    <a:ext uri="{9D8B030D-6E8A-4147-A177-3AD203B41FA5}">
                      <a16:colId xmlns:a16="http://schemas.microsoft.com/office/drawing/2014/main" val="1708606685"/>
                    </a:ext>
                  </a:extLst>
                </a:gridCol>
                <a:gridCol w="670560">
                  <a:extLst>
                    <a:ext uri="{9D8B030D-6E8A-4147-A177-3AD203B41FA5}">
                      <a16:colId xmlns:a16="http://schemas.microsoft.com/office/drawing/2014/main" val="2477093026"/>
                    </a:ext>
                  </a:extLst>
                </a:gridCol>
                <a:gridCol w="670560">
                  <a:extLst>
                    <a:ext uri="{9D8B030D-6E8A-4147-A177-3AD203B41FA5}">
                      <a16:colId xmlns:a16="http://schemas.microsoft.com/office/drawing/2014/main" val="3657847478"/>
                    </a:ext>
                  </a:extLst>
                </a:gridCol>
                <a:gridCol w="670560">
                  <a:extLst>
                    <a:ext uri="{9D8B030D-6E8A-4147-A177-3AD203B41FA5}">
                      <a16:colId xmlns:a16="http://schemas.microsoft.com/office/drawing/2014/main" val="3836510469"/>
                    </a:ext>
                  </a:extLst>
                </a:gridCol>
                <a:gridCol w="670560">
                  <a:extLst>
                    <a:ext uri="{9D8B030D-6E8A-4147-A177-3AD203B41FA5}">
                      <a16:colId xmlns:a16="http://schemas.microsoft.com/office/drawing/2014/main" val="655385685"/>
                    </a:ext>
                  </a:extLst>
                </a:gridCol>
              </a:tblGrid>
              <a:tr h="0">
                <a:tc rowSpan="2">
                  <a:txBody>
                    <a:bodyPr/>
                    <a:lstStyle/>
                    <a:p>
                      <a:pPr marL="0" marR="0" algn="ctr" fontAlgn="auto" hangingPunct="1">
                        <a:spcBef>
                          <a:spcPts val="0"/>
                        </a:spcBef>
                        <a:spcAft>
                          <a:spcPts val="0"/>
                        </a:spcAft>
                      </a:pPr>
                      <a:r>
                        <a:rPr lang="en-US" sz="1000" dirty="0">
                          <a:effectLst/>
                          <a:latin typeface="Times New Roman" panose="02020603050405020304" pitchFamily="18" charset="0"/>
                          <a:ea typeface="SimSun" panose="02010600030101010101" pitchFamily="2" charset="-122"/>
                        </a:rPr>
                        <a:t>PC1</a:t>
                      </a:r>
                    </a:p>
                  </a:txBody>
                  <a:tcPr marL="51435" marR="51435" marT="9525" marB="0"/>
                </a:tc>
                <a:tc gridSpan="4">
                  <a:txBody>
                    <a:bodyPr/>
                    <a:lstStyle/>
                    <a:p>
                      <a:pPr marL="0" marR="0" algn="ctr" fontAlgn="auto" hangingPunct="1">
                        <a:spcBef>
                          <a:spcPts val="0"/>
                        </a:spcBef>
                        <a:spcAft>
                          <a:spcPts val="0"/>
                        </a:spcAft>
                      </a:pPr>
                      <a:r>
                        <a:rPr lang="en-GB" sz="900" u="sng">
                          <a:effectLst/>
                        </a:rPr>
                        <a:t>BW</a:t>
                      </a:r>
                      <a:r>
                        <a:rPr lang="en-GB" sz="900" u="sng" baseline="-25000">
                          <a:effectLst/>
                        </a:rPr>
                        <a:t>chan</a:t>
                      </a:r>
                      <a:r>
                        <a:rPr lang="en-GB" sz="900" u="sng">
                          <a:effectLst/>
                        </a:rPr>
                        <a:t> (MHz)</a:t>
                      </a:r>
                      <a:endParaRPr lang="en-US" sz="1000">
                        <a:effectLst/>
                        <a:latin typeface="Times New Roman" panose="02020603050405020304" pitchFamily="18" charset="0"/>
                        <a:ea typeface="SimSun" panose="02010600030101010101" pitchFamily="2" charset="-122"/>
                      </a:endParaRPr>
                    </a:p>
                  </a:txBody>
                  <a:tcPr marL="51435" marR="51435" marT="9525"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90525981"/>
                  </a:ext>
                </a:extLst>
              </a:tr>
              <a:tr h="0">
                <a:tc vMerge="1">
                  <a:txBody>
                    <a:bodyPr/>
                    <a:lstStyle/>
                    <a:p>
                      <a:endParaRPr lang="en-US"/>
                    </a:p>
                  </a:txBody>
                  <a:tcPr/>
                </a:tc>
                <a:tc>
                  <a:txBody>
                    <a:bodyPr/>
                    <a:lstStyle/>
                    <a:p>
                      <a:pPr marL="0" marR="0" algn="ctr" fontAlgn="auto" hangingPunct="1">
                        <a:spcBef>
                          <a:spcPts val="0"/>
                        </a:spcBef>
                        <a:spcAft>
                          <a:spcPts val="0"/>
                        </a:spcAft>
                      </a:pPr>
                      <a:r>
                        <a:rPr lang="en-GB" sz="900" u="sng">
                          <a:effectLst/>
                        </a:rPr>
                        <a:t>50</a:t>
                      </a:r>
                      <a:endParaRPr lang="en-US" sz="1000">
                        <a:effectLst/>
                        <a:latin typeface="Times New Roman" panose="02020603050405020304" pitchFamily="18" charset="0"/>
                        <a:ea typeface="SimSun" panose="02010600030101010101" pitchFamily="2" charset="-122"/>
                      </a:endParaRPr>
                    </a:p>
                  </a:txBody>
                  <a:tcPr marL="51435" marR="51435" marT="9525" marB="0"/>
                </a:tc>
                <a:tc>
                  <a:txBody>
                    <a:bodyPr/>
                    <a:lstStyle/>
                    <a:p>
                      <a:pPr marL="0" marR="0" algn="ctr" fontAlgn="auto" hangingPunct="1">
                        <a:spcBef>
                          <a:spcPts val="0"/>
                        </a:spcBef>
                        <a:spcAft>
                          <a:spcPts val="0"/>
                        </a:spcAft>
                      </a:pPr>
                      <a:r>
                        <a:rPr lang="en-GB" sz="900" u="sng">
                          <a:effectLst/>
                        </a:rPr>
                        <a:t>100</a:t>
                      </a:r>
                      <a:endParaRPr lang="en-US" sz="1000">
                        <a:effectLst/>
                        <a:latin typeface="Times New Roman" panose="02020603050405020304" pitchFamily="18" charset="0"/>
                        <a:ea typeface="SimSun" panose="02010600030101010101" pitchFamily="2" charset="-122"/>
                      </a:endParaRPr>
                    </a:p>
                  </a:txBody>
                  <a:tcPr marL="51435" marR="51435" marT="9525" marB="0"/>
                </a:tc>
                <a:tc>
                  <a:txBody>
                    <a:bodyPr/>
                    <a:lstStyle/>
                    <a:p>
                      <a:pPr marL="0" marR="0" algn="ctr" fontAlgn="auto" hangingPunct="1">
                        <a:spcBef>
                          <a:spcPts val="0"/>
                        </a:spcBef>
                        <a:spcAft>
                          <a:spcPts val="0"/>
                        </a:spcAft>
                      </a:pPr>
                      <a:r>
                        <a:rPr lang="en-GB" sz="900" u="sng">
                          <a:effectLst/>
                        </a:rPr>
                        <a:t>200 </a:t>
                      </a:r>
                      <a:endParaRPr lang="en-US" sz="1000">
                        <a:effectLst/>
                        <a:latin typeface="Times New Roman" panose="02020603050405020304" pitchFamily="18" charset="0"/>
                        <a:ea typeface="SimSun" panose="02010600030101010101" pitchFamily="2" charset="-122"/>
                      </a:endParaRPr>
                    </a:p>
                  </a:txBody>
                  <a:tcPr marL="51435" marR="51435" marT="9525" marB="0"/>
                </a:tc>
                <a:tc>
                  <a:txBody>
                    <a:bodyPr/>
                    <a:lstStyle/>
                    <a:p>
                      <a:pPr marL="0" marR="0" algn="ctr" fontAlgn="auto" hangingPunct="1">
                        <a:spcBef>
                          <a:spcPts val="0"/>
                        </a:spcBef>
                        <a:spcAft>
                          <a:spcPts val="0"/>
                        </a:spcAft>
                      </a:pPr>
                      <a:r>
                        <a:rPr lang="en-GB" sz="900" u="sng">
                          <a:effectLst/>
                        </a:rPr>
                        <a:t>400</a:t>
                      </a:r>
                      <a:endParaRPr lang="en-US" sz="1000">
                        <a:effectLst/>
                        <a:latin typeface="Times New Roman" panose="02020603050405020304" pitchFamily="18" charset="0"/>
                        <a:ea typeface="SimSun" panose="02010600030101010101" pitchFamily="2" charset="-122"/>
                      </a:endParaRPr>
                    </a:p>
                  </a:txBody>
                  <a:tcPr marL="51435" marR="51435" marT="9525" marB="0"/>
                </a:tc>
                <a:extLst>
                  <a:ext uri="{0D108BD9-81ED-4DB2-BD59-A6C34878D82A}">
                    <a16:rowId xmlns:a16="http://schemas.microsoft.com/office/drawing/2014/main" val="3660197425"/>
                  </a:ext>
                </a:extLst>
              </a:tr>
              <a:tr h="0">
                <a:tc>
                  <a:txBody>
                    <a:bodyPr/>
                    <a:lstStyle/>
                    <a:p>
                      <a:pPr marL="0" marR="0" algn="ctr" fontAlgn="auto" hangingPunct="1">
                        <a:spcBef>
                          <a:spcPts val="0"/>
                        </a:spcBef>
                        <a:spcAft>
                          <a:spcPts val="0"/>
                        </a:spcAft>
                      </a:pPr>
                      <a:r>
                        <a:rPr lang="en-GB" sz="900" u="sng">
                          <a:effectLst/>
                        </a:rPr>
                        <a:t>A-MPR(dB)</a:t>
                      </a:r>
                      <a:endParaRPr lang="en-US" sz="1000">
                        <a:effectLst/>
                        <a:latin typeface="Times New Roman" panose="02020603050405020304" pitchFamily="18" charset="0"/>
                        <a:ea typeface="SimSun" panose="02010600030101010101" pitchFamily="2" charset="-122"/>
                      </a:endParaRPr>
                    </a:p>
                  </a:txBody>
                  <a:tcPr marL="51435" marR="51435" marT="9525" marB="0"/>
                </a:tc>
                <a:tc>
                  <a:txBody>
                    <a:bodyPr/>
                    <a:lstStyle/>
                    <a:p>
                      <a:pPr marL="0" marR="0" algn="ctr" fontAlgn="auto" hangingPunct="1">
                        <a:spcBef>
                          <a:spcPts val="0"/>
                        </a:spcBef>
                        <a:spcAft>
                          <a:spcPts val="0"/>
                        </a:spcAft>
                      </a:pPr>
                      <a:r>
                        <a:rPr lang="en-GB" sz="900" u="sng">
                          <a:effectLst/>
                        </a:rPr>
                        <a:t>16.0</a:t>
                      </a:r>
                      <a:endParaRPr lang="en-US" sz="1000">
                        <a:effectLst/>
                        <a:latin typeface="Times New Roman" panose="02020603050405020304" pitchFamily="18" charset="0"/>
                        <a:ea typeface="SimSun" panose="02010600030101010101" pitchFamily="2" charset="-122"/>
                      </a:endParaRPr>
                    </a:p>
                  </a:txBody>
                  <a:tcPr marL="51435" marR="51435" marT="9525" marB="0"/>
                </a:tc>
                <a:tc>
                  <a:txBody>
                    <a:bodyPr/>
                    <a:lstStyle/>
                    <a:p>
                      <a:pPr marL="0" marR="0" algn="ctr" fontAlgn="auto" hangingPunct="1">
                        <a:spcBef>
                          <a:spcPts val="0"/>
                        </a:spcBef>
                        <a:spcAft>
                          <a:spcPts val="0"/>
                        </a:spcAft>
                      </a:pPr>
                      <a:r>
                        <a:rPr lang="en-GB" sz="900" u="sng">
                          <a:effectLst/>
                        </a:rPr>
                        <a:t>14.0</a:t>
                      </a:r>
                      <a:endParaRPr lang="en-US" sz="1000">
                        <a:effectLst/>
                        <a:latin typeface="Times New Roman" panose="02020603050405020304" pitchFamily="18" charset="0"/>
                        <a:ea typeface="SimSun" panose="02010600030101010101" pitchFamily="2" charset="-122"/>
                      </a:endParaRPr>
                    </a:p>
                  </a:txBody>
                  <a:tcPr marL="51435" marR="51435" marT="9525" marB="0"/>
                </a:tc>
                <a:tc>
                  <a:txBody>
                    <a:bodyPr/>
                    <a:lstStyle/>
                    <a:p>
                      <a:pPr marL="0" marR="0" algn="ctr" fontAlgn="auto" hangingPunct="1">
                        <a:spcBef>
                          <a:spcPts val="0"/>
                        </a:spcBef>
                        <a:spcAft>
                          <a:spcPts val="0"/>
                        </a:spcAft>
                      </a:pPr>
                      <a:r>
                        <a:rPr lang="en-GB" sz="900" u="sng">
                          <a:effectLst/>
                        </a:rPr>
                        <a:t>7.0</a:t>
                      </a:r>
                      <a:endParaRPr lang="en-US" sz="1000">
                        <a:effectLst/>
                        <a:latin typeface="Times New Roman" panose="02020603050405020304" pitchFamily="18" charset="0"/>
                        <a:ea typeface="SimSun" panose="02010600030101010101" pitchFamily="2" charset="-122"/>
                      </a:endParaRPr>
                    </a:p>
                  </a:txBody>
                  <a:tcPr marL="51435" marR="51435" marT="9525" marB="0"/>
                </a:tc>
                <a:tc>
                  <a:txBody>
                    <a:bodyPr/>
                    <a:lstStyle/>
                    <a:p>
                      <a:pPr marL="0" marR="0" algn="ctr" fontAlgn="auto" hangingPunct="1">
                        <a:spcBef>
                          <a:spcPts val="0"/>
                        </a:spcBef>
                        <a:spcAft>
                          <a:spcPts val="0"/>
                        </a:spcAft>
                      </a:pPr>
                      <a:r>
                        <a:rPr lang="en-GB" sz="900" u="sng" dirty="0">
                          <a:effectLst/>
                        </a:rPr>
                        <a:t>6.0</a:t>
                      </a:r>
                      <a:endParaRPr lang="en-US" sz="1000" dirty="0">
                        <a:effectLst/>
                        <a:latin typeface="Times New Roman" panose="02020603050405020304" pitchFamily="18" charset="0"/>
                        <a:ea typeface="SimSun" panose="02010600030101010101" pitchFamily="2" charset="-122"/>
                      </a:endParaRPr>
                    </a:p>
                  </a:txBody>
                  <a:tcPr marL="51435" marR="51435" marT="9525" marB="0"/>
                </a:tc>
                <a:extLst>
                  <a:ext uri="{0D108BD9-81ED-4DB2-BD59-A6C34878D82A}">
                    <a16:rowId xmlns:a16="http://schemas.microsoft.com/office/drawing/2014/main" val="586329292"/>
                  </a:ext>
                </a:extLst>
              </a:tr>
            </a:tbl>
          </a:graphicData>
        </a:graphic>
      </p:graphicFrame>
      <p:sp>
        <p:nvSpPr>
          <p:cNvPr id="17" name="Rectangle 6">
            <a:extLst>
              <a:ext uri="{FF2B5EF4-FFF2-40B4-BE49-F238E27FC236}">
                <a16:creationId xmlns:a16="http://schemas.microsoft.com/office/drawing/2014/main" id="{3CC6B936-8626-4FB0-BEA0-6FC485D756C6}"/>
              </a:ext>
            </a:extLst>
          </p:cNvPr>
          <p:cNvSpPr>
            <a:spLocks noChangeArrowheads="1"/>
          </p:cNvSpPr>
          <p:nvPr/>
        </p:nvSpPr>
        <p:spPr bwMode="auto">
          <a:xfrm>
            <a:off x="179512" y="2884003"/>
            <a:ext cx="5688632"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zh-CN" sz="1600" b="0" i="0" strike="noStrike" cap="none" normalizeH="0" baseline="0" dirty="0">
                <a:ln>
                  <a:noFill/>
                </a:ln>
                <a:solidFill>
                  <a:srgbClr val="008080"/>
                </a:solidFill>
                <a:effectLst/>
                <a:ea typeface="Malgun Gothic" panose="020B0503020000020004" pitchFamily="34" charset="-127"/>
                <a:cs typeface="Arial" panose="020B0604020202020204" pitchFamily="34" charset="0"/>
              </a:rPr>
              <a:t>6.2.3.6.2	power class 2</a:t>
            </a:r>
            <a:endParaRPr kumimoji="0" lang="en-US" altLang="zh-CN" sz="8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ko-KR" sz="11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For power class 2, AMPR specified in subclause 6.2.3.6.3 applies</a:t>
            </a:r>
            <a:endParaRPr kumimoji="0" lang="en-US" altLang="ko-KR" sz="8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zh-CN" sz="1600" b="0" i="0" strike="noStrike" cap="none" normalizeH="0" baseline="0" dirty="0">
                <a:ln>
                  <a:noFill/>
                </a:ln>
                <a:solidFill>
                  <a:srgbClr val="008080"/>
                </a:solidFill>
                <a:effectLst/>
                <a:ea typeface="Malgun Gothic" panose="020B0503020000020004" pitchFamily="34" charset="-127"/>
                <a:cs typeface="Arial" panose="020B0604020202020204" pitchFamily="34" charset="0"/>
              </a:rPr>
              <a:t>6.2.3.6.3	power class 3</a:t>
            </a:r>
            <a:endParaRPr kumimoji="0" lang="en-US" altLang="zh-CN" sz="8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zh-CN" sz="11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For power class 3, AMPR shall be 0.0 dB unless the allocation meets the following conditions to qualify as a low-edge allocation:</a:t>
            </a:r>
            <a:endParaRPr kumimoji="0" lang="en-US" altLang="zh-CN" sz="8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RB</a:t>
            </a:r>
            <a:r>
              <a:rPr kumimoji="0" lang="it-IT" altLang="zh-CN" sz="1100" b="0" i="0" strike="noStrike" cap="none" normalizeH="0" baseline="-3000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start</a:t>
            </a: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 &lt; BW</a:t>
            </a:r>
            <a:r>
              <a:rPr kumimoji="0" lang="it-IT" altLang="zh-CN" sz="1100" b="0" i="0" strike="noStrike" cap="none" normalizeH="0" baseline="-3000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channel</a:t>
            </a: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/10 MHz</a:t>
            </a:r>
            <a:endParaRPr kumimoji="0" lang="en-US" altLang="zh-CN" sz="8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RB</a:t>
            </a:r>
            <a:r>
              <a:rPr kumimoji="0" lang="it-IT" altLang="zh-CN" sz="1100" b="0" i="0" strike="noStrike" cap="none" normalizeH="0" baseline="-3000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start</a:t>
            </a: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sym typeface="Symbol" panose="05050102010706020507" pitchFamily="18" charset="2"/>
              </a:rPr>
              <a:t></a:t>
            </a: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sym typeface="Symbol" panose="05050102010706020507" pitchFamily="18" charset="2"/>
              </a:rPr>
              <a:t></a:t>
            </a: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L</a:t>
            </a:r>
            <a:r>
              <a:rPr kumimoji="0" lang="it-IT" altLang="zh-CN" sz="1100" b="0" i="0" strike="noStrike" cap="none" normalizeH="0" baseline="-3000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sym typeface="Symbol" panose="05050102010706020507" pitchFamily="18" charset="2"/>
              </a:rPr>
              <a:t>CRB</a:t>
            </a: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sym typeface="Symbol" panose="05050102010706020507" pitchFamily="18" charset="2"/>
              </a:rPr>
              <a:t>/2</a:t>
            </a:r>
            <a:endParaRPr kumimoji="0" lang="en-US" altLang="zh-CN" sz="8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sym typeface="Symbol" panose="05050102010706020507" pitchFamily="18" charset="2"/>
              </a:rPr>
              <a:t>Offset frequency &lt; 10% of BW</a:t>
            </a:r>
            <a:r>
              <a:rPr kumimoji="0" lang="it-IT" altLang="zh-CN" sz="1100" b="0" i="0" strike="noStrike" cap="none" normalizeH="0" baseline="-3000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sym typeface="Symbol" panose="05050102010706020507" pitchFamily="18" charset="2"/>
              </a:rPr>
              <a:t>channel</a:t>
            </a:r>
            <a:endParaRPr kumimoji="0" lang="en-US" altLang="zh-CN" sz="800" b="0" i="0" strike="noStrike" cap="none" normalizeH="0" baseline="0" dirty="0">
              <a:ln>
                <a:noFill/>
              </a:ln>
              <a:solidFill>
                <a:schemeClr val="tx1"/>
              </a:solidFill>
              <a:effectLst/>
              <a:sym typeface="Symbol" panose="05050102010706020507" pitchFamily="18"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sym typeface="Symbol" panose="05050102010706020507" pitchFamily="18" charset="2"/>
              </a:rPr>
              <a:t>Where:</a:t>
            </a:r>
            <a:endParaRPr kumimoji="0" lang="en-US" altLang="zh-CN" sz="800" b="0" i="0" strike="noStrike" cap="none" normalizeH="0" baseline="0" dirty="0">
              <a:ln>
                <a:noFill/>
              </a:ln>
              <a:solidFill>
                <a:schemeClr val="tx1"/>
              </a:solidFill>
              <a:effectLst/>
              <a:sym typeface="Symbol" panose="05050102010706020507" pitchFamily="18"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sym typeface="Symbol" panose="05050102010706020507" pitchFamily="18" charset="2"/>
              </a:rPr>
              <a:t>Offset frequency is defined as the frequency from 37.0 GHz to the lower channel edge </a:t>
            </a:r>
            <a:endParaRPr kumimoji="0" lang="en-US" altLang="zh-CN" sz="800" b="0" i="0" strike="noStrike" cap="none" normalizeH="0" baseline="0" dirty="0">
              <a:ln>
                <a:noFill/>
              </a:ln>
              <a:solidFill>
                <a:schemeClr val="tx1"/>
              </a:solidFill>
              <a:effectLst/>
              <a:sym typeface="Symbol" panose="05050102010706020507" pitchFamily="18"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zh-CN" sz="11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sym typeface="Symbol" panose="05050102010706020507" pitchFamily="18" charset="2"/>
              </a:rPr>
              <a:t>The AMPR (dB) for low-edge allocations is shown on right. </a:t>
            </a:r>
            <a:endParaRPr kumimoji="0" lang="en-GB"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sym typeface="Symbol" panose="05050102010706020507" pitchFamily="18" charset="2"/>
            </a:endParaRPr>
          </a:p>
        </p:txBody>
      </p:sp>
      <p:graphicFrame>
        <p:nvGraphicFramePr>
          <p:cNvPr id="18" name="Table 17">
            <a:extLst>
              <a:ext uri="{FF2B5EF4-FFF2-40B4-BE49-F238E27FC236}">
                <a16:creationId xmlns:a16="http://schemas.microsoft.com/office/drawing/2014/main" id="{69891F17-8A22-42A1-BAFF-F3A53367D68D}"/>
              </a:ext>
            </a:extLst>
          </p:cNvPr>
          <p:cNvGraphicFramePr>
            <a:graphicFrameLocks noGrp="1"/>
          </p:cNvGraphicFramePr>
          <p:nvPr>
            <p:extLst>
              <p:ext uri="{D42A27DB-BD31-4B8C-83A1-F6EECF244321}">
                <p14:modId xmlns:p14="http://schemas.microsoft.com/office/powerpoint/2010/main" val="2631632536"/>
              </p:ext>
            </p:extLst>
          </p:nvPr>
        </p:nvGraphicFramePr>
        <p:xfrm>
          <a:off x="5357304" y="3959696"/>
          <a:ext cx="3352800" cy="440055"/>
        </p:xfrm>
        <a:graphic>
          <a:graphicData uri="http://schemas.openxmlformats.org/drawingml/2006/table">
            <a:tbl>
              <a:tblPr>
                <a:tableStyleId>{5C22544A-7EE6-4342-B048-85BDC9FD1C3A}</a:tableStyleId>
              </a:tblPr>
              <a:tblGrid>
                <a:gridCol w="670560">
                  <a:extLst>
                    <a:ext uri="{9D8B030D-6E8A-4147-A177-3AD203B41FA5}">
                      <a16:colId xmlns:a16="http://schemas.microsoft.com/office/drawing/2014/main" val="3659598593"/>
                    </a:ext>
                  </a:extLst>
                </a:gridCol>
                <a:gridCol w="670560">
                  <a:extLst>
                    <a:ext uri="{9D8B030D-6E8A-4147-A177-3AD203B41FA5}">
                      <a16:colId xmlns:a16="http://schemas.microsoft.com/office/drawing/2014/main" val="3739022269"/>
                    </a:ext>
                  </a:extLst>
                </a:gridCol>
                <a:gridCol w="670560">
                  <a:extLst>
                    <a:ext uri="{9D8B030D-6E8A-4147-A177-3AD203B41FA5}">
                      <a16:colId xmlns:a16="http://schemas.microsoft.com/office/drawing/2014/main" val="220134525"/>
                    </a:ext>
                  </a:extLst>
                </a:gridCol>
                <a:gridCol w="670560">
                  <a:extLst>
                    <a:ext uri="{9D8B030D-6E8A-4147-A177-3AD203B41FA5}">
                      <a16:colId xmlns:a16="http://schemas.microsoft.com/office/drawing/2014/main" val="1033401498"/>
                    </a:ext>
                  </a:extLst>
                </a:gridCol>
                <a:gridCol w="670560">
                  <a:extLst>
                    <a:ext uri="{9D8B030D-6E8A-4147-A177-3AD203B41FA5}">
                      <a16:colId xmlns:a16="http://schemas.microsoft.com/office/drawing/2014/main" val="1193207271"/>
                    </a:ext>
                  </a:extLst>
                </a:gridCol>
              </a:tblGrid>
              <a:tr h="0">
                <a:tc rowSpan="2">
                  <a:txBody>
                    <a:bodyPr/>
                    <a:lstStyle/>
                    <a:p>
                      <a:pPr marL="0" marR="0" algn="ctr" fontAlgn="auto" hangingPunct="1">
                        <a:spcBef>
                          <a:spcPts val="0"/>
                        </a:spcBef>
                        <a:spcAft>
                          <a:spcPts val="0"/>
                        </a:spcAft>
                      </a:pPr>
                      <a:r>
                        <a:rPr lang="en-US" sz="1000" dirty="0">
                          <a:effectLst/>
                          <a:latin typeface="Times New Roman" panose="02020603050405020304" pitchFamily="18" charset="0"/>
                          <a:ea typeface="SimSun" panose="02010600030101010101" pitchFamily="2" charset="-122"/>
                        </a:rPr>
                        <a:t>PC3</a:t>
                      </a:r>
                    </a:p>
                  </a:txBody>
                  <a:tcPr marL="51435" marR="51435" marT="9525" marB="0"/>
                </a:tc>
                <a:tc gridSpan="4">
                  <a:txBody>
                    <a:bodyPr/>
                    <a:lstStyle/>
                    <a:p>
                      <a:pPr marL="0" marR="0" algn="ctr" fontAlgn="auto" hangingPunct="1">
                        <a:spcBef>
                          <a:spcPts val="0"/>
                        </a:spcBef>
                        <a:spcAft>
                          <a:spcPts val="0"/>
                        </a:spcAft>
                      </a:pPr>
                      <a:r>
                        <a:rPr lang="en-GB" sz="900" u="sng">
                          <a:effectLst/>
                        </a:rPr>
                        <a:t>BW</a:t>
                      </a:r>
                      <a:r>
                        <a:rPr lang="en-GB" sz="900" u="sng" baseline="-25000">
                          <a:effectLst/>
                        </a:rPr>
                        <a:t>chan</a:t>
                      </a:r>
                      <a:r>
                        <a:rPr lang="en-GB" sz="900" u="sng">
                          <a:effectLst/>
                        </a:rPr>
                        <a:t> (MHz)</a:t>
                      </a:r>
                      <a:endParaRPr lang="en-US" sz="1000">
                        <a:effectLst/>
                        <a:latin typeface="Times New Roman" panose="02020603050405020304" pitchFamily="18" charset="0"/>
                        <a:ea typeface="SimSun" panose="02010600030101010101" pitchFamily="2" charset="-122"/>
                      </a:endParaRPr>
                    </a:p>
                  </a:txBody>
                  <a:tcPr marL="51435" marR="51435" marT="9525"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20737482"/>
                  </a:ext>
                </a:extLst>
              </a:tr>
              <a:tr h="0">
                <a:tc vMerge="1">
                  <a:txBody>
                    <a:bodyPr/>
                    <a:lstStyle/>
                    <a:p>
                      <a:endParaRPr lang="en-US"/>
                    </a:p>
                  </a:txBody>
                  <a:tcPr/>
                </a:tc>
                <a:tc>
                  <a:txBody>
                    <a:bodyPr/>
                    <a:lstStyle/>
                    <a:p>
                      <a:pPr marL="0" marR="0" algn="ctr" fontAlgn="auto" hangingPunct="1">
                        <a:spcBef>
                          <a:spcPts val="0"/>
                        </a:spcBef>
                        <a:spcAft>
                          <a:spcPts val="0"/>
                        </a:spcAft>
                      </a:pPr>
                      <a:r>
                        <a:rPr lang="en-GB" sz="900" u="sng">
                          <a:effectLst/>
                        </a:rPr>
                        <a:t>50</a:t>
                      </a:r>
                      <a:endParaRPr lang="en-US" sz="1000">
                        <a:effectLst/>
                        <a:latin typeface="Times New Roman" panose="02020603050405020304" pitchFamily="18" charset="0"/>
                        <a:ea typeface="SimSun" panose="02010600030101010101" pitchFamily="2" charset="-122"/>
                      </a:endParaRPr>
                    </a:p>
                  </a:txBody>
                  <a:tcPr marL="51435" marR="51435" marT="9525" marB="0"/>
                </a:tc>
                <a:tc>
                  <a:txBody>
                    <a:bodyPr/>
                    <a:lstStyle/>
                    <a:p>
                      <a:pPr marL="0" marR="0" algn="ctr" fontAlgn="auto" hangingPunct="1">
                        <a:spcBef>
                          <a:spcPts val="0"/>
                        </a:spcBef>
                        <a:spcAft>
                          <a:spcPts val="0"/>
                        </a:spcAft>
                      </a:pPr>
                      <a:r>
                        <a:rPr lang="en-GB" sz="900" u="sng">
                          <a:effectLst/>
                        </a:rPr>
                        <a:t>100</a:t>
                      </a:r>
                      <a:endParaRPr lang="en-US" sz="1000">
                        <a:effectLst/>
                        <a:latin typeface="Times New Roman" panose="02020603050405020304" pitchFamily="18" charset="0"/>
                        <a:ea typeface="SimSun" panose="02010600030101010101" pitchFamily="2" charset="-122"/>
                      </a:endParaRPr>
                    </a:p>
                  </a:txBody>
                  <a:tcPr marL="51435" marR="51435" marT="9525" marB="0"/>
                </a:tc>
                <a:tc>
                  <a:txBody>
                    <a:bodyPr/>
                    <a:lstStyle/>
                    <a:p>
                      <a:pPr marL="0" marR="0" algn="ctr" fontAlgn="auto" hangingPunct="1">
                        <a:spcBef>
                          <a:spcPts val="0"/>
                        </a:spcBef>
                        <a:spcAft>
                          <a:spcPts val="0"/>
                        </a:spcAft>
                      </a:pPr>
                      <a:r>
                        <a:rPr lang="en-GB" sz="900" u="sng">
                          <a:effectLst/>
                        </a:rPr>
                        <a:t>200 </a:t>
                      </a:r>
                      <a:endParaRPr lang="en-US" sz="1000">
                        <a:effectLst/>
                        <a:latin typeface="Times New Roman" panose="02020603050405020304" pitchFamily="18" charset="0"/>
                        <a:ea typeface="SimSun" panose="02010600030101010101" pitchFamily="2" charset="-122"/>
                      </a:endParaRPr>
                    </a:p>
                  </a:txBody>
                  <a:tcPr marL="51435" marR="51435" marT="9525" marB="0"/>
                </a:tc>
                <a:tc>
                  <a:txBody>
                    <a:bodyPr/>
                    <a:lstStyle/>
                    <a:p>
                      <a:pPr marL="0" marR="0" algn="ctr" fontAlgn="auto" hangingPunct="1">
                        <a:spcBef>
                          <a:spcPts val="0"/>
                        </a:spcBef>
                        <a:spcAft>
                          <a:spcPts val="0"/>
                        </a:spcAft>
                      </a:pPr>
                      <a:r>
                        <a:rPr lang="en-GB" sz="900" u="sng">
                          <a:effectLst/>
                        </a:rPr>
                        <a:t>400</a:t>
                      </a:r>
                      <a:endParaRPr lang="en-US" sz="1000">
                        <a:effectLst/>
                        <a:latin typeface="Times New Roman" panose="02020603050405020304" pitchFamily="18" charset="0"/>
                        <a:ea typeface="SimSun" panose="02010600030101010101" pitchFamily="2" charset="-122"/>
                      </a:endParaRPr>
                    </a:p>
                  </a:txBody>
                  <a:tcPr marL="51435" marR="51435" marT="9525" marB="0"/>
                </a:tc>
                <a:extLst>
                  <a:ext uri="{0D108BD9-81ED-4DB2-BD59-A6C34878D82A}">
                    <a16:rowId xmlns:a16="http://schemas.microsoft.com/office/drawing/2014/main" val="4159622438"/>
                  </a:ext>
                </a:extLst>
              </a:tr>
              <a:tr h="0">
                <a:tc>
                  <a:txBody>
                    <a:bodyPr/>
                    <a:lstStyle/>
                    <a:p>
                      <a:pPr marL="0" marR="0" algn="ctr" fontAlgn="auto" hangingPunct="1">
                        <a:spcBef>
                          <a:spcPts val="0"/>
                        </a:spcBef>
                        <a:spcAft>
                          <a:spcPts val="0"/>
                        </a:spcAft>
                      </a:pPr>
                      <a:r>
                        <a:rPr lang="en-GB" sz="900" u="sng">
                          <a:effectLst/>
                        </a:rPr>
                        <a:t>A-MPR(dB)</a:t>
                      </a:r>
                      <a:endParaRPr lang="en-US" sz="1000">
                        <a:effectLst/>
                        <a:latin typeface="Times New Roman" panose="02020603050405020304" pitchFamily="18" charset="0"/>
                        <a:ea typeface="SimSun" panose="02010600030101010101" pitchFamily="2" charset="-122"/>
                      </a:endParaRPr>
                    </a:p>
                  </a:txBody>
                  <a:tcPr marL="51435" marR="51435" marT="9525" marB="0"/>
                </a:tc>
                <a:tc>
                  <a:txBody>
                    <a:bodyPr/>
                    <a:lstStyle/>
                    <a:p>
                      <a:pPr marL="0" marR="0" algn="ctr" fontAlgn="auto" hangingPunct="1">
                        <a:spcBef>
                          <a:spcPts val="0"/>
                        </a:spcBef>
                        <a:spcAft>
                          <a:spcPts val="0"/>
                        </a:spcAft>
                      </a:pPr>
                      <a:r>
                        <a:rPr lang="en-GB" sz="900" u="sng">
                          <a:effectLst/>
                        </a:rPr>
                        <a:t>12.0</a:t>
                      </a:r>
                      <a:endParaRPr lang="en-US" sz="1000">
                        <a:effectLst/>
                        <a:latin typeface="Times New Roman" panose="02020603050405020304" pitchFamily="18" charset="0"/>
                        <a:ea typeface="SimSun" panose="02010600030101010101" pitchFamily="2" charset="-122"/>
                      </a:endParaRPr>
                    </a:p>
                  </a:txBody>
                  <a:tcPr marL="51435" marR="51435" marT="9525" marB="0"/>
                </a:tc>
                <a:tc>
                  <a:txBody>
                    <a:bodyPr/>
                    <a:lstStyle/>
                    <a:p>
                      <a:pPr marL="0" marR="0" algn="ctr" fontAlgn="auto" hangingPunct="1">
                        <a:spcBef>
                          <a:spcPts val="0"/>
                        </a:spcBef>
                        <a:spcAft>
                          <a:spcPts val="0"/>
                        </a:spcAft>
                      </a:pPr>
                      <a:r>
                        <a:rPr lang="en-GB" sz="900" u="sng">
                          <a:effectLst/>
                        </a:rPr>
                        <a:t>10.0</a:t>
                      </a:r>
                      <a:endParaRPr lang="en-US" sz="1000">
                        <a:effectLst/>
                        <a:latin typeface="Times New Roman" panose="02020603050405020304" pitchFamily="18" charset="0"/>
                        <a:ea typeface="SimSun" panose="02010600030101010101" pitchFamily="2" charset="-122"/>
                      </a:endParaRPr>
                    </a:p>
                  </a:txBody>
                  <a:tcPr marL="51435" marR="51435" marT="9525" marB="0"/>
                </a:tc>
                <a:tc>
                  <a:txBody>
                    <a:bodyPr/>
                    <a:lstStyle/>
                    <a:p>
                      <a:pPr marL="0" marR="0" algn="ctr" fontAlgn="auto" hangingPunct="1">
                        <a:spcBef>
                          <a:spcPts val="0"/>
                        </a:spcBef>
                        <a:spcAft>
                          <a:spcPts val="0"/>
                        </a:spcAft>
                      </a:pPr>
                      <a:r>
                        <a:rPr lang="en-GB" sz="900" u="sng">
                          <a:effectLst/>
                        </a:rPr>
                        <a:t>3.0</a:t>
                      </a:r>
                      <a:endParaRPr lang="en-US" sz="1000">
                        <a:effectLst/>
                        <a:latin typeface="Times New Roman" panose="02020603050405020304" pitchFamily="18" charset="0"/>
                        <a:ea typeface="SimSun" panose="02010600030101010101" pitchFamily="2" charset="-122"/>
                      </a:endParaRPr>
                    </a:p>
                  </a:txBody>
                  <a:tcPr marL="51435" marR="51435" marT="9525" marB="0"/>
                </a:tc>
                <a:tc>
                  <a:txBody>
                    <a:bodyPr/>
                    <a:lstStyle/>
                    <a:p>
                      <a:pPr marL="0" marR="0" algn="ctr" fontAlgn="auto" hangingPunct="1">
                        <a:spcBef>
                          <a:spcPts val="0"/>
                        </a:spcBef>
                        <a:spcAft>
                          <a:spcPts val="0"/>
                        </a:spcAft>
                      </a:pPr>
                      <a:r>
                        <a:rPr lang="en-GB" sz="900" u="sng" dirty="0">
                          <a:effectLst/>
                        </a:rPr>
                        <a:t>2.0</a:t>
                      </a:r>
                      <a:endParaRPr lang="en-US" sz="1000" dirty="0">
                        <a:effectLst/>
                        <a:latin typeface="Times New Roman" panose="02020603050405020304" pitchFamily="18" charset="0"/>
                        <a:ea typeface="SimSun" panose="02010600030101010101" pitchFamily="2" charset="-122"/>
                      </a:endParaRPr>
                    </a:p>
                  </a:txBody>
                  <a:tcPr marL="51435" marR="51435" marT="9525" marB="0"/>
                </a:tc>
                <a:extLst>
                  <a:ext uri="{0D108BD9-81ED-4DB2-BD59-A6C34878D82A}">
                    <a16:rowId xmlns:a16="http://schemas.microsoft.com/office/drawing/2014/main" val="3506029844"/>
                  </a:ext>
                </a:extLst>
              </a:tr>
            </a:tbl>
          </a:graphicData>
        </a:graphic>
      </p:graphicFrame>
      <p:sp>
        <p:nvSpPr>
          <p:cNvPr id="19" name="Rectangle 7">
            <a:extLst>
              <a:ext uri="{FF2B5EF4-FFF2-40B4-BE49-F238E27FC236}">
                <a16:creationId xmlns:a16="http://schemas.microsoft.com/office/drawing/2014/main" id="{58E5F8AE-8D34-445D-8DF8-8288A179DC91}"/>
              </a:ext>
            </a:extLst>
          </p:cNvPr>
          <p:cNvSpPr>
            <a:spLocks noChangeArrowheads="1"/>
          </p:cNvSpPr>
          <p:nvPr/>
        </p:nvSpPr>
        <p:spPr bwMode="auto">
          <a:xfrm>
            <a:off x="179512" y="4995102"/>
            <a:ext cx="4283968" cy="4693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strike="noStrike" cap="none" normalizeH="0" baseline="0" dirty="0">
                <a:ln>
                  <a:noFill/>
                </a:ln>
                <a:solidFill>
                  <a:srgbClr val="008080"/>
                </a:solidFill>
                <a:effectLst/>
                <a:latin typeface="Arial" panose="020B0604020202020204" pitchFamily="34" charset="0"/>
                <a:ea typeface="Malgun Gothic" panose="020B0503020000020004" pitchFamily="34" charset="-127"/>
                <a:cs typeface="Arial" panose="020B0604020202020204" pitchFamily="34" charset="0"/>
              </a:rPr>
              <a:t>6.2.3.6.4	power class 4</a:t>
            </a:r>
            <a:endParaRPr kumimoji="0" lang="en-US" altLang="en-US" sz="7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5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For power class 4, AMPR specified in subclause 6.2.3.6.3 applies.</a:t>
            </a:r>
            <a:endParaRPr kumimoji="0" lang="en-GB" altLang="en-US" sz="2000" b="0" i="0" strike="noStrike" cap="none" normalizeH="0" baseline="0" dirty="0">
              <a:ln>
                <a:noFill/>
              </a:ln>
              <a:solidFill>
                <a:schemeClr val="tx1"/>
              </a:solidFill>
              <a:effectLst/>
              <a:latin typeface="Arial" panose="020B0604020202020204" pitchFamily="34" charset="0"/>
            </a:endParaRPr>
          </a:p>
        </p:txBody>
      </p:sp>
      <p:graphicFrame>
        <p:nvGraphicFramePr>
          <p:cNvPr id="20" name="Table 19">
            <a:extLst>
              <a:ext uri="{FF2B5EF4-FFF2-40B4-BE49-F238E27FC236}">
                <a16:creationId xmlns:a16="http://schemas.microsoft.com/office/drawing/2014/main" id="{B09751A6-671E-4743-BE1D-52E4F4A85E21}"/>
              </a:ext>
            </a:extLst>
          </p:cNvPr>
          <p:cNvGraphicFramePr>
            <a:graphicFrameLocks noGrp="1"/>
          </p:cNvGraphicFramePr>
          <p:nvPr>
            <p:extLst>
              <p:ext uri="{D42A27DB-BD31-4B8C-83A1-F6EECF244321}">
                <p14:modId xmlns:p14="http://schemas.microsoft.com/office/powerpoint/2010/main" val="610329900"/>
              </p:ext>
            </p:extLst>
          </p:nvPr>
        </p:nvGraphicFramePr>
        <p:xfrm>
          <a:off x="3508114" y="5575048"/>
          <a:ext cx="3604382" cy="1141076"/>
        </p:xfrm>
        <a:graphic>
          <a:graphicData uri="http://schemas.openxmlformats.org/drawingml/2006/table">
            <a:tbl>
              <a:tblPr firstRow="1" firstCol="1" lastRow="1" lastCol="1" bandRow="1" bandCol="1">
                <a:tableStyleId>{5C22544A-7EE6-4342-B048-85BDC9FD1C3A}</a:tableStyleId>
              </a:tblPr>
              <a:tblGrid>
                <a:gridCol w="2244364">
                  <a:extLst>
                    <a:ext uri="{9D8B030D-6E8A-4147-A177-3AD203B41FA5}">
                      <a16:colId xmlns:a16="http://schemas.microsoft.com/office/drawing/2014/main" val="2543682210"/>
                    </a:ext>
                  </a:extLst>
                </a:gridCol>
                <a:gridCol w="680009">
                  <a:extLst>
                    <a:ext uri="{9D8B030D-6E8A-4147-A177-3AD203B41FA5}">
                      <a16:colId xmlns:a16="http://schemas.microsoft.com/office/drawing/2014/main" val="1345921144"/>
                    </a:ext>
                  </a:extLst>
                </a:gridCol>
                <a:gridCol w="680009">
                  <a:extLst>
                    <a:ext uri="{9D8B030D-6E8A-4147-A177-3AD203B41FA5}">
                      <a16:colId xmlns:a16="http://schemas.microsoft.com/office/drawing/2014/main" val="2497468086"/>
                    </a:ext>
                  </a:extLst>
                </a:gridCol>
              </a:tblGrid>
              <a:tr h="665422">
                <a:tc>
                  <a:txBody>
                    <a:bodyPr/>
                    <a:lstStyle/>
                    <a:p>
                      <a:pPr marL="0" marR="0" algn="ctr" fontAlgn="auto" hangingPunct="1">
                        <a:spcBef>
                          <a:spcPts val="0"/>
                        </a:spcBef>
                        <a:spcAft>
                          <a:spcPts val="0"/>
                        </a:spcAft>
                      </a:pPr>
                      <a:r>
                        <a:rPr lang="en-GB" sz="900" u="sng">
                          <a:effectLst/>
                        </a:rPr>
                        <a:t>Frequency band</a:t>
                      </a:r>
                      <a:endParaRPr lang="en-US" sz="1000">
                        <a:effectLst/>
                      </a:endParaRPr>
                    </a:p>
                    <a:p>
                      <a:pPr marL="0" marR="0" algn="ctr" fontAlgn="auto" hangingPunct="1">
                        <a:spcBef>
                          <a:spcPts val="0"/>
                        </a:spcBef>
                        <a:spcAft>
                          <a:spcPts val="0"/>
                        </a:spcAft>
                      </a:pPr>
                      <a:r>
                        <a:rPr lang="en-GB" sz="900" u="sng">
                          <a:effectLst/>
                        </a:rPr>
                        <a:t>(GHz)</a:t>
                      </a:r>
                      <a:endParaRPr lang="en-US" sz="10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fontAlgn="auto" hangingPunct="1">
                        <a:spcBef>
                          <a:spcPts val="0"/>
                        </a:spcBef>
                        <a:spcAft>
                          <a:spcPts val="0"/>
                        </a:spcAft>
                      </a:pPr>
                      <a:r>
                        <a:rPr lang="en-GB" sz="900" u="sng">
                          <a:effectLst/>
                        </a:rPr>
                        <a:t>Spectrum emission limit (dBm)</a:t>
                      </a:r>
                      <a:endParaRPr lang="en-US" sz="10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fontAlgn="auto" hangingPunct="1">
                        <a:spcBef>
                          <a:spcPts val="0"/>
                        </a:spcBef>
                        <a:spcAft>
                          <a:spcPts val="0"/>
                        </a:spcAft>
                      </a:pPr>
                      <a:r>
                        <a:rPr lang="en-GB" sz="900" u="sng">
                          <a:effectLst/>
                        </a:rPr>
                        <a:t>Measurement bandwidth </a:t>
                      </a:r>
                      <a:endParaRPr lang="en-US" sz="10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175613967"/>
                  </a:ext>
                </a:extLst>
              </a:tr>
              <a:tr h="266169">
                <a:tc rowSpan="2">
                  <a:txBody>
                    <a:bodyPr/>
                    <a:lstStyle/>
                    <a:p>
                      <a:pPr marL="0" marR="0" algn="ctr" fontAlgn="auto" hangingPunct="1">
                        <a:spcBef>
                          <a:spcPts val="0"/>
                        </a:spcBef>
                        <a:spcAft>
                          <a:spcPts val="0"/>
                        </a:spcAft>
                      </a:pPr>
                      <a:r>
                        <a:rPr lang="en-GB" sz="900" u="sng">
                          <a:effectLst/>
                        </a:rPr>
                        <a:t>36.0 £ f £ 37.0</a:t>
                      </a:r>
                      <a:endParaRPr lang="en-US"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ctr" fontAlgn="auto" hangingPunct="1">
                        <a:spcBef>
                          <a:spcPts val="0"/>
                        </a:spcBef>
                        <a:spcAft>
                          <a:spcPts val="0"/>
                        </a:spcAft>
                      </a:pPr>
                      <a:r>
                        <a:rPr lang="en-GB" sz="900" u="sng">
                          <a:effectLst/>
                        </a:rPr>
                        <a:t>+7</a:t>
                      </a:r>
                      <a:endParaRPr lang="en-US" sz="10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fontAlgn="auto" hangingPunct="1">
                        <a:spcBef>
                          <a:spcPts val="0"/>
                        </a:spcBef>
                        <a:spcAft>
                          <a:spcPts val="0"/>
                        </a:spcAft>
                      </a:pPr>
                      <a:r>
                        <a:rPr lang="en-GB" sz="900" u="sng">
                          <a:effectLst/>
                        </a:rPr>
                        <a:t>1000 MHz</a:t>
                      </a:r>
                      <a:endParaRPr lang="en-US" sz="10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167285144"/>
                  </a:ext>
                </a:extLst>
              </a:tr>
              <a:tr h="209485">
                <a:tc vMerge="1">
                  <a:txBody>
                    <a:bodyPr/>
                    <a:lstStyle/>
                    <a:p>
                      <a:endParaRPr lang="en-US"/>
                    </a:p>
                  </a:txBody>
                  <a:tcPr/>
                </a:tc>
                <a:tc>
                  <a:txBody>
                    <a:bodyPr/>
                    <a:lstStyle/>
                    <a:p>
                      <a:pPr marL="0" marR="0" algn="ctr" fontAlgn="auto" hangingPunct="1">
                        <a:spcBef>
                          <a:spcPts val="0"/>
                        </a:spcBef>
                        <a:spcAft>
                          <a:spcPts val="0"/>
                        </a:spcAft>
                      </a:pPr>
                      <a:r>
                        <a:rPr lang="en-GB" sz="900" u="sng">
                          <a:effectLst/>
                        </a:rPr>
                        <a:t>-13</a:t>
                      </a:r>
                      <a:endParaRPr lang="en-US" sz="10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fontAlgn="auto" hangingPunct="1">
                        <a:spcBef>
                          <a:spcPts val="0"/>
                        </a:spcBef>
                        <a:spcAft>
                          <a:spcPts val="0"/>
                        </a:spcAft>
                      </a:pPr>
                      <a:r>
                        <a:rPr lang="en-GB" sz="900" u="sng" dirty="0">
                          <a:effectLst/>
                        </a:rPr>
                        <a:t>1 MHz</a:t>
                      </a:r>
                      <a:endParaRPr lang="en-US" sz="10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572371055"/>
                  </a:ext>
                </a:extLst>
              </a:tr>
            </a:tbl>
          </a:graphicData>
        </a:graphic>
      </p:graphicFrame>
    </p:spTree>
    <p:extLst>
      <p:ext uri="{BB962C8B-B14F-4D97-AF65-F5344CB8AC3E}">
        <p14:creationId xmlns:p14="http://schemas.microsoft.com/office/powerpoint/2010/main" val="1618546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859C771-0CB2-42E3-8607-5CF7509383BF}"/>
              </a:ext>
            </a:extLst>
          </p:cNvPr>
          <p:cNvSpPr>
            <a:spLocks noGrp="1"/>
          </p:cNvSpPr>
          <p:nvPr>
            <p:ph type="title"/>
          </p:nvPr>
        </p:nvSpPr>
        <p:spPr/>
        <p:txBody>
          <a:bodyPr/>
          <a:lstStyle/>
          <a:p>
            <a:r>
              <a:rPr kumimoji="1" lang="en-US" altLang="ja-JP" dirty="0"/>
              <a:t>References</a:t>
            </a:r>
            <a:endParaRPr kumimoji="1" lang="ja-JP" altLang="en-US" dirty="0"/>
          </a:p>
        </p:txBody>
      </p:sp>
      <p:sp>
        <p:nvSpPr>
          <p:cNvPr id="3" name="コンテンツ プレースホルダー 2">
            <a:extLst>
              <a:ext uri="{FF2B5EF4-FFF2-40B4-BE49-F238E27FC236}">
                <a16:creationId xmlns:a16="http://schemas.microsoft.com/office/drawing/2014/main" id="{F9FBA34A-B817-4BF2-AF97-2B0A66C84D7C}"/>
              </a:ext>
            </a:extLst>
          </p:cNvPr>
          <p:cNvSpPr>
            <a:spLocks noGrp="1"/>
          </p:cNvSpPr>
          <p:nvPr>
            <p:ph idx="1"/>
          </p:nvPr>
        </p:nvSpPr>
        <p:spPr/>
        <p:txBody>
          <a:bodyPr>
            <a:normAutofit/>
          </a:bodyPr>
          <a:lstStyle/>
          <a:p>
            <a:r>
              <a:rPr kumimoji="1" lang="en-US" altLang="ja-JP" sz="2000" dirty="0"/>
              <a:t>[1] R4-2000220, “Necessity of signaling supported NS values”, NTT DOCOMO, INC.</a:t>
            </a:r>
          </a:p>
          <a:p>
            <a:r>
              <a:rPr kumimoji="1" lang="en-US" altLang="ja-JP" sz="2000" dirty="0"/>
              <a:t>[2] R4-2003241, “More on necessity of signaling supported NS values”, NTT DOCOMO, INC., KDDI Corporation, SoftBank Corp.,</a:t>
            </a:r>
          </a:p>
          <a:p>
            <a:r>
              <a:rPr kumimoji="1" lang="en-US" altLang="ja-JP" sz="2000" dirty="0"/>
              <a:t>[3] R4-2005738, “WF on WRC-19 outcome and impact on RAN4 specifications”, NTT DOCOMO, INC.</a:t>
            </a:r>
          </a:p>
          <a:p>
            <a:r>
              <a:rPr kumimoji="1" lang="en-US" altLang="ja-JP" sz="2000" dirty="0"/>
              <a:t>[4] R4-2006788, “</a:t>
            </a:r>
            <a:r>
              <a:rPr kumimoji="1" lang="en-US" altLang="ja-JP" sz="2000" dirty="0" err="1"/>
              <a:t>dCR</a:t>
            </a:r>
            <a:r>
              <a:rPr kumimoji="1" lang="en-US" altLang="ja-JP" sz="2000" dirty="0"/>
              <a:t> to 38.101-2: Introduction of NS flags and A-MPR from WRC19 Resolutions”, Qualcomm Incorporated</a:t>
            </a:r>
          </a:p>
          <a:p>
            <a:r>
              <a:rPr kumimoji="1" lang="en-US" altLang="ja-JP" sz="2000" dirty="0"/>
              <a:t>[5] R4-2008163, “CR for modified MPR on NS_201”, Huawei, </a:t>
            </a:r>
            <a:r>
              <a:rPr kumimoji="1" lang="en-US" altLang="ja-JP" sz="2000" dirty="0" err="1"/>
              <a:t>HiSilicon</a:t>
            </a:r>
            <a:endParaRPr kumimoji="1" lang="en-US" altLang="ja-JP" sz="2000" dirty="0"/>
          </a:p>
          <a:p>
            <a:r>
              <a:rPr kumimoji="1" lang="en-US" altLang="ja-JP" sz="2000" dirty="0"/>
              <a:t>[6] R4-2007038, “Introduction of the Annex </a:t>
            </a:r>
            <a:r>
              <a:rPr kumimoji="1" lang="en-US" altLang="ja-JP" sz="2000" dirty="0" err="1"/>
              <a:t>modifiedMPR-Behaviour</a:t>
            </a:r>
            <a:r>
              <a:rPr kumimoji="1" lang="en-US" altLang="ja-JP" sz="2000" dirty="0"/>
              <a:t> into the NR SA specification”, Ericsson</a:t>
            </a:r>
            <a:endParaRPr kumimoji="1" lang="ja-JP" altLang="en-US" sz="2000" dirty="0"/>
          </a:p>
        </p:txBody>
      </p:sp>
    </p:spTree>
    <p:extLst>
      <p:ext uri="{BB962C8B-B14F-4D97-AF65-F5344CB8AC3E}">
        <p14:creationId xmlns:p14="http://schemas.microsoft.com/office/powerpoint/2010/main" val="1384951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44624"/>
            <a:ext cx="8229600" cy="1143000"/>
          </a:xfrm>
        </p:spPr>
        <p:txBody>
          <a:bodyPr>
            <a:normAutofit/>
          </a:bodyPr>
          <a:lstStyle/>
          <a:p>
            <a:r>
              <a:rPr lang="en-US" altLang="zh-CN" dirty="0"/>
              <a:t>Background (1/3)</a:t>
            </a:r>
            <a:endParaRPr lang="zh-CN" altLang="en-US" dirty="0"/>
          </a:p>
        </p:txBody>
      </p:sp>
      <p:sp>
        <p:nvSpPr>
          <p:cNvPr id="3" name="内容占位符 2"/>
          <p:cNvSpPr>
            <a:spLocks noGrp="1"/>
          </p:cNvSpPr>
          <p:nvPr>
            <p:ph idx="1"/>
          </p:nvPr>
        </p:nvSpPr>
        <p:spPr>
          <a:xfrm>
            <a:off x="107504" y="1268760"/>
            <a:ext cx="8856984" cy="1152128"/>
          </a:xfrm>
        </p:spPr>
        <p:txBody>
          <a:bodyPr>
            <a:normAutofit fontScale="70000" lnSpcReduction="20000"/>
          </a:bodyPr>
          <a:lstStyle/>
          <a:p>
            <a:r>
              <a:rPr lang="en-GB" altLang="zh-CN" sz="2800" dirty="0"/>
              <a:t>Common understanding of which regulatory requirements TS38.101-2 should address (for information only):</a:t>
            </a:r>
          </a:p>
          <a:p>
            <a:pPr lvl="1"/>
            <a:r>
              <a:rPr lang="en-GB" altLang="zh-CN" sz="2400" dirty="0"/>
              <a:t>Note: Necessity of -8dBm/200MHz is FFS.</a:t>
            </a:r>
          </a:p>
          <a:p>
            <a:pPr lvl="1"/>
            <a:r>
              <a:rPr lang="en-GB" altLang="zh-CN" sz="2400" dirty="0"/>
              <a:t>Note: Some must be met simultaneously like 1/2/4 and 1/3/4 for Europe.</a:t>
            </a:r>
          </a:p>
        </p:txBody>
      </p:sp>
      <p:graphicFrame>
        <p:nvGraphicFramePr>
          <p:cNvPr id="4" name="Table 3">
            <a:extLst>
              <a:ext uri="{FF2B5EF4-FFF2-40B4-BE49-F238E27FC236}">
                <a16:creationId xmlns:a16="http://schemas.microsoft.com/office/drawing/2014/main" id="{D0437FF6-BC60-044B-B63F-2DAC727E09B3}"/>
              </a:ext>
            </a:extLst>
          </p:cNvPr>
          <p:cNvGraphicFramePr>
            <a:graphicFrameLocks noGrp="1"/>
          </p:cNvGraphicFramePr>
          <p:nvPr>
            <p:extLst>
              <p:ext uri="{D42A27DB-BD31-4B8C-83A1-F6EECF244321}">
                <p14:modId xmlns:p14="http://schemas.microsoft.com/office/powerpoint/2010/main" val="4001733673"/>
              </p:ext>
            </p:extLst>
          </p:nvPr>
        </p:nvGraphicFramePr>
        <p:xfrm>
          <a:off x="606388" y="2411760"/>
          <a:ext cx="7931224" cy="4316690"/>
        </p:xfrm>
        <a:graphic>
          <a:graphicData uri="http://schemas.openxmlformats.org/drawingml/2006/table">
            <a:tbl>
              <a:tblPr firstRow="1" firstCol="1" bandRow="1">
                <a:tableStyleId>{5C22544A-7EE6-4342-B048-85BDC9FD1C3A}</a:tableStyleId>
              </a:tblPr>
              <a:tblGrid>
                <a:gridCol w="1134653">
                  <a:extLst>
                    <a:ext uri="{9D8B030D-6E8A-4147-A177-3AD203B41FA5}">
                      <a16:colId xmlns:a16="http://schemas.microsoft.com/office/drawing/2014/main" val="958215316"/>
                    </a:ext>
                  </a:extLst>
                </a:gridCol>
                <a:gridCol w="1134653">
                  <a:extLst>
                    <a:ext uri="{9D8B030D-6E8A-4147-A177-3AD203B41FA5}">
                      <a16:colId xmlns:a16="http://schemas.microsoft.com/office/drawing/2014/main" val="3298921033"/>
                    </a:ext>
                  </a:extLst>
                </a:gridCol>
                <a:gridCol w="1123306">
                  <a:extLst>
                    <a:ext uri="{9D8B030D-6E8A-4147-A177-3AD203B41FA5}">
                      <a16:colId xmlns:a16="http://schemas.microsoft.com/office/drawing/2014/main" val="954083426"/>
                    </a:ext>
                  </a:extLst>
                </a:gridCol>
                <a:gridCol w="1134653">
                  <a:extLst>
                    <a:ext uri="{9D8B030D-6E8A-4147-A177-3AD203B41FA5}">
                      <a16:colId xmlns:a16="http://schemas.microsoft.com/office/drawing/2014/main" val="973388142"/>
                    </a:ext>
                  </a:extLst>
                </a:gridCol>
                <a:gridCol w="1134653">
                  <a:extLst>
                    <a:ext uri="{9D8B030D-6E8A-4147-A177-3AD203B41FA5}">
                      <a16:colId xmlns:a16="http://schemas.microsoft.com/office/drawing/2014/main" val="3273570572"/>
                    </a:ext>
                  </a:extLst>
                </a:gridCol>
                <a:gridCol w="1134653">
                  <a:extLst>
                    <a:ext uri="{9D8B030D-6E8A-4147-A177-3AD203B41FA5}">
                      <a16:colId xmlns:a16="http://schemas.microsoft.com/office/drawing/2014/main" val="1844945555"/>
                    </a:ext>
                  </a:extLst>
                </a:gridCol>
                <a:gridCol w="1134653">
                  <a:extLst>
                    <a:ext uri="{9D8B030D-6E8A-4147-A177-3AD203B41FA5}">
                      <a16:colId xmlns:a16="http://schemas.microsoft.com/office/drawing/2014/main" val="3841238035"/>
                    </a:ext>
                  </a:extLst>
                </a:gridCol>
              </a:tblGrid>
              <a:tr h="522247">
                <a:tc>
                  <a:txBody>
                    <a:bodyPr/>
                    <a:lstStyle/>
                    <a:p>
                      <a:pPr marL="0" marR="0" algn="ctr">
                        <a:spcBef>
                          <a:spcPts val="0"/>
                        </a:spcBef>
                        <a:spcAft>
                          <a:spcPts val="0"/>
                        </a:spcAft>
                      </a:pPr>
                      <a:r>
                        <a:rPr lang="en-US" sz="1400" dirty="0">
                          <a:effectLst/>
                        </a:rPr>
                        <a:t>Region3/</a:t>
                      </a:r>
                      <a:endParaRPr lang="en-US" sz="3200" dirty="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400" dirty="0">
                          <a:effectLst/>
                        </a:rPr>
                        <a:t>Requirement 1</a:t>
                      </a:r>
                      <a:endParaRPr lang="en-US" sz="3200" dirty="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400">
                          <a:effectLst/>
                        </a:rPr>
                        <a:t>Requirement 2</a:t>
                      </a:r>
                      <a:endParaRPr lang="en-US" sz="320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400">
                          <a:effectLst/>
                        </a:rPr>
                        <a:t>Requirement 3</a:t>
                      </a:r>
                      <a:endParaRPr lang="en-US" sz="320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400">
                          <a:effectLst/>
                        </a:rPr>
                        <a:t>Requirement 4</a:t>
                      </a:r>
                      <a:endParaRPr lang="en-US" sz="320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400">
                          <a:effectLst/>
                        </a:rPr>
                        <a:t>Requirement 5</a:t>
                      </a:r>
                      <a:endParaRPr lang="en-US" sz="320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400">
                          <a:effectLst/>
                        </a:rPr>
                        <a:t>Requirement 6</a:t>
                      </a:r>
                      <a:endParaRPr lang="en-US" sz="3200">
                        <a:effectLst/>
                        <a:latin typeface="Times New Roman" panose="02020603050405020304" pitchFamily="18" charset="0"/>
                        <a:ea typeface="Times New Roman" panose="02020603050405020304" pitchFamily="18" charset="0"/>
                      </a:endParaRPr>
                    </a:p>
                  </a:txBody>
                  <a:tcPr marL="9525" marR="9525" marT="9525" marB="9525" anchor="ctr"/>
                </a:tc>
                <a:extLst>
                  <a:ext uri="{0D108BD9-81ED-4DB2-BD59-A6C34878D82A}">
                    <a16:rowId xmlns:a16="http://schemas.microsoft.com/office/drawing/2014/main" val="2242223969"/>
                  </a:ext>
                </a:extLst>
              </a:tr>
              <a:tr h="1215073">
                <a:tc>
                  <a:txBody>
                    <a:bodyPr/>
                    <a:lstStyle/>
                    <a:p>
                      <a:pPr marL="0" marR="0">
                        <a:spcBef>
                          <a:spcPts val="0"/>
                        </a:spcBef>
                        <a:spcAft>
                          <a:spcPts val="0"/>
                        </a:spcAft>
                      </a:pPr>
                      <a:r>
                        <a:rPr lang="en-US" sz="1400" dirty="0">
                          <a:effectLst/>
                        </a:rPr>
                        <a:t>Global, US, Japan</a:t>
                      </a:r>
                      <a:endParaRPr lang="en-US" sz="3200" dirty="0">
                        <a:effectLst/>
                        <a:latin typeface="Times New Roman" panose="02020603050405020304" pitchFamily="18" charset="0"/>
                        <a:ea typeface="Times New Roman" panose="02020603050405020304" pitchFamily="18" charset="0"/>
                      </a:endParaRPr>
                    </a:p>
                  </a:txBody>
                  <a:tcPr marL="9525" marR="9525" marT="9525" marB="9525"/>
                </a:tc>
                <a:tc rowSpan="2">
                  <a:txBody>
                    <a:bodyPr/>
                    <a:lstStyle/>
                    <a:p>
                      <a:pPr marL="0" marR="0">
                        <a:spcBef>
                          <a:spcPts val="0"/>
                        </a:spcBef>
                        <a:spcAft>
                          <a:spcPts val="0"/>
                        </a:spcAft>
                      </a:pPr>
                      <a:r>
                        <a:rPr lang="en-US" sz="1400" dirty="0">
                          <a:effectLst/>
                        </a:rPr>
                        <a:t>Protected range: spurious</a:t>
                      </a:r>
                    </a:p>
                    <a:p>
                      <a:pPr marL="0" marR="0">
                        <a:spcBef>
                          <a:spcPts val="0"/>
                        </a:spcBef>
                        <a:spcAft>
                          <a:spcPts val="0"/>
                        </a:spcAft>
                      </a:pPr>
                      <a:br>
                        <a:rPr lang="en-US" sz="1400" dirty="0">
                          <a:effectLst/>
                        </a:rPr>
                      </a:br>
                      <a:r>
                        <a:rPr lang="en-US" sz="1400" dirty="0">
                          <a:effectLst/>
                        </a:rPr>
                        <a:t>Band applicability: all</a:t>
                      </a:r>
                      <a:br>
                        <a:rPr lang="en-US" sz="1400" dirty="0">
                          <a:effectLst/>
                        </a:rPr>
                      </a:br>
                      <a:endParaRPr lang="en-US" sz="1400" dirty="0">
                        <a:effectLst/>
                      </a:endParaRPr>
                    </a:p>
                    <a:p>
                      <a:pPr marL="0" marR="0">
                        <a:spcBef>
                          <a:spcPts val="0"/>
                        </a:spcBef>
                        <a:spcAft>
                          <a:spcPts val="0"/>
                        </a:spcAft>
                      </a:pPr>
                      <a:r>
                        <a:rPr lang="en-US" sz="1400" dirty="0">
                          <a:effectLst/>
                        </a:rPr>
                        <a:t>Limit:</a:t>
                      </a:r>
                    </a:p>
                    <a:p>
                      <a:pPr marL="0" marR="0">
                        <a:spcBef>
                          <a:spcPts val="0"/>
                        </a:spcBef>
                        <a:spcAft>
                          <a:spcPts val="0"/>
                        </a:spcAft>
                      </a:pPr>
                      <a:r>
                        <a:rPr lang="en-US" sz="1400" dirty="0">
                          <a:effectLst/>
                        </a:rPr>
                        <a:t>-13 dBm/MHz</a:t>
                      </a:r>
                      <a:endParaRPr lang="en-US" sz="3200" dirty="0">
                        <a:effectLst/>
                        <a:latin typeface="Times New Roman" panose="02020603050405020304" pitchFamily="18" charset="0"/>
                        <a:ea typeface="Times New Roman" panose="02020603050405020304" pitchFamily="18" charset="0"/>
                      </a:endParaRPr>
                    </a:p>
                  </a:txBody>
                  <a:tcPr marL="38100" marR="38100" marT="38100" marB="38100"/>
                </a:tc>
                <a:tc rowSpan="2">
                  <a:txBody>
                    <a:bodyPr/>
                    <a:lstStyle/>
                    <a:p>
                      <a:pPr marL="0" marR="0">
                        <a:spcBef>
                          <a:spcPts val="0"/>
                        </a:spcBef>
                        <a:spcAft>
                          <a:spcPts val="0"/>
                        </a:spcAft>
                      </a:pPr>
                      <a:r>
                        <a:rPr lang="en-US" sz="1400" dirty="0">
                          <a:effectLst/>
                        </a:rPr>
                        <a:t>Protected range: 23.6 - 24.0 GHz</a:t>
                      </a:r>
                      <a:br>
                        <a:rPr lang="en-US" sz="1400" dirty="0">
                          <a:effectLst/>
                        </a:rPr>
                      </a:br>
                      <a:endParaRPr lang="en-US" sz="1400" dirty="0">
                        <a:effectLst/>
                      </a:endParaRPr>
                    </a:p>
                    <a:p>
                      <a:pPr marL="0" marR="0">
                        <a:spcBef>
                          <a:spcPts val="0"/>
                        </a:spcBef>
                        <a:spcAft>
                          <a:spcPts val="0"/>
                        </a:spcAft>
                      </a:pPr>
                      <a:r>
                        <a:rPr lang="en-US" sz="1400" dirty="0">
                          <a:effectLst/>
                        </a:rPr>
                        <a:t>Band applicability: n258, n257</a:t>
                      </a:r>
                      <a:br>
                        <a:rPr lang="en-US" sz="1400" dirty="0">
                          <a:effectLst/>
                        </a:rPr>
                      </a:br>
                      <a:endParaRPr lang="en-US" sz="1400" dirty="0">
                        <a:effectLst/>
                      </a:endParaRPr>
                    </a:p>
                    <a:p>
                      <a:pPr marL="0" marR="0">
                        <a:spcBef>
                          <a:spcPts val="0"/>
                        </a:spcBef>
                        <a:spcAft>
                          <a:spcPts val="0"/>
                        </a:spcAft>
                      </a:pPr>
                      <a:r>
                        <a:rPr lang="en-US" sz="1400" dirty="0">
                          <a:effectLst/>
                        </a:rPr>
                        <a:t>Limit:</a:t>
                      </a:r>
                    </a:p>
                    <a:p>
                      <a:pPr marL="0" marR="0">
                        <a:spcBef>
                          <a:spcPts val="0"/>
                        </a:spcBef>
                        <a:spcAft>
                          <a:spcPts val="0"/>
                        </a:spcAft>
                      </a:pPr>
                      <a:r>
                        <a:rPr lang="en-US" sz="1400" dirty="0">
                          <a:effectLst/>
                        </a:rPr>
                        <a:t>+1 dBm/200 MHz</a:t>
                      </a:r>
                      <a:endParaRPr lang="en-US" sz="3200" dirty="0">
                        <a:effectLst/>
                        <a:latin typeface="Times New Roman" panose="02020603050405020304" pitchFamily="18" charset="0"/>
                        <a:ea typeface="Times New Roman" panose="02020603050405020304" pitchFamily="18" charset="0"/>
                      </a:endParaRPr>
                    </a:p>
                  </a:txBody>
                  <a:tcPr marL="9525" marR="9525" marT="9525" marB="9525"/>
                </a:tc>
                <a:tc rowSpan="2">
                  <a:txBody>
                    <a:bodyPr/>
                    <a:lstStyle/>
                    <a:p>
                      <a:pPr marL="0" marR="0">
                        <a:spcBef>
                          <a:spcPts val="0"/>
                        </a:spcBef>
                        <a:spcAft>
                          <a:spcPts val="0"/>
                        </a:spcAft>
                      </a:pPr>
                      <a:r>
                        <a:rPr lang="en-US" sz="1400" dirty="0">
                          <a:effectLst/>
                        </a:rPr>
                        <a:t>Protected range: 23.6 - 24.0 GHz</a:t>
                      </a:r>
                      <a:br>
                        <a:rPr lang="en-US" sz="1400" dirty="0">
                          <a:effectLst/>
                        </a:rPr>
                      </a:br>
                      <a:endParaRPr lang="en-US" sz="1400" dirty="0">
                        <a:effectLst/>
                      </a:endParaRPr>
                    </a:p>
                    <a:p>
                      <a:pPr marL="0" marR="0">
                        <a:spcBef>
                          <a:spcPts val="0"/>
                        </a:spcBef>
                        <a:spcAft>
                          <a:spcPts val="0"/>
                        </a:spcAft>
                      </a:pPr>
                      <a:r>
                        <a:rPr lang="en-US" sz="1400" dirty="0">
                          <a:effectLst/>
                        </a:rPr>
                        <a:t>Band applicability: n258, n257</a:t>
                      </a:r>
                      <a:br>
                        <a:rPr lang="en-US" sz="1400" dirty="0">
                          <a:effectLst/>
                        </a:rPr>
                      </a:br>
                      <a:endParaRPr lang="en-US" sz="1400" dirty="0">
                        <a:effectLst/>
                      </a:endParaRPr>
                    </a:p>
                    <a:p>
                      <a:pPr marL="0" marR="0">
                        <a:spcBef>
                          <a:spcPts val="0"/>
                        </a:spcBef>
                        <a:spcAft>
                          <a:spcPts val="0"/>
                        </a:spcAft>
                      </a:pPr>
                      <a:r>
                        <a:rPr lang="en-US" sz="1400" dirty="0">
                          <a:effectLst/>
                        </a:rPr>
                        <a:t>Limit:</a:t>
                      </a:r>
                    </a:p>
                    <a:p>
                      <a:pPr marL="0" marR="0">
                        <a:spcBef>
                          <a:spcPts val="0"/>
                        </a:spcBef>
                        <a:spcAft>
                          <a:spcPts val="0"/>
                        </a:spcAft>
                      </a:pPr>
                      <a:r>
                        <a:rPr lang="en-US" sz="1400" dirty="0">
                          <a:effectLst/>
                        </a:rPr>
                        <a:t>-5 dBm/200 MHz</a:t>
                      </a:r>
                      <a:endParaRPr lang="en-US" sz="3200" dirty="0">
                        <a:effectLst/>
                        <a:latin typeface="Times New Roman" panose="02020603050405020304" pitchFamily="18" charset="0"/>
                        <a:ea typeface="Times New Roman" panose="02020603050405020304" pitchFamily="18" charset="0"/>
                      </a:endParaRPr>
                    </a:p>
                  </a:txBody>
                  <a:tcPr marL="9525" marR="9525" marT="9525" marB="9525"/>
                </a:tc>
                <a:tc>
                  <a:txBody>
                    <a:bodyPr/>
                    <a:lstStyle/>
                    <a:p>
                      <a:pPr marL="0" marR="0">
                        <a:spcBef>
                          <a:spcPts val="0"/>
                        </a:spcBef>
                        <a:spcAft>
                          <a:spcPts val="0"/>
                        </a:spcAft>
                      </a:pPr>
                      <a:r>
                        <a:rPr lang="en-US" sz="1400">
                          <a:effectLst/>
                        </a:rPr>
                        <a:t>N/A</a:t>
                      </a:r>
                      <a:endParaRPr lang="en-US" sz="3200">
                        <a:effectLst/>
                        <a:latin typeface="Times New Roman" panose="02020603050405020304" pitchFamily="18" charset="0"/>
                        <a:ea typeface="Times New Roman" panose="02020603050405020304" pitchFamily="18" charset="0"/>
                      </a:endParaRPr>
                    </a:p>
                  </a:txBody>
                  <a:tcPr marL="9525" marR="9525" marT="9525" marB="9525"/>
                </a:tc>
                <a:tc rowSpan="2">
                  <a:txBody>
                    <a:bodyPr/>
                    <a:lstStyle/>
                    <a:p>
                      <a:pPr marL="0" marR="0">
                        <a:spcBef>
                          <a:spcPts val="0"/>
                        </a:spcBef>
                        <a:spcAft>
                          <a:spcPts val="0"/>
                        </a:spcAft>
                      </a:pPr>
                      <a:r>
                        <a:rPr lang="en-US" sz="1400" dirty="0">
                          <a:effectLst/>
                        </a:rPr>
                        <a:t>Protected range: 36.0 to 37.0 GHz</a:t>
                      </a:r>
                      <a:br>
                        <a:rPr lang="en-US" sz="1400" dirty="0">
                          <a:effectLst/>
                        </a:rPr>
                      </a:br>
                      <a:endParaRPr lang="en-US" sz="1400" dirty="0">
                        <a:effectLst/>
                      </a:endParaRPr>
                    </a:p>
                    <a:p>
                      <a:pPr marL="0" marR="0">
                        <a:spcBef>
                          <a:spcPts val="0"/>
                        </a:spcBef>
                        <a:spcAft>
                          <a:spcPts val="0"/>
                        </a:spcAft>
                      </a:pPr>
                      <a:r>
                        <a:rPr lang="en-US" sz="1400" dirty="0">
                          <a:effectLst/>
                        </a:rPr>
                        <a:t>Band applicability: n260, n259</a:t>
                      </a:r>
                      <a:br>
                        <a:rPr lang="en-US" sz="1400" dirty="0">
                          <a:effectLst/>
                        </a:rPr>
                      </a:br>
                      <a:endParaRPr lang="en-US" sz="1400" dirty="0">
                        <a:effectLst/>
                      </a:endParaRPr>
                    </a:p>
                    <a:p>
                      <a:pPr marL="0" marR="0">
                        <a:spcBef>
                          <a:spcPts val="0"/>
                        </a:spcBef>
                        <a:spcAft>
                          <a:spcPts val="0"/>
                        </a:spcAft>
                      </a:pPr>
                      <a:r>
                        <a:rPr lang="en-US" sz="1400" dirty="0">
                          <a:effectLst/>
                        </a:rPr>
                        <a:t>Limit: </a:t>
                      </a:r>
                    </a:p>
                    <a:p>
                      <a:pPr marL="0" marR="0">
                        <a:spcBef>
                          <a:spcPts val="0"/>
                        </a:spcBef>
                        <a:spcAft>
                          <a:spcPts val="0"/>
                        </a:spcAft>
                      </a:pPr>
                      <a:r>
                        <a:rPr lang="en-US" sz="1400" dirty="0">
                          <a:effectLst/>
                        </a:rPr>
                        <a:t>+7 dBm/1000 MHz</a:t>
                      </a:r>
                      <a:endParaRPr lang="en-US" sz="3200" dirty="0">
                        <a:effectLst/>
                        <a:latin typeface="Times New Roman" panose="02020603050405020304" pitchFamily="18" charset="0"/>
                        <a:ea typeface="Times New Roman" panose="02020603050405020304" pitchFamily="18" charset="0"/>
                      </a:endParaRPr>
                    </a:p>
                  </a:txBody>
                  <a:tcPr marL="38100" marR="38100" marT="38100" marB="38100"/>
                </a:tc>
                <a:tc rowSpan="2">
                  <a:txBody>
                    <a:bodyPr/>
                    <a:lstStyle/>
                    <a:p>
                      <a:pPr marL="0" marR="0">
                        <a:spcBef>
                          <a:spcPts val="0"/>
                        </a:spcBef>
                        <a:spcAft>
                          <a:spcPts val="0"/>
                        </a:spcAft>
                      </a:pPr>
                      <a:r>
                        <a:rPr lang="en-US" sz="1400" dirty="0">
                          <a:effectLst/>
                        </a:rPr>
                        <a:t>Protected range: 36.0 to 37.0 GHz</a:t>
                      </a:r>
                      <a:br>
                        <a:rPr lang="en-US" sz="1400" dirty="0">
                          <a:effectLst/>
                        </a:rPr>
                      </a:br>
                      <a:endParaRPr lang="en-US" sz="1400" dirty="0">
                        <a:effectLst/>
                      </a:endParaRPr>
                    </a:p>
                    <a:p>
                      <a:pPr marL="0" marR="0">
                        <a:spcBef>
                          <a:spcPts val="0"/>
                        </a:spcBef>
                        <a:spcAft>
                          <a:spcPts val="0"/>
                        </a:spcAft>
                      </a:pPr>
                      <a:r>
                        <a:rPr lang="en-US" sz="1400" dirty="0">
                          <a:effectLst/>
                        </a:rPr>
                        <a:t>Band applicability: n260, n259</a:t>
                      </a:r>
                      <a:br>
                        <a:rPr lang="en-US" sz="1400" dirty="0">
                          <a:effectLst/>
                        </a:rPr>
                      </a:br>
                      <a:endParaRPr lang="en-US" sz="1400" dirty="0">
                        <a:effectLst/>
                      </a:endParaRPr>
                    </a:p>
                    <a:p>
                      <a:pPr marL="0" marR="0">
                        <a:spcBef>
                          <a:spcPts val="0"/>
                        </a:spcBef>
                        <a:spcAft>
                          <a:spcPts val="0"/>
                        </a:spcAft>
                      </a:pPr>
                      <a:r>
                        <a:rPr lang="en-US" sz="1400" dirty="0">
                          <a:effectLst/>
                        </a:rPr>
                        <a:t>Limit:</a:t>
                      </a:r>
                    </a:p>
                    <a:p>
                      <a:pPr marL="0" marR="0">
                        <a:spcBef>
                          <a:spcPts val="0"/>
                        </a:spcBef>
                        <a:spcAft>
                          <a:spcPts val="0"/>
                        </a:spcAft>
                      </a:pPr>
                      <a:r>
                        <a:rPr lang="en-US" sz="1400" dirty="0">
                          <a:effectLst/>
                        </a:rPr>
                        <a:t>-13 dBm/1 MHz</a:t>
                      </a:r>
                      <a:endParaRPr lang="en-US" sz="3200" dirty="0">
                        <a:effectLst/>
                        <a:latin typeface="Times New Roman" panose="02020603050405020304" pitchFamily="18" charset="0"/>
                        <a:ea typeface="Times New Roman" panose="02020603050405020304" pitchFamily="18" charset="0"/>
                      </a:endParaRPr>
                    </a:p>
                  </a:txBody>
                  <a:tcPr marL="38100" marR="38100" marT="38100" marB="38100"/>
                </a:tc>
                <a:extLst>
                  <a:ext uri="{0D108BD9-81ED-4DB2-BD59-A6C34878D82A}">
                    <a16:rowId xmlns:a16="http://schemas.microsoft.com/office/drawing/2014/main" val="4243182542"/>
                  </a:ext>
                </a:extLst>
              </a:tr>
              <a:tr h="2579370">
                <a:tc>
                  <a:txBody>
                    <a:bodyPr/>
                    <a:lstStyle/>
                    <a:p>
                      <a:pPr marL="0" marR="0">
                        <a:spcBef>
                          <a:spcPts val="0"/>
                        </a:spcBef>
                        <a:spcAft>
                          <a:spcPts val="0"/>
                        </a:spcAft>
                      </a:pPr>
                      <a:r>
                        <a:rPr lang="en-US" sz="1400" dirty="0">
                          <a:effectLst/>
                        </a:rPr>
                        <a:t>Europe</a:t>
                      </a:r>
                      <a:endParaRPr lang="en-US" sz="3200" dirty="0">
                        <a:effectLst/>
                        <a:latin typeface="Times New Roman" panose="02020603050405020304" pitchFamily="18" charset="0"/>
                        <a:ea typeface="Times New Roman" panose="02020603050405020304" pitchFamily="18" charset="0"/>
                      </a:endParaRPr>
                    </a:p>
                  </a:txBody>
                  <a:tcPr marL="9525" marR="9525" marT="9525" marB="9525"/>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spcBef>
                          <a:spcPts val="0"/>
                        </a:spcBef>
                        <a:spcAft>
                          <a:spcPts val="0"/>
                        </a:spcAft>
                      </a:pPr>
                      <a:r>
                        <a:rPr lang="en-US" sz="1400" dirty="0">
                          <a:effectLst/>
                        </a:rPr>
                        <a:t>Protected range: 7.25 GHz ≤ f ≤ 2nd harmonic</a:t>
                      </a:r>
                      <a:br>
                        <a:rPr lang="en-US" sz="1400" dirty="0">
                          <a:effectLst/>
                        </a:rPr>
                      </a:br>
                      <a:endParaRPr lang="en-US" sz="1400" dirty="0">
                        <a:effectLst/>
                      </a:endParaRPr>
                    </a:p>
                    <a:p>
                      <a:pPr marL="0" marR="0">
                        <a:spcBef>
                          <a:spcPts val="0"/>
                        </a:spcBef>
                        <a:spcAft>
                          <a:spcPts val="0"/>
                        </a:spcAft>
                      </a:pPr>
                      <a:r>
                        <a:rPr lang="en-US" sz="1400" dirty="0">
                          <a:effectLst/>
                        </a:rPr>
                        <a:t>Band applicability: all bands</a:t>
                      </a:r>
                      <a:br>
                        <a:rPr lang="en-US" sz="1400" dirty="0">
                          <a:effectLst/>
                        </a:rPr>
                      </a:br>
                      <a:endParaRPr lang="en-US" sz="1400" dirty="0">
                        <a:effectLst/>
                      </a:endParaRPr>
                    </a:p>
                    <a:p>
                      <a:pPr marL="0" marR="0">
                        <a:spcBef>
                          <a:spcPts val="0"/>
                        </a:spcBef>
                        <a:spcAft>
                          <a:spcPts val="0"/>
                        </a:spcAft>
                      </a:pPr>
                      <a:r>
                        <a:rPr lang="en-US" sz="1400" dirty="0">
                          <a:effectLst/>
                        </a:rPr>
                        <a:t>Limit:</a:t>
                      </a:r>
                    </a:p>
                    <a:p>
                      <a:pPr marL="0" marR="0">
                        <a:spcBef>
                          <a:spcPts val="0"/>
                        </a:spcBef>
                        <a:spcAft>
                          <a:spcPts val="0"/>
                        </a:spcAft>
                      </a:pPr>
                      <a:r>
                        <a:rPr lang="en-US" sz="1400" dirty="0">
                          <a:effectLst/>
                        </a:rPr>
                        <a:t>-10 dBm/100 MHz</a:t>
                      </a:r>
                      <a:endParaRPr lang="en-US" sz="3200" dirty="0">
                        <a:effectLst/>
                        <a:latin typeface="Times New Roman" panose="02020603050405020304" pitchFamily="18" charset="0"/>
                        <a:ea typeface="Times New Roman" panose="02020603050405020304" pitchFamily="18" charset="0"/>
                      </a:endParaRPr>
                    </a:p>
                  </a:txBody>
                  <a:tcPr marL="9525" marR="9525" marT="9525" marB="9525"/>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487131637"/>
                  </a:ext>
                </a:extLst>
              </a:tr>
            </a:tbl>
          </a:graphicData>
        </a:graphic>
      </p:graphicFrame>
    </p:spTree>
    <p:extLst>
      <p:ext uri="{BB962C8B-B14F-4D97-AF65-F5344CB8AC3E}">
        <p14:creationId xmlns:p14="http://schemas.microsoft.com/office/powerpoint/2010/main" val="2191297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96E118-D2C0-41D8-BC33-36B28C4408A2}"/>
              </a:ext>
            </a:extLst>
          </p:cNvPr>
          <p:cNvSpPr>
            <a:spLocks noGrp="1"/>
          </p:cNvSpPr>
          <p:nvPr>
            <p:ph type="title"/>
          </p:nvPr>
        </p:nvSpPr>
        <p:spPr/>
        <p:txBody>
          <a:bodyPr/>
          <a:lstStyle/>
          <a:p>
            <a:r>
              <a:rPr kumimoji="1" lang="en-US" altLang="ja-JP" dirty="0"/>
              <a:t>Background (2/3)</a:t>
            </a:r>
            <a:endParaRPr kumimoji="1" lang="ja-JP" altLang="en-US" dirty="0"/>
          </a:p>
        </p:txBody>
      </p:sp>
      <p:sp>
        <p:nvSpPr>
          <p:cNvPr id="3" name="コンテンツ プレースホルダー 2">
            <a:extLst>
              <a:ext uri="{FF2B5EF4-FFF2-40B4-BE49-F238E27FC236}">
                <a16:creationId xmlns:a16="http://schemas.microsoft.com/office/drawing/2014/main" id="{DF7DBB51-B9E9-49DB-936D-58AE24177E27}"/>
              </a:ext>
            </a:extLst>
          </p:cNvPr>
          <p:cNvSpPr>
            <a:spLocks noGrp="1"/>
          </p:cNvSpPr>
          <p:nvPr>
            <p:ph idx="1"/>
          </p:nvPr>
        </p:nvSpPr>
        <p:spPr>
          <a:xfrm>
            <a:off x="457200" y="1600200"/>
            <a:ext cx="8229600" cy="4983162"/>
          </a:xfrm>
        </p:spPr>
        <p:txBody>
          <a:bodyPr>
            <a:normAutofit fontScale="92500" lnSpcReduction="20000"/>
          </a:bodyPr>
          <a:lstStyle/>
          <a:p>
            <a:r>
              <a:rPr kumimoji="1" lang="en-US" altLang="ja-JP" dirty="0"/>
              <a:t>To introduce the regulatory requirements in TS 38.101-2, the following issues have been discussed.</a:t>
            </a:r>
          </a:p>
          <a:p>
            <a:pPr lvl="1"/>
            <a:r>
              <a:rPr kumimoji="1" lang="en-US" altLang="ja-JP" dirty="0"/>
              <a:t>Connectivity issues when adding new NS values to existing bands [1][2][3]</a:t>
            </a:r>
          </a:p>
          <a:p>
            <a:pPr lvl="1"/>
            <a:endParaRPr kumimoji="1" lang="en-US" altLang="ja-JP" dirty="0"/>
          </a:p>
          <a:p>
            <a:pPr lvl="1"/>
            <a:r>
              <a:rPr kumimoji="1" lang="en-US" altLang="ja-JP" dirty="0"/>
              <a:t>Handling of regulation to change from a loose limit to stringent one with transition period [3]</a:t>
            </a:r>
          </a:p>
          <a:p>
            <a:pPr lvl="2"/>
            <a:r>
              <a:rPr kumimoji="1" lang="en-US" altLang="ja-JP" dirty="0"/>
              <a:t>Invoked larger A-MPR from the changeover date</a:t>
            </a:r>
          </a:p>
          <a:p>
            <a:pPr lvl="2"/>
            <a:r>
              <a:rPr kumimoji="1" lang="en-US" altLang="ja-JP" dirty="0"/>
              <a:t>Allows UEs violating regulation to work if the NS value for stringent one is optional support</a:t>
            </a:r>
          </a:p>
          <a:p>
            <a:pPr lvl="1"/>
            <a:endParaRPr lang="en-GB" altLang="zh-CN" dirty="0"/>
          </a:p>
          <a:p>
            <a:pPr lvl="1"/>
            <a:r>
              <a:rPr lang="en-GB" altLang="zh-CN" dirty="0"/>
              <a:t>NS value mapping and A-MPR issues [3]</a:t>
            </a:r>
          </a:p>
          <a:p>
            <a:endParaRPr lang="en-GB" altLang="zh-CN" dirty="0"/>
          </a:p>
          <a:p>
            <a:pPr lvl="1"/>
            <a:endParaRPr kumimoji="1" lang="ja-JP" altLang="en-US" dirty="0"/>
          </a:p>
        </p:txBody>
      </p:sp>
    </p:spTree>
    <p:extLst>
      <p:ext uri="{BB962C8B-B14F-4D97-AF65-F5344CB8AC3E}">
        <p14:creationId xmlns:p14="http://schemas.microsoft.com/office/powerpoint/2010/main" val="2436448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817325-FE5A-4C49-972E-F9151BABF80A}"/>
              </a:ext>
            </a:extLst>
          </p:cNvPr>
          <p:cNvSpPr>
            <a:spLocks noGrp="1"/>
          </p:cNvSpPr>
          <p:nvPr>
            <p:ph type="title"/>
          </p:nvPr>
        </p:nvSpPr>
        <p:spPr/>
        <p:txBody>
          <a:bodyPr/>
          <a:lstStyle/>
          <a:p>
            <a:r>
              <a:rPr kumimoji="1" lang="en-US" altLang="ja-JP" dirty="0"/>
              <a:t>Background (3/3)</a:t>
            </a:r>
            <a:endParaRPr kumimoji="1" lang="ja-JP" altLang="en-US" dirty="0"/>
          </a:p>
        </p:txBody>
      </p:sp>
      <p:sp>
        <p:nvSpPr>
          <p:cNvPr id="3" name="コンテンツ プレースホルダー 2">
            <a:extLst>
              <a:ext uri="{FF2B5EF4-FFF2-40B4-BE49-F238E27FC236}">
                <a16:creationId xmlns:a16="http://schemas.microsoft.com/office/drawing/2014/main" id="{CF8DAF21-B705-4617-B40F-8B31E454B4CD}"/>
              </a:ext>
            </a:extLst>
          </p:cNvPr>
          <p:cNvSpPr>
            <a:spLocks noGrp="1"/>
          </p:cNvSpPr>
          <p:nvPr>
            <p:ph idx="1"/>
          </p:nvPr>
        </p:nvSpPr>
        <p:spPr>
          <a:xfrm>
            <a:off x="251520" y="1514202"/>
            <a:ext cx="8579296" cy="5371182"/>
          </a:xfrm>
        </p:spPr>
        <p:txBody>
          <a:bodyPr>
            <a:normAutofit fontScale="55000" lnSpcReduction="20000"/>
          </a:bodyPr>
          <a:lstStyle/>
          <a:p>
            <a:r>
              <a:rPr kumimoji="1" lang="en-US" altLang="ja-JP" sz="3800" b="1" u="sng" dirty="0"/>
              <a:t>Agreements from WF [3] in RAN4#94-e-bis </a:t>
            </a:r>
            <a:r>
              <a:rPr kumimoji="1" lang="en-US" altLang="ja-JP" sz="3400" b="1" u="sng" dirty="0"/>
              <a:t>(This is an extract, the details are described in [3])</a:t>
            </a:r>
          </a:p>
          <a:p>
            <a:pPr lvl="1"/>
            <a:r>
              <a:rPr lang="en-US" altLang="zh-CN" dirty="0"/>
              <a:t>The followings are package agreements.</a:t>
            </a:r>
          </a:p>
          <a:p>
            <a:pPr lvl="2"/>
            <a:r>
              <a:rPr lang="en-US" altLang="zh-CN" sz="2300" dirty="0"/>
              <a:t>How to resolve the issues identified in the background slides</a:t>
            </a:r>
          </a:p>
          <a:p>
            <a:pPr lvl="2"/>
            <a:r>
              <a:rPr lang="en-US" altLang="zh-CN" sz="2300" dirty="0"/>
              <a:t>NS mapping and associated A-MPR</a:t>
            </a:r>
          </a:p>
          <a:p>
            <a:pPr lvl="3"/>
            <a:r>
              <a:rPr lang="en-US" altLang="zh-CN" sz="2200" dirty="0"/>
              <a:t>After the process on how to resolve the newly introduced NS issues and NS mapping is agreed, each band will be handled independently without waiting for the completion of the other bands.</a:t>
            </a:r>
          </a:p>
          <a:p>
            <a:pPr lvl="1"/>
            <a:endParaRPr lang="en-US" altLang="zh-CN" dirty="0"/>
          </a:p>
          <a:p>
            <a:pPr lvl="1"/>
            <a:r>
              <a:rPr lang="en-US" altLang="zh-CN" dirty="0"/>
              <a:t>A feature for a UE to report newly supported NS value(s) for a legacy band to a network is introduced. Four Alts are listed.</a:t>
            </a:r>
          </a:p>
          <a:p>
            <a:pPr lvl="2"/>
            <a:r>
              <a:rPr lang="en-US" altLang="zh-CN" sz="2300" dirty="0"/>
              <a:t>Alt 1-1: Explicit signaling for a UE to report newly supported NS value(s) for a legacy band to the network (introduce a new signaling feature)</a:t>
            </a:r>
          </a:p>
          <a:p>
            <a:pPr lvl="2"/>
            <a:r>
              <a:rPr lang="en-US" altLang="zh-CN" sz="2300" dirty="0"/>
              <a:t>Alt 1-2: Explicit signaling for a UE to report newly supported NS value(s) for a legacy band to the network (reuse </a:t>
            </a:r>
            <a:r>
              <a:rPr lang="en-US" altLang="zh-CN" sz="2300" dirty="0" err="1"/>
              <a:t>modifiedMPR</a:t>
            </a:r>
            <a:r>
              <a:rPr lang="en-US" altLang="zh-CN" sz="2300" dirty="0"/>
              <a:t> bits)</a:t>
            </a:r>
          </a:p>
          <a:p>
            <a:pPr lvl="2"/>
            <a:r>
              <a:rPr lang="en-US" altLang="zh-CN" sz="2300" dirty="0"/>
              <a:t>Alt 1-3: Explicit signaling for a UE to report newly supported NS value(s) for a legacy band to the network, such that supporting of NS values is optional</a:t>
            </a:r>
          </a:p>
          <a:p>
            <a:pPr lvl="2"/>
            <a:r>
              <a:rPr lang="en-US" altLang="zh-CN" sz="2300" dirty="0"/>
              <a:t>Alt 2: Delay introduction of new NS until beginning of Rel-X, such that it is mandatory for a UE designed against Rel-X to support all NS values defined in the Rel-X version of the specification and which correspond to the bands which the UE supports.</a:t>
            </a:r>
          </a:p>
          <a:p>
            <a:pPr lvl="2"/>
            <a:endParaRPr lang="en-US" altLang="zh-CN" dirty="0"/>
          </a:p>
          <a:p>
            <a:pPr lvl="1"/>
            <a:r>
              <a:rPr kumimoji="1" lang="en-US" altLang="ja-JP" dirty="0"/>
              <a:t>For NS mapping and A-MPR,</a:t>
            </a:r>
          </a:p>
          <a:p>
            <a:pPr lvl="2"/>
            <a:r>
              <a:rPr kumimoji="1" lang="en-US" altLang="ja-JP" sz="2300" dirty="0"/>
              <a:t>Adopt one of the two (Option 1 or 2 in [3]) based on necessity of -8dBm/200MHz.</a:t>
            </a:r>
          </a:p>
          <a:p>
            <a:pPr lvl="2"/>
            <a:r>
              <a:rPr kumimoji="1" lang="en-US" altLang="ja-JP" sz="2300" dirty="0"/>
              <a:t>+1dBm/200MHz for n257 &amp; 7dBm/1GHz for n259 are introduced into NS_200, respectively, at least if no A-MPR is needed.</a:t>
            </a:r>
          </a:p>
          <a:p>
            <a:pPr lvl="2"/>
            <a:r>
              <a:rPr kumimoji="1" lang="en-US" altLang="ja-JP" sz="2300" dirty="0"/>
              <a:t>The same mapping for single CC is applied to that for CA.</a:t>
            </a:r>
          </a:p>
          <a:p>
            <a:pPr lvl="2"/>
            <a:r>
              <a:rPr kumimoji="1" lang="en-US" altLang="ja-JP" dirty="0"/>
              <a:t>A note is added to NS values for changed emissions limits (example shown: -5dBm/200MHz after 1st Sep 2027 in [3])  </a:t>
            </a:r>
          </a:p>
        </p:txBody>
      </p:sp>
    </p:spTree>
    <p:extLst>
      <p:ext uri="{BB962C8B-B14F-4D97-AF65-F5344CB8AC3E}">
        <p14:creationId xmlns:p14="http://schemas.microsoft.com/office/powerpoint/2010/main" val="1191304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Option 1: -8dBm/200MHz stays</a:t>
            </a:r>
            <a:endParaRPr lang="zh-CN" altLang="en-US" dirty="0"/>
          </a:p>
        </p:txBody>
      </p:sp>
      <p:graphicFrame>
        <p:nvGraphicFramePr>
          <p:cNvPr id="3" name="表 3">
            <a:extLst>
              <a:ext uri="{FF2B5EF4-FFF2-40B4-BE49-F238E27FC236}">
                <a16:creationId xmlns:a16="http://schemas.microsoft.com/office/drawing/2014/main" id="{7EA5DE6F-1EE4-4F63-B663-DBEC1F2B0427}"/>
              </a:ext>
            </a:extLst>
          </p:cNvPr>
          <p:cNvGraphicFramePr>
            <a:graphicFrameLocks noGrp="1"/>
          </p:cNvGraphicFramePr>
          <p:nvPr>
            <p:extLst>
              <p:ext uri="{D42A27DB-BD31-4B8C-83A1-F6EECF244321}">
                <p14:modId xmlns:p14="http://schemas.microsoft.com/office/powerpoint/2010/main" val="1307465145"/>
              </p:ext>
            </p:extLst>
          </p:nvPr>
        </p:nvGraphicFramePr>
        <p:xfrm>
          <a:off x="251520" y="2052105"/>
          <a:ext cx="8640960" cy="4541520"/>
        </p:xfrm>
        <a:graphic>
          <a:graphicData uri="http://schemas.openxmlformats.org/drawingml/2006/table">
            <a:tbl>
              <a:tblPr firstRow="1" bandRow="1">
                <a:tableStyleId>{5C22544A-7EE6-4342-B048-85BDC9FD1C3A}</a:tableStyleId>
              </a:tblPr>
              <a:tblGrid>
                <a:gridCol w="1728192">
                  <a:extLst>
                    <a:ext uri="{9D8B030D-6E8A-4147-A177-3AD203B41FA5}">
                      <a16:colId xmlns:a16="http://schemas.microsoft.com/office/drawing/2014/main" val="3367152133"/>
                    </a:ext>
                  </a:extLst>
                </a:gridCol>
                <a:gridCol w="1728192">
                  <a:extLst>
                    <a:ext uri="{9D8B030D-6E8A-4147-A177-3AD203B41FA5}">
                      <a16:colId xmlns:a16="http://schemas.microsoft.com/office/drawing/2014/main" val="2250231958"/>
                    </a:ext>
                  </a:extLst>
                </a:gridCol>
                <a:gridCol w="1728192">
                  <a:extLst>
                    <a:ext uri="{9D8B030D-6E8A-4147-A177-3AD203B41FA5}">
                      <a16:colId xmlns:a16="http://schemas.microsoft.com/office/drawing/2014/main" val="1305676490"/>
                    </a:ext>
                  </a:extLst>
                </a:gridCol>
                <a:gridCol w="1728192">
                  <a:extLst>
                    <a:ext uri="{9D8B030D-6E8A-4147-A177-3AD203B41FA5}">
                      <a16:colId xmlns:a16="http://schemas.microsoft.com/office/drawing/2014/main" val="4135688567"/>
                    </a:ext>
                  </a:extLst>
                </a:gridCol>
                <a:gridCol w="1728192">
                  <a:extLst>
                    <a:ext uri="{9D8B030D-6E8A-4147-A177-3AD203B41FA5}">
                      <a16:colId xmlns:a16="http://schemas.microsoft.com/office/drawing/2014/main" val="3596570055"/>
                    </a:ext>
                  </a:extLst>
                </a:gridCol>
              </a:tblGrid>
              <a:tr h="311914">
                <a:tc>
                  <a:txBody>
                    <a:bodyPr/>
                    <a:lstStyle/>
                    <a:p>
                      <a:pPr algn="ct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n257</a:t>
                      </a: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n258</a:t>
                      </a:r>
                      <a:endParaRPr kumimoji="1" lang="ja-JP" altLang="en-US" dirty="0"/>
                    </a:p>
                  </a:txBody>
                  <a:tcPr/>
                </a:tc>
                <a:tc>
                  <a:txBody>
                    <a:bodyPr/>
                    <a:lstStyle/>
                    <a:p>
                      <a:pPr algn="ctr"/>
                      <a:r>
                        <a:rPr kumimoji="1" lang="en-US" altLang="ja-JP" dirty="0"/>
                        <a:t>n259</a:t>
                      </a:r>
                      <a:endParaRPr kumimoji="1" lang="ja-JP" altLang="en-US" dirty="0"/>
                    </a:p>
                  </a:txBody>
                  <a:tcPr/>
                </a:tc>
                <a:tc>
                  <a:txBody>
                    <a:bodyPr/>
                    <a:lstStyle/>
                    <a:p>
                      <a:pPr algn="ctr"/>
                      <a:r>
                        <a:rPr kumimoji="1" lang="en-US" altLang="ja-JP" dirty="0"/>
                        <a:t>n260</a:t>
                      </a:r>
                      <a:endParaRPr kumimoji="1" lang="ja-JP" altLang="en-US" dirty="0"/>
                    </a:p>
                  </a:txBody>
                  <a:tcPr/>
                </a:tc>
                <a:extLst>
                  <a:ext uri="{0D108BD9-81ED-4DB2-BD59-A6C34878D82A}">
                    <a16:rowId xmlns:a16="http://schemas.microsoft.com/office/drawing/2014/main" val="1507061232"/>
                  </a:ext>
                </a:extLst>
              </a:tr>
              <a:tr h="441878">
                <a:tc>
                  <a:txBody>
                    <a:bodyPr/>
                    <a:lstStyle/>
                    <a:p>
                      <a:pPr algn="ctr"/>
                      <a:r>
                        <a:rPr kumimoji="1" lang="en-US" altLang="ja-JP" dirty="0">
                          <a:solidFill>
                            <a:schemeClr val="tx1"/>
                          </a:solidFill>
                        </a:rPr>
                        <a:t>NS_200</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1dBm/200MHz into general</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No change</a:t>
                      </a:r>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7dBm/1GHz into general</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No change</a:t>
                      </a:r>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2513300776"/>
                  </a:ext>
                </a:extLst>
              </a:tr>
              <a:tr h="623828">
                <a:tc>
                  <a:txBody>
                    <a:bodyPr/>
                    <a:lstStyle/>
                    <a:p>
                      <a:pPr algn="ctr"/>
                      <a:r>
                        <a:rPr kumimoji="1" lang="en-US" altLang="ja-JP" dirty="0">
                          <a:solidFill>
                            <a:schemeClr val="tx1"/>
                          </a:solidFill>
                        </a:rPr>
                        <a:t>NS_201</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-8dBm/200MHz</a:t>
                      </a:r>
                    </a:p>
                    <a:p>
                      <a:pPr marL="0" algn="ctr" defTabSz="914400" rtl="0" eaLnBrk="1" latinLnBrk="0" hangingPunct="1"/>
                      <a:r>
                        <a:rPr kumimoji="1" lang="en-US" altLang="ja-JP" sz="1400" strike="sngStrike" kern="1200" dirty="0">
                          <a:solidFill>
                            <a:srgbClr val="FF0000"/>
                          </a:solidFill>
                          <a:highlight>
                            <a:srgbClr val="FFFF00"/>
                          </a:highlight>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strike="sngStrike" kern="1200" dirty="0">
                          <a:solidFill>
                            <a:srgbClr val="FF0000"/>
                          </a:solidFill>
                          <a:highlight>
                            <a:srgbClr val="FFFF00"/>
                          </a:highlight>
                          <a:latin typeface="+mn-lt"/>
                          <a:ea typeface="+mn-ea"/>
                          <a:cs typeface="+mn-cs"/>
                        </a:rPr>
                        <a:t>-10dBm/100MHz</a:t>
                      </a:r>
                      <a:endParaRPr kumimoji="1" lang="ja-JP" altLang="en-US" sz="1400" strike="sngStrike" kern="1200" dirty="0">
                        <a:solidFill>
                          <a:srgbClr val="FF0000"/>
                        </a:solidFill>
                        <a:highlight>
                          <a:srgbClr val="FFFF00"/>
                        </a:highlight>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-8dBm/200MHz</a:t>
                      </a:r>
                    </a:p>
                    <a:p>
                      <a:pPr marL="0" algn="ctr" defTabSz="914400" rtl="0" eaLnBrk="1" latinLnBrk="0" hangingPunct="1"/>
                      <a:r>
                        <a:rPr kumimoji="1" lang="en-US" altLang="ja-JP" sz="1400" strike="sngStrike" kern="1200" dirty="0">
                          <a:solidFill>
                            <a:srgbClr val="FF0000"/>
                          </a:solidFill>
                          <a:highlight>
                            <a:srgbClr val="FFFF00"/>
                          </a:highlight>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strike="sngStrike" kern="1200" dirty="0">
                          <a:solidFill>
                            <a:srgbClr val="FF0000"/>
                          </a:solidFill>
                          <a:highlight>
                            <a:srgbClr val="FFFF00"/>
                          </a:highlight>
                          <a:latin typeface="+mn-lt"/>
                          <a:ea typeface="+mn-ea"/>
                          <a:cs typeface="+mn-cs"/>
                        </a:rPr>
                        <a:t>-10dBm/100MHz</a:t>
                      </a:r>
                      <a:endParaRPr kumimoji="1" lang="ja-JP" altLang="en-US" sz="1400" strike="sngStrike" kern="1200" dirty="0">
                        <a:solidFill>
                          <a:srgbClr val="FF0000"/>
                        </a:solidFill>
                        <a:highlight>
                          <a:srgbClr val="FFFF00"/>
                        </a:highlight>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719037914"/>
                  </a:ext>
                </a:extLst>
              </a:tr>
              <a:tr h="62382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NS_202</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-10dBm/100MHz</a:t>
                      </a:r>
                    </a:p>
                    <a:p>
                      <a:pPr marL="0" algn="ctr" defTabSz="914400" rtl="0" eaLnBrk="1" latinLnBrk="0" hangingPunct="1"/>
                      <a:r>
                        <a:rPr kumimoji="1" lang="en-US" altLang="ja-JP" sz="1400" kern="1200" dirty="0">
                          <a:solidFill>
                            <a:srgbClr val="FF0000"/>
                          </a:solidFill>
                          <a:latin typeface="+mn-lt"/>
                          <a:ea typeface="+mn-ea"/>
                          <a:cs typeface="+mn-cs"/>
                        </a:rPr>
                        <a:t>+</a:t>
                      </a:r>
                    </a:p>
                    <a:p>
                      <a:pPr marL="0" algn="ctr" defTabSz="914400" rtl="0" eaLnBrk="1" latinLnBrk="0" hangingPunct="1"/>
                      <a:r>
                        <a:rPr kumimoji="1" lang="en-US" altLang="ja-JP" sz="1400" kern="1200" dirty="0">
                          <a:solidFill>
                            <a:srgbClr val="FF0000"/>
                          </a:solidFill>
                          <a:latin typeface="+mn-lt"/>
                          <a:ea typeface="+mn-ea"/>
                          <a:cs typeface="+mn-cs"/>
                        </a:rPr>
                        <a:t>1dBm/200MHz</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-10dBm/100MHz</a:t>
                      </a:r>
                    </a:p>
                    <a:p>
                      <a:pPr marL="0" algn="ctr" defTabSz="914400" rtl="0" eaLnBrk="1" latinLnBrk="0" hangingPunct="1"/>
                      <a:r>
                        <a:rPr kumimoji="1" lang="en-US" altLang="ja-JP" sz="1400" kern="1200" dirty="0">
                          <a:solidFill>
                            <a:srgbClr val="FF0000"/>
                          </a:solidFill>
                          <a:latin typeface="+mn-lt"/>
                          <a:ea typeface="+mn-ea"/>
                          <a:cs typeface="+mn-cs"/>
                        </a:rPr>
                        <a:t>+</a:t>
                      </a:r>
                    </a:p>
                    <a:p>
                      <a:pPr marL="0" algn="ctr" defTabSz="914400" rtl="0" eaLnBrk="1" latinLnBrk="0" hangingPunct="1"/>
                      <a:r>
                        <a:rPr kumimoji="1" lang="en-US" altLang="ja-JP" sz="1400" kern="1200" dirty="0">
                          <a:solidFill>
                            <a:srgbClr val="FF0000"/>
                          </a:solidFill>
                          <a:latin typeface="+mn-lt"/>
                          <a:ea typeface="+mn-ea"/>
                          <a:cs typeface="+mn-cs"/>
                        </a:rPr>
                        <a:t>1dBm/200MHz</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334154554"/>
                  </a:ext>
                </a:extLst>
              </a:tr>
              <a:tr h="31191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NS_203</a:t>
                      </a:r>
                      <a:endParaRPr kumimoji="1" lang="ja-JP" altLang="en-US" dirty="0">
                        <a:solidFill>
                          <a:schemeClr val="tx1"/>
                        </a:solidFill>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1dBm/200MHz</a:t>
                      </a:r>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39627847"/>
                  </a:ext>
                </a:extLst>
              </a:tr>
              <a:tr h="311914">
                <a:tc>
                  <a:txBody>
                    <a:bodyPr/>
                    <a:lstStyle/>
                    <a:p>
                      <a:pPr algn="ctr"/>
                      <a:r>
                        <a:rPr kumimoji="1" lang="en-US" altLang="ja-JP" dirty="0">
                          <a:solidFill>
                            <a:schemeClr val="tx1"/>
                          </a:solidFill>
                        </a:rPr>
                        <a:t>NS_204</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-5dBm/200MHz</a:t>
                      </a:r>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-5dBm/200MHz</a:t>
                      </a:r>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783837352"/>
                  </a:ext>
                </a:extLst>
              </a:tr>
              <a:tr h="623828">
                <a:tc>
                  <a:txBody>
                    <a:bodyPr/>
                    <a:lstStyle/>
                    <a:p>
                      <a:pPr algn="ctr"/>
                      <a:r>
                        <a:rPr kumimoji="1" lang="en-US" altLang="ja-JP" dirty="0">
                          <a:solidFill>
                            <a:schemeClr val="tx1"/>
                          </a:solidFill>
                        </a:rPr>
                        <a:t>NS_205</a:t>
                      </a:r>
                      <a:endParaRPr kumimoji="1" lang="ja-JP" altLang="en-US" dirty="0">
                        <a:solidFill>
                          <a:schemeClr val="tx1"/>
                        </a:solidFill>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7dBm/1GHz</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-13dBm/MHz</a:t>
                      </a:r>
                      <a:endParaRPr kumimoji="1" lang="ja-JP" altLang="en-US" sz="1400" kern="1200" dirty="0">
                        <a:solidFill>
                          <a:srgbClr val="FF0000"/>
                        </a:solidFill>
                        <a:latin typeface="+mn-lt"/>
                        <a:ea typeface="+mn-ea"/>
                        <a:cs typeface="+mn-cs"/>
                      </a:endParaRPr>
                    </a:p>
                  </a:txBody>
                  <a:tcPr/>
                </a:tc>
                <a:extLst>
                  <a:ext uri="{0D108BD9-81ED-4DB2-BD59-A6C34878D82A}">
                    <a16:rowId xmlns:a16="http://schemas.microsoft.com/office/drawing/2014/main" val="2780236496"/>
                  </a:ext>
                </a:extLst>
              </a:tr>
              <a:tr h="623828">
                <a:tc>
                  <a:txBody>
                    <a:bodyPr/>
                    <a:lstStyle/>
                    <a:p>
                      <a:pPr algn="ctr"/>
                      <a:r>
                        <a:rPr kumimoji="1" lang="en-US" altLang="ja-JP" dirty="0">
                          <a:solidFill>
                            <a:schemeClr val="tx1"/>
                          </a:solidFill>
                        </a:rPr>
                        <a:t>NS_206</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-5dBm/200MHz</a:t>
                      </a:r>
                    </a:p>
                    <a:p>
                      <a:pPr marL="0" algn="ctr" defTabSz="914400" rtl="0" eaLnBrk="1" latinLnBrk="0" hangingPunct="1"/>
                      <a:r>
                        <a:rPr kumimoji="1" lang="en-US" altLang="ja-JP" sz="1400" kern="1200" dirty="0">
                          <a:solidFill>
                            <a:srgbClr val="FF0000"/>
                          </a:solidFill>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-10dBm/100MHz</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-5dBm/200MHz</a:t>
                      </a:r>
                    </a:p>
                    <a:p>
                      <a:pPr marL="0" algn="ctr" defTabSz="914400" rtl="0" eaLnBrk="1" latinLnBrk="0" hangingPunct="1"/>
                      <a:r>
                        <a:rPr kumimoji="1" lang="en-US" altLang="ja-JP" sz="1400" kern="1200" dirty="0">
                          <a:solidFill>
                            <a:srgbClr val="FF0000"/>
                          </a:solidFill>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-10dBm/100MHz</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kern="1200" dirty="0">
                        <a:solidFill>
                          <a:srgbClr val="FF0000"/>
                        </a:solidFill>
                        <a:latin typeface="+mn-lt"/>
                        <a:ea typeface="+mn-ea"/>
                        <a:cs typeface="+mn-cs"/>
                      </a:endParaRPr>
                    </a:p>
                  </a:txBody>
                  <a:tcPr/>
                </a:tc>
                <a:extLst>
                  <a:ext uri="{0D108BD9-81ED-4DB2-BD59-A6C34878D82A}">
                    <a16:rowId xmlns:a16="http://schemas.microsoft.com/office/drawing/2014/main" val="331863285"/>
                  </a:ext>
                </a:extLst>
              </a:tr>
            </a:tbl>
          </a:graphicData>
        </a:graphic>
      </p:graphicFrame>
      <p:sp>
        <p:nvSpPr>
          <p:cNvPr id="5" name="正方形/長方形 4">
            <a:extLst>
              <a:ext uri="{FF2B5EF4-FFF2-40B4-BE49-F238E27FC236}">
                <a16:creationId xmlns:a16="http://schemas.microsoft.com/office/drawing/2014/main" id="{FF8ED115-54FF-46B0-85C0-7496AEEBDB24}"/>
              </a:ext>
            </a:extLst>
          </p:cNvPr>
          <p:cNvSpPr/>
          <p:nvPr/>
        </p:nvSpPr>
        <p:spPr>
          <a:xfrm>
            <a:off x="251520" y="1405774"/>
            <a:ext cx="8640960" cy="369332"/>
          </a:xfrm>
          <a:prstGeom prst="rect">
            <a:avLst/>
          </a:prstGeom>
        </p:spPr>
        <p:txBody>
          <a:bodyPr wrap="square">
            <a:spAutoFit/>
          </a:bodyPr>
          <a:lstStyle/>
          <a:p>
            <a:r>
              <a:rPr lang="en-US" altLang="zh-CN" dirty="0"/>
              <a:t>Note: n261 is omitted since the band has no connection with lower/upper EESS protection.</a:t>
            </a:r>
          </a:p>
        </p:txBody>
      </p:sp>
    </p:spTree>
    <p:extLst>
      <p:ext uri="{BB962C8B-B14F-4D97-AF65-F5344CB8AC3E}">
        <p14:creationId xmlns:p14="http://schemas.microsoft.com/office/powerpoint/2010/main" val="4227286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en-US" altLang="zh-CN" sz="3600" dirty="0"/>
              <a:t>Option 2: -8dBm/200MHz isn’t necessary</a:t>
            </a:r>
            <a:endParaRPr lang="zh-CN" altLang="en-US" sz="3600" dirty="0"/>
          </a:p>
        </p:txBody>
      </p:sp>
      <p:graphicFrame>
        <p:nvGraphicFramePr>
          <p:cNvPr id="3" name="表 3">
            <a:extLst>
              <a:ext uri="{FF2B5EF4-FFF2-40B4-BE49-F238E27FC236}">
                <a16:creationId xmlns:a16="http://schemas.microsoft.com/office/drawing/2014/main" id="{7EA5DE6F-1EE4-4F63-B663-DBEC1F2B0427}"/>
              </a:ext>
            </a:extLst>
          </p:cNvPr>
          <p:cNvGraphicFramePr>
            <a:graphicFrameLocks noGrp="1"/>
          </p:cNvGraphicFramePr>
          <p:nvPr/>
        </p:nvGraphicFramePr>
        <p:xfrm>
          <a:off x="251520" y="2052105"/>
          <a:ext cx="8640960" cy="3493266"/>
        </p:xfrm>
        <a:graphic>
          <a:graphicData uri="http://schemas.openxmlformats.org/drawingml/2006/table">
            <a:tbl>
              <a:tblPr firstRow="1" bandRow="1">
                <a:tableStyleId>{5C22544A-7EE6-4342-B048-85BDC9FD1C3A}</a:tableStyleId>
              </a:tblPr>
              <a:tblGrid>
                <a:gridCol w="1728192">
                  <a:extLst>
                    <a:ext uri="{9D8B030D-6E8A-4147-A177-3AD203B41FA5}">
                      <a16:colId xmlns:a16="http://schemas.microsoft.com/office/drawing/2014/main" val="3367152133"/>
                    </a:ext>
                  </a:extLst>
                </a:gridCol>
                <a:gridCol w="1728192">
                  <a:extLst>
                    <a:ext uri="{9D8B030D-6E8A-4147-A177-3AD203B41FA5}">
                      <a16:colId xmlns:a16="http://schemas.microsoft.com/office/drawing/2014/main" val="2250231958"/>
                    </a:ext>
                  </a:extLst>
                </a:gridCol>
                <a:gridCol w="1728192">
                  <a:extLst>
                    <a:ext uri="{9D8B030D-6E8A-4147-A177-3AD203B41FA5}">
                      <a16:colId xmlns:a16="http://schemas.microsoft.com/office/drawing/2014/main" val="1305676490"/>
                    </a:ext>
                  </a:extLst>
                </a:gridCol>
                <a:gridCol w="1728192">
                  <a:extLst>
                    <a:ext uri="{9D8B030D-6E8A-4147-A177-3AD203B41FA5}">
                      <a16:colId xmlns:a16="http://schemas.microsoft.com/office/drawing/2014/main" val="4135688567"/>
                    </a:ext>
                  </a:extLst>
                </a:gridCol>
                <a:gridCol w="1728192">
                  <a:extLst>
                    <a:ext uri="{9D8B030D-6E8A-4147-A177-3AD203B41FA5}">
                      <a16:colId xmlns:a16="http://schemas.microsoft.com/office/drawing/2014/main" val="3596570055"/>
                    </a:ext>
                  </a:extLst>
                </a:gridCol>
              </a:tblGrid>
              <a:tr h="210273">
                <a:tc>
                  <a:txBody>
                    <a:bodyPr/>
                    <a:lstStyle/>
                    <a:p>
                      <a:pPr algn="ct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n257</a:t>
                      </a: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n258</a:t>
                      </a:r>
                      <a:endParaRPr kumimoji="1" lang="ja-JP" altLang="en-US" dirty="0"/>
                    </a:p>
                  </a:txBody>
                  <a:tcPr/>
                </a:tc>
                <a:tc>
                  <a:txBody>
                    <a:bodyPr/>
                    <a:lstStyle/>
                    <a:p>
                      <a:pPr algn="ctr"/>
                      <a:r>
                        <a:rPr kumimoji="1" lang="en-US" altLang="ja-JP" dirty="0"/>
                        <a:t>n259</a:t>
                      </a:r>
                      <a:endParaRPr kumimoji="1" lang="ja-JP" altLang="en-US" dirty="0"/>
                    </a:p>
                  </a:txBody>
                  <a:tcPr/>
                </a:tc>
                <a:tc>
                  <a:txBody>
                    <a:bodyPr/>
                    <a:lstStyle/>
                    <a:p>
                      <a:pPr algn="ctr"/>
                      <a:r>
                        <a:rPr kumimoji="1" lang="en-US" altLang="ja-JP" dirty="0"/>
                        <a:t>n260</a:t>
                      </a:r>
                      <a:endParaRPr kumimoji="1" lang="ja-JP" altLang="en-US" dirty="0"/>
                    </a:p>
                  </a:txBody>
                  <a:tcPr/>
                </a:tc>
                <a:extLst>
                  <a:ext uri="{0D108BD9-81ED-4DB2-BD59-A6C34878D82A}">
                    <a16:rowId xmlns:a16="http://schemas.microsoft.com/office/drawing/2014/main" val="1507061232"/>
                  </a:ext>
                </a:extLst>
              </a:tr>
              <a:tr h="293806">
                <a:tc>
                  <a:txBody>
                    <a:bodyPr/>
                    <a:lstStyle/>
                    <a:p>
                      <a:pPr algn="ctr"/>
                      <a:r>
                        <a:rPr kumimoji="1" lang="en-US" altLang="ja-JP" dirty="0">
                          <a:solidFill>
                            <a:schemeClr val="tx1"/>
                          </a:solidFill>
                        </a:rPr>
                        <a:t>NS_200</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1dBm/200MHz into general</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No change</a:t>
                      </a:r>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7dBm/1GHz into general</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No change</a:t>
                      </a:r>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2513300776"/>
                  </a:ext>
                </a:extLst>
              </a:tr>
              <a:tr h="414786">
                <a:tc>
                  <a:txBody>
                    <a:bodyPr/>
                    <a:lstStyle/>
                    <a:p>
                      <a:pPr algn="ctr"/>
                      <a:r>
                        <a:rPr kumimoji="1" lang="en-US" altLang="ja-JP" dirty="0">
                          <a:solidFill>
                            <a:schemeClr val="tx1"/>
                          </a:solidFill>
                        </a:rPr>
                        <a:t>NS_201</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strike="noStrike" kern="1200" dirty="0">
                          <a:solidFill>
                            <a:srgbClr val="00B050"/>
                          </a:solidFill>
                          <a:latin typeface="+mn-lt"/>
                          <a:ea typeface="+mn-ea"/>
                          <a:cs typeface="+mn-cs"/>
                        </a:rPr>
                        <a:t>FFS</a:t>
                      </a:r>
                      <a:endParaRPr kumimoji="1" lang="ja-JP" altLang="en-US" sz="1400" strike="noStrike" kern="1200" dirty="0">
                        <a:solidFill>
                          <a:srgbClr val="00B050"/>
                        </a:solidFill>
                        <a:latin typeface="+mn-lt"/>
                        <a:ea typeface="+mn-ea"/>
                        <a:cs typeface="+mn-cs"/>
                      </a:endParaRPr>
                    </a:p>
                  </a:txBody>
                  <a:tcPr/>
                </a:tc>
                <a:tc>
                  <a:txBody>
                    <a:bodyPr/>
                    <a:lstStyle/>
                    <a:p>
                      <a:pPr marL="0" algn="ctr" defTabSz="914400" rtl="0" eaLnBrk="1" latinLnBrk="0" hangingPunct="1"/>
                      <a:r>
                        <a:rPr kumimoji="1" lang="en-US" altLang="ja-JP" sz="1400" strike="noStrike" kern="1200" dirty="0">
                          <a:solidFill>
                            <a:srgbClr val="00B050"/>
                          </a:solidFill>
                          <a:latin typeface="+mn-lt"/>
                          <a:ea typeface="+mn-ea"/>
                          <a:cs typeface="+mn-cs"/>
                        </a:rPr>
                        <a:t>FFS</a:t>
                      </a:r>
                      <a:endParaRPr kumimoji="1" lang="ja-JP" altLang="en-US" sz="1400" strike="sngStrike" kern="1200" dirty="0">
                        <a:solidFill>
                          <a:srgbClr val="00B050"/>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719037914"/>
                  </a:ext>
                </a:extLst>
              </a:tr>
              <a:tr h="4147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NS_202</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-10dBm/100MHz</a:t>
                      </a:r>
                    </a:p>
                    <a:p>
                      <a:pPr marL="0" algn="ctr" defTabSz="914400" rtl="0" eaLnBrk="1" latinLnBrk="0" hangingPunct="1"/>
                      <a:r>
                        <a:rPr kumimoji="1" lang="en-US" altLang="ja-JP" sz="1400" kern="1200" dirty="0">
                          <a:solidFill>
                            <a:srgbClr val="FF0000"/>
                          </a:solidFill>
                          <a:latin typeface="+mn-lt"/>
                          <a:ea typeface="+mn-ea"/>
                          <a:cs typeface="+mn-cs"/>
                        </a:rPr>
                        <a:t>+</a:t>
                      </a:r>
                    </a:p>
                    <a:p>
                      <a:pPr marL="0" algn="ctr" defTabSz="914400" rtl="0" eaLnBrk="1" latinLnBrk="0" hangingPunct="1"/>
                      <a:r>
                        <a:rPr kumimoji="1" lang="en-US" altLang="ja-JP" sz="1400" kern="1200" dirty="0">
                          <a:solidFill>
                            <a:srgbClr val="FF0000"/>
                          </a:solidFill>
                          <a:latin typeface="+mn-lt"/>
                          <a:ea typeface="+mn-ea"/>
                          <a:cs typeface="+mn-cs"/>
                        </a:rPr>
                        <a:t>1dBm/200MHz</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-10dBm/100MHz</a:t>
                      </a:r>
                    </a:p>
                    <a:p>
                      <a:pPr marL="0" algn="ctr" defTabSz="914400" rtl="0" eaLnBrk="1" latinLnBrk="0" hangingPunct="1"/>
                      <a:r>
                        <a:rPr kumimoji="1" lang="en-US" altLang="ja-JP" sz="1400" kern="1200" dirty="0">
                          <a:solidFill>
                            <a:srgbClr val="FF0000"/>
                          </a:solidFill>
                          <a:latin typeface="+mn-lt"/>
                          <a:ea typeface="+mn-ea"/>
                          <a:cs typeface="+mn-cs"/>
                        </a:rPr>
                        <a:t>+</a:t>
                      </a:r>
                    </a:p>
                    <a:p>
                      <a:pPr marL="0" algn="ctr" defTabSz="914400" rtl="0" eaLnBrk="1" latinLnBrk="0" hangingPunct="1"/>
                      <a:r>
                        <a:rPr kumimoji="1" lang="en-US" altLang="ja-JP" sz="1400" kern="1200" dirty="0">
                          <a:solidFill>
                            <a:srgbClr val="FF0000"/>
                          </a:solidFill>
                          <a:latin typeface="+mn-lt"/>
                          <a:ea typeface="+mn-ea"/>
                          <a:cs typeface="+mn-cs"/>
                        </a:rPr>
                        <a:t>1dBm/200MHz</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334154554"/>
                  </a:ext>
                </a:extLst>
              </a:tr>
              <a:tr h="21027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NS_203</a:t>
                      </a:r>
                      <a:endParaRPr kumimoji="1" lang="ja-JP" altLang="en-US" dirty="0">
                        <a:solidFill>
                          <a:schemeClr val="tx1"/>
                        </a:solidFill>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1dBm/200MHz</a:t>
                      </a:r>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39627847"/>
                  </a:ext>
                </a:extLst>
              </a:tr>
              <a:tr h="210273">
                <a:tc>
                  <a:txBody>
                    <a:bodyPr/>
                    <a:lstStyle/>
                    <a:p>
                      <a:pPr algn="ctr"/>
                      <a:r>
                        <a:rPr kumimoji="1" lang="en-US" altLang="ja-JP" dirty="0">
                          <a:solidFill>
                            <a:schemeClr val="tx1"/>
                          </a:solidFill>
                        </a:rPr>
                        <a:t>NS_204</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-5dBm/200MHz</a:t>
                      </a:r>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-5dBm/200MHz</a:t>
                      </a:r>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783837352"/>
                  </a:ext>
                </a:extLst>
              </a:tr>
              <a:tr h="414786">
                <a:tc>
                  <a:txBody>
                    <a:bodyPr/>
                    <a:lstStyle/>
                    <a:p>
                      <a:pPr algn="ctr"/>
                      <a:r>
                        <a:rPr kumimoji="1" lang="en-US" altLang="ja-JP" dirty="0">
                          <a:solidFill>
                            <a:schemeClr val="tx1"/>
                          </a:solidFill>
                        </a:rPr>
                        <a:t>NS_205</a:t>
                      </a:r>
                      <a:endParaRPr kumimoji="1" lang="ja-JP" altLang="en-US" dirty="0">
                        <a:solidFill>
                          <a:schemeClr val="tx1"/>
                        </a:solidFill>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7dBm/1GHz</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-13dBm/MHz</a:t>
                      </a:r>
                      <a:endParaRPr kumimoji="1" lang="ja-JP" altLang="en-US" sz="1400" kern="1200" dirty="0">
                        <a:solidFill>
                          <a:srgbClr val="FF0000"/>
                        </a:solidFill>
                        <a:latin typeface="+mn-lt"/>
                        <a:ea typeface="+mn-ea"/>
                        <a:cs typeface="+mn-cs"/>
                      </a:endParaRPr>
                    </a:p>
                  </a:txBody>
                  <a:tcPr/>
                </a:tc>
                <a:extLst>
                  <a:ext uri="{0D108BD9-81ED-4DB2-BD59-A6C34878D82A}">
                    <a16:rowId xmlns:a16="http://schemas.microsoft.com/office/drawing/2014/main" val="2780236496"/>
                  </a:ext>
                </a:extLst>
              </a:tr>
            </a:tbl>
          </a:graphicData>
        </a:graphic>
      </p:graphicFrame>
      <p:sp>
        <p:nvSpPr>
          <p:cNvPr id="4" name="正方形/長方形 3">
            <a:extLst>
              <a:ext uri="{FF2B5EF4-FFF2-40B4-BE49-F238E27FC236}">
                <a16:creationId xmlns:a16="http://schemas.microsoft.com/office/drawing/2014/main" id="{14190C8E-51A5-41CB-BBAC-171BD76F3053}"/>
              </a:ext>
            </a:extLst>
          </p:cNvPr>
          <p:cNvSpPr/>
          <p:nvPr/>
        </p:nvSpPr>
        <p:spPr>
          <a:xfrm>
            <a:off x="251520" y="1405774"/>
            <a:ext cx="8640960" cy="369332"/>
          </a:xfrm>
          <a:prstGeom prst="rect">
            <a:avLst/>
          </a:prstGeom>
        </p:spPr>
        <p:txBody>
          <a:bodyPr wrap="square">
            <a:spAutoFit/>
          </a:bodyPr>
          <a:lstStyle/>
          <a:p>
            <a:r>
              <a:rPr lang="en-US" altLang="zh-CN" dirty="0"/>
              <a:t>Note: n261 is omitted since the band has no connection with lower/upper EESS protection.</a:t>
            </a:r>
          </a:p>
        </p:txBody>
      </p:sp>
    </p:spTree>
    <p:extLst>
      <p:ext uri="{BB962C8B-B14F-4D97-AF65-F5344CB8AC3E}">
        <p14:creationId xmlns:p14="http://schemas.microsoft.com/office/powerpoint/2010/main" val="3339317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57EE62-B817-4EB3-BFFE-75B20CE4FD98}"/>
              </a:ext>
            </a:extLst>
          </p:cNvPr>
          <p:cNvSpPr>
            <a:spLocks noGrp="1"/>
          </p:cNvSpPr>
          <p:nvPr>
            <p:ph type="title"/>
          </p:nvPr>
        </p:nvSpPr>
        <p:spPr/>
        <p:txBody>
          <a:bodyPr/>
          <a:lstStyle/>
          <a:p>
            <a:r>
              <a:rPr kumimoji="1" lang="en-US" altLang="ja-JP" dirty="0"/>
              <a:t>WF 1</a:t>
            </a:r>
            <a:endParaRPr kumimoji="1" lang="ja-JP" altLang="en-US" dirty="0"/>
          </a:p>
        </p:txBody>
      </p:sp>
      <p:sp>
        <p:nvSpPr>
          <p:cNvPr id="3" name="コンテンツ プレースホルダー 2">
            <a:extLst>
              <a:ext uri="{FF2B5EF4-FFF2-40B4-BE49-F238E27FC236}">
                <a16:creationId xmlns:a16="http://schemas.microsoft.com/office/drawing/2014/main" id="{ED531DA5-BBB2-4084-86D9-3D78030DF915}"/>
              </a:ext>
            </a:extLst>
          </p:cNvPr>
          <p:cNvSpPr>
            <a:spLocks noGrp="1"/>
          </p:cNvSpPr>
          <p:nvPr>
            <p:ph idx="1"/>
          </p:nvPr>
        </p:nvSpPr>
        <p:spPr>
          <a:xfrm>
            <a:off x="457200" y="1340768"/>
            <a:ext cx="8435280" cy="5141168"/>
          </a:xfrm>
        </p:spPr>
        <p:txBody>
          <a:bodyPr>
            <a:normAutofit fontScale="62500" lnSpcReduction="20000"/>
          </a:bodyPr>
          <a:lstStyle/>
          <a:p>
            <a:r>
              <a:rPr kumimoji="1" lang="en-US" altLang="ja-JP" dirty="0"/>
              <a:t>Take Option 2 and Alt 1-2from [3] as package agreements</a:t>
            </a:r>
          </a:p>
          <a:p>
            <a:pPr lvl="1"/>
            <a:r>
              <a:rPr kumimoji="1" lang="en-US" altLang="ja-JP" dirty="0"/>
              <a:t>-8dBm/200MHz requirements is not needed and will be removed</a:t>
            </a:r>
          </a:p>
          <a:p>
            <a:pPr lvl="1"/>
            <a:r>
              <a:rPr kumimoji="1" lang="en-US" altLang="ja-JP" dirty="0"/>
              <a:t>NS_202 includes harmonic requirements (Requirement 4) and +1 dBm/200 MHz (Requirement 2)</a:t>
            </a:r>
          </a:p>
          <a:p>
            <a:pPr lvl="1"/>
            <a:r>
              <a:rPr kumimoji="1" lang="en-US" altLang="ja-JP" dirty="0"/>
              <a:t>Take A-MPR values proposed in WF3</a:t>
            </a:r>
          </a:p>
          <a:p>
            <a:pPr lvl="2"/>
            <a:r>
              <a:rPr kumimoji="1" lang="en-US" altLang="ja-JP" dirty="0"/>
              <a:t>+1dBm/200MHz for n257 &amp; 7dBm/1GHz for n259 are introduced into NS_200, respectively, according to the previous agreements.</a:t>
            </a:r>
          </a:p>
          <a:p>
            <a:pPr lvl="1"/>
            <a:r>
              <a:rPr kumimoji="1" lang="en-US" altLang="ja-JP" dirty="0"/>
              <a:t>Newly introduced NS is mandatory for UE brought into use </a:t>
            </a:r>
            <a:r>
              <a:rPr kumimoji="1" lang="en-US" altLang="ja-JP" u="sng" dirty="0"/>
              <a:t>at least </a:t>
            </a:r>
            <a:r>
              <a:rPr kumimoji="1" lang="en-US" altLang="ja-JP" dirty="0"/>
              <a:t>after the changeover date</a:t>
            </a:r>
            <a:endParaRPr kumimoji="1" lang="en-US" altLang="ja-JP" dirty="0">
              <a:highlight>
                <a:srgbClr val="FFFF00"/>
              </a:highlight>
            </a:endParaRPr>
          </a:p>
          <a:p>
            <a:pPr lvl="2"/>
            <a:r>
              <a:rPr kumimoji="1" lang="en-US" altLang="ja-JP" dirty="0">
                <a:highlight>
                  <a:srgbClr val="FFFF00"/>
                </a:highlight>
              </a:rPr>
              <a:t>How to reflect this in specification can be part of the CR work, including the enforcement of the time of “UE brought into use”</a:t>
            </a:r>
          </a:p>
          <a:p>
            <a:pPr lvl="2"/>
            <a:r>
              <a:rPr kumimoji="1" lang="en-US" altLang="ja-JP" dirty="0"/>
              <a:t>Whether NS_201 can be repurposed to signal the </a:t>
            </a:r>
            <a:r>
              <a:rPr lang="en-US" dirty="0"/>
              <a:t>-5dBm/200MHz requirement is FFS</a:t>
            </a:r>
            <a:endParaRPr kumimoji="1" lang="en-US" altLang="ja-JP" dirty="0"/>
          </a:p>
          <a:p>
            <a:pPr lvl="2"/>
            <a:r>
              <a:rPr kumimoji="1" lang="en-US" altLang="ja-JP" dirty="0"/>
              <a:t>Whether mandatory or not for UE brought into use before the changeover date is FFS </a:t>
            </a:r>
          </a:p>
          <a:p>
            <a:pPr lvl="3"/>
            <a:r>
              <a:rPr kumimoji="1" lang="en-US" altLang="ja-JP" dirty="0"/>
              <a:t>FFS </a:t>
            </a:r>
            <a:r>
              <a:rPr kumimoji="1" lang="en-US" altLang="zh-CN" dirty="0"/>
              <a:t>how to avoid mandating UEs to meet NS_204 before it is required in regulations, e.g. until 2024 in EU and 2027 in JP/US.</a:t>
            </a:r>
          </a:p>
          <a:p>
            <a:pPr lvl="2"/>
            <a:r>
              <a:rPr kumimoji="1" lang="en-US" altLang="ja-JP" dirty="0"/>
              <a:t>FFS if mandatory status of NS is tied to release version</a:t>
            </a:r>
          </a:p>
          <a:p>
            <a:pPr lvl="2"/>
            <a:endParaRPr lang="en-GB" altLang="zh-CN" dirty="0"/>
          </a:p>
          <a:p>
            <a:r>
              <a:rPr lang="en-GB" altLang="zh-CN" dirty="0">
                <a:solidFill>
                  <a:schemeClr val="tx1">
                    <a:lumMod val="50000"/>
                    <a:lumOff val="50000"/>
                  </a:schemeClr>
                </a:solidFill>
              </a:rPr>
              <a:t>NOTE:</a:t>
            </a:r>
            <a:r>
              <a:rPr lang="en-GB" altLang="ja-JP" dirty="0">
                <a:solidFill>
                  <a:schemeClr val="tx1">
                    <a:lumMod val="50000"/>
                    <a:lumOff val="50000"/>
                  </a:schemeClr>
                </a:solidFill>
              </a:rPr>
              <a:t> This WF is </a:t>
            </a:r>
            <a:r>
              <a:rPr lang="en-GB" altLang="ja-JP" dirty="0">
                <a:solidFill>
                  <a:schemeClr val="tx1">
                    <a:lumMod val="50000"/>
                    <a:lumOff val="50000"/>
                  </a:schemeClr>
                </a:solidFill>
                <a:highlight>
                  <a:srgbClr val="FFFF00"/>
                </a:highlight>
              </a:rPr>
              <a:t>only</a:t>
            </a:r>
            <a:r>
              <a:rPr lang="en-GB" altLang="ja-JP" dirty="0">
                <a:solidFill>
                  <a:schemeClr val="tx1">
                    <a:lumMod val="50000"/>
                    <a:lumOff val="50000"/>
                  </a:schemeClr>
                </a:solidFill>
              </a:rPr>
              <a:t> applicable to WRC-19 requirements.</a:t>
            </a:r>
            <a:endParaRPr kumimoji="1" lang="en-US" altLang="ja-JP" dirty="0">
              <a:solidFill>
                <a:schemeClr val="tx1">
                  <a:lumMod val="50000"/>
                  <a:lumOff val="50000"/>
                </a:schemeClr>
              </a:solidFill>
            </a:endParaRPr>
          </a:p>
          <a:p>
            <a:pPr lvl="1"/>
            <a:endParaRPr kumimoji="1" lang="ja-JP" altLang="en-US" dirty="0"/>
          </a:p>
        </p:txBody>
      </p:sp>
    </p:spTree>
    <p:extLst>
      <p:ext uri="{BB962C8B-B14F-4D97-AF65-F5344CB8AC3E}">
        <p14:creationId xmlns:p14="http://schemas.microsoft.com/office/powerpoint/2010/main" val="4139217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80BF83-5A00-4575-8B91-AAE20AC0DF3F}"/>
              </a:ext>
            </a:extLst>
          </p:cNvPr>
          <p:cNvSpPr>
            <a:spLocks noGrp="1"/>
          </p:cNvSpPr>
          <p:nvPr>
            <p:ph type="title"/>
          </p:nvPr>
        </p:nvSpPr>
        <p:spPr/>
        <p:txBody>
          <a:bodyPr/>
          <a:lstStyle/>
          <a:p>
            <a:r>
              <a:rPr kumimoji="1" lang="en-US" altLang="ja-JP" dirty="0"/>
              <a:t>WF 2</a:t>
            </a:r>
            <a:endParaRPr kumimoji="1" lang="ja-JP" altLang="en-US" dirty="0"/>
          </a:p>
        </p:txBody>
      </p:sp>
      <p:sp>
        <p:nvSpPr>
          <p:cNvPr id="3" name="コンテンツ プレースホルダー 2">
            <a:extLst>
              <a:ext uri="{FF2B5EF4-FFF2-40B4-BE49-F238E27FC236}">
                <a16:creationId xmlns:a16="http://schemas.microsoft.com/office/drawing/2014/main" id="{7349B859-7F1E-4FA0-ACDD-D46F4A540BE8}"/>
              </a:ext>
            </a:extLst>
          </p:cNvPr>
          <p:cNvSpPr>
            <a:spLocks noGrp="1"/>
          </p:cNvSpPr>
          <p:nvPr>
            <p:ph idx="1"/>
          </p:nvPr>
        </p:nvSpPr>
        <p:spPr>
          <a:xfrm>
            <a:off x="323528" y="1600200"/>
            <a:ext cx="8363272" cy="4525963"/>
          </a:xfrm>
        </p:spPr>
        <p:txBody>
          <a:bodyPr>
            <a:normAutofit fontScale="92500" lnSpcReduction="20000"/>
          </a:bodyPr>
          <a:lstStyle/>
          <a:p>
            <a:r>
              <a:rPr kumimoji="1" lang="en-US" altLang="ja-JP" sz="3600" dirty="0"/>
              <a:t>For handling of NS_201, whether repurposing NS_201 is FFS</a:t>
            </a:r>
          </a:p>
          <a:p>
            <a:pPr lvl="1"/>
            <a:r>
              <a:rPr kumimoji="1" lang="en-US" altLang="ja-JP" sz="3200" dirty="0"/>
              <a:t>If repurpose NS_201, the following should be discussed</a:t>
            </a:r>
          </a:p>
          <a:p>
            <a:pPr lvl="2"/>
            <a:r>
              <a:rPr kumimoji="1" lang="en-US" altLang="ja-JP" sz="2800" dirty="0"/>
              <a:t>Whether modified MPR for NS_201 is needed or not</a:t>
            </a:r>
            <a:endParaRPr kumimoji="1" lang="en-US" altLang="ja-JP" sz="2800" strike="dblStrike" dirty="0"/>
          </a:p>
          <a:p>
            <a:pPr lvl="2"/>
            <a:r>
              <a:rPr kumimoji="1" lang="en-US" altLang="ja-JP" sz="2800" dirty="0"/>
              <a:t>The descriptive Text in CR [5] should be same with that in CR [6] (It depends on whether alt 1-2 will be taken)</a:t>
            </a:r>
          </a:p>
          <a:p>
            <a:pPr lvl="1"/>
            <a:r>
              <a:rPr kumimoji="1" lang="en-US" altLang="ja-JP" sz="3200" dirty="0"/>
              <a:t>If not repurpose NS_201, the following should be discussed</a:t>
            </a:r>
          </a:p>
          <a:p>
            <a:pPr lvl="2"/>
            <a:r>
              <a:rPr kumimoji="1" lang="en-US" altLang="ja-JP" sz="2800" dirty="0"/>
              <a:t>Whether or not NS_201 is obsolete</a:t>
            </a:r>
            <a:endParaRPr kumimoji="1" lang="en-US" altLang="ja-JP" sz="2800" strike="dblStrike" dirty="0"/>
          </a:p>
        </p:txBody>
      </p:sp>
    </p:spTree>
    <p:extLst>
      <p:ext uri="{BB962C8B-B14F-4D97-AF65-F5344CB8AC3E}">
        <p14:creationId xmlns:p14="http://schemas.microsoft.com/office/powerpoint/2010/main" val="18660907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57EE62-B817-4EB3-BFFE-75B20CE4FD98}"/>
              </a:ext>
            </a:extLst>
          </p:cNvPr>
          <p:cNvSpPr>
            <a:spLocks noGrp="1"/>
          </p:cNvSpPr>
          <p:nvPr>
            <p:ph type="title"/>
          </p:nvPr>
        </p:nvSpPr>
        <p:spPr/>
        <p:txBody>
          <a:bodyPr/>
          <a:lstStyle/>
          <a:p>
            <a:r>
              <a:rPr kumimoji="1" lang="en-US" altLang="ja-JP" dirty="0"/>
              <a:t>WF3: A-MPR values</a:t>
            </a:r>
            <a:endParaRPr kumimoji="1" lang="ja-JP" altLang="en-US" dirty="0"/>
          </a:p>
        </p:txBody>
      </p:sp>
      <p:sp>
        <p:nvSpPr>
          <p:cNvPr id="3" name="コンテンツ プレースホルダー 2">
            <a:extLst>
              <a:ext uri="{FF2B5EF4-FFF2-40B4-BE49-F238E27FC236}">
                <a16:creationId xmlns:a16="http://schemas.microsoft.com/office/drawing/2014/main" id="{ED531DA5-BBB2-4084-86D9-3D78030DF915}"/>
              </a:ext>
            </a:extLst>
          </p:cNvPr>
          <p:cNvSpPr>
            <a:spLocks noGrp="1"/>
          </p:cNvSpPr>
          <p:nvPr>
            <p:ph idx="1"/>
          </p:nvPr>
        </p:nvSpPr>
        <p:spPr>
          <a:xfrm>
            <a:off x="457200" y="5877272"/>
            <a:ext cx="8435280" cy="604664"/>
          </a:xfrm>
        </p:spPr>
        <p:txBody>
          <a:bodyPr>
            <a:normAutofit fontScale="62500" lnSpcReduction="20000"/>
          </a:bodyPr>
          <a:lstStyle/>
          <a:p>
            <a:r>
              <a:rPr kumimoji="1" lang="en-US" altLang="ja-JP" dirty="0"/>
              <a:t>NOTE: see R4-2006788 [4] for definitions of offset frequency and edge allocation</a:t>
            </a:r>
            <a:endParaRPr kumimoji="1" lang="ja-JP" altLang="en-US" dirty="0"/>
          </a:p>
        </p:txBody>
      </p:sp>
      <p:graphicFrame>
        <p:nvGraphicFramePr>
          <p:cNvPr id="4" name="Table 3">
            <a:extLst>
              <a:ext uri="{FF2B5EF4-FFF2-40B4-BE49-F238E27FC236}">
                <a16:creationId xmlns:a16="http://schemas.microsoft.com/office/drawing/2014/main" id="{FE8ABF25-8C7A-5245-AEF6-6955C794DB91}"/>
              </a:ext>
            </a:extLst>
          </p:cNvPr>
          <p:cNvGraphicFramePr>
            <a:graphicFrameLocks noGrp="1"/>
          </p:cNvGraphicFramePr>
          <p:nvPr>
            <p:extLst>
              <p:ext uri="{D42A27DB-BD31-4B8C-83A1-F6EECF244321}">
                <p14:modId xmlns:p14="http://schemas.microsoft.com/office/powerpoint/2010/main" val="2596017967"/>
              </p:ext>
            </p:extLst>
          </p:nvPr>
        </p:nvGraphicFramePr>
        <p:xfrm>
          <a:off x="750405" y="1146365"/>
          <a:ext cx="7848870" cy="4740085"/>
        </p:xfrm>
        <a:graphic>
          <a:graphicData uri="http://schemas.openxmlformats.org/drawingml/2006/table">
            <a:tbl>
              <a:tblPr firstRow="1" firstCol="1" bandRow="1">
                <a:tableStyleId>{5C22544A-7EE6-4342-B048-85BDC9FD1C3A}</a:tableStyleId>
              </a:tblPr>
              <a:tblGrid>
                <a:gridCol w="1308145">
                  <a:extLst>
                    <a:ext uri="{9D8B030D-6E8A-4147-A177-3AD203B41FA5}">
                      <a16:colId xmlns:a16="http://schemas.microsoft.com/office/drawing/2014/main" val="1017682376"/>
                    </a:ext>
                  </a:extLst>
                </a:gridCol>
                <a:gridCol w="1308145">
                  <a:extLst>
                    <a:ext uri="{9D8B030D-6E8A-4147-A177-3AD203B41FA5}">
                      <a16:colId xmlns:a16="http://schemas.microsoft.com/office/drawing/2014/main" val="3874023"/>
                    </a:ext>
                  </a:extLst>
                </a:gridCol>
                <a:gridCol w="1308145">
                  <a:extLst>
                    <a:ext uri="{9D8B030D-6E8A-4147-A177-3AD203B41FA5}">
                      <a16:colId xmlns:a16="http://schemas.microsoft.com/office/drawing/2014/main" val="4102135040"/>
                    </a:ext>
                  </a:extLst>
                </a:gridCol>
                <a:gridCol w="1308145">
                  <a:extLst>
                    <a:ext uri="{9D8B030D-6E8A-4147-A177-3AD203B41FA5}">
                      <a16:colId xmlns:a16="http://schemas.microsoft.com/office/drawing/2014/main" val="3369916245"/>
                    </a:ext>
                  </a:extLst>
                </a:gridCol>
                <a:gridCol w="1308145">
                  <a:extLst>
                    <a:ext uri="{9D8B030D-6E8A-4147-A177-3AD203B41FA5}">
                      <a16:colId xmlns:a16="http://schemas.microsoft.com/office/drawing/2014/main" val="1332872615"/>
                    </a:ext>
                  </a:extLst>
                </a:gridCol>
                <a:gridCol w="1308145">
                  <a:extLst>
                    <a:ext uri="{9D8B030D-6E8A-4147-A177-3AD203B41FA5}">
                      <a16:colId xmlns:a16="http://schemas.microsoft.com/office/drawing/2014/main" val="2934191035"/>
                    </a:ext>
                  </a:extLst>
                </a:gridCol>
              </a:tblGrid>
              <a:tr h="371475">
                <a:tc>
                  <a:txBody>
                    <a:bodyPr/>
                    <a:lstStyle/>
                    <a:p>
                      <a:pPr marL="0" marR="0" algn="ctr">
                        <a:lnSpc>
                          <a:spcPct val="107000"/>
                        </a:lnSpc>
                        <a:spcBef>
                          <a:spcPts val="0"/>
                        </a:spcBef>
                        <a:spcAft>
                          <a:spcPts val="0"/>
                        </a:spcAft>
                      </a:pPr>
                      <a:r>
                        <a:rPr lang="en-US" sz="1400">
                          <a:effectLst/>
                        </a:rPr>
                        <a:t>Band</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gn="ctr">
                        <a:lnSpc>
                          <a:spcPct val="107000"/>
                        </a:lnSpc>
                        <a:spcBef>
                          <a:spcPts val="0"/>
                        </a:spcBef>
                        <a:spcAft>
                          <a:spcPts val="0"/>
                        </a:spcAft>
                      </a:pPr>
                      <a:r>
                        <a:rPr lang="en-US" sz="1400" dirty="0">
                          <a:effectLst/>
                        </a:rPr>
                        <a:t>Requirement</a:t>
                      </a:r>
                      <a:endParaRPr lang="en-US" sz="1400" dirty="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gn="ctr">
                        <a:lnSpc>
                          <a:spcPct val="107000"/>
                        </a:lnSpc>
                        <a:spcBef>
                          <a:spcPts val="0"/>
                        </a:spcBef>
                        <a:spcAft>
                          <a:spcPts val="0"/>
                        </a:spcAft>
                      </a:pPr>
                      <a:r>
                        <a:rPr lang="en-US" sz="1400">
                          <a:effectLst/>
                        </a:rPr>
                        <a:t>A-MPR for PC1</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gn="ctr">
                        <a:lnSpc>
                          <a:spcPct val="107000"/>
                        </a:lnSpc>
                        <a:spcBef>
                          <a:spcPts val="0"/>
                        </a:spcBef>
                        <a:spcAft>
                          <a:spcPts val="0"/>
                        </a:spcAft>
                      </a:pPr>
                      <a:r>
                        <a:rPr lang="en-US" sz="1400">
                          <a:effectLst/>
                        </a:rPr>
                        <a:t>A-MPR for PC2</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gn="ctr">
                        <a:lnSpc>
                          <a:spcPct val="107000"/>
                        </a:lnSpc>
                        <a:spcBef>
                          <a:spcPts val="0"/>
                        </a:spcBef>
                        <a:spcAft>
                          <a:spcPts val="0"/>
                        </a:spcAft>
                      </a:pPr>
                      <a:r>
                        <a:rPr lang="en-US" sz="1400">
                          <a:effectLst/>
                        </a:rPr>
                        <a:t>A-MPR for PC3</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gn="ctr">
                        <a:lnSpc>
                          <a:spcPct val="107000"/>
                        </a:lnSpc>
                        <a:spcBef>
                          <a:spcPts val="0"/>
                        </a:spcBef>
                        <a:spcAft>
                          <a:spcPts val="0"/>
                        </a:spcAft>
                      </a:pPr>
                      <a:r>
                        <a:rPr lang="en-US" sz="1400">
                          <a:effectLst/>
                        </a:rPr>
                        <a:t>A-MPR for PC4</a:t>
                      </a:r>
                      <a:endParaRPr lang="en-US" sz="1400">
                        <a:effectLst/>
                        <a:latin typeface="Times New Roman" panose="02020603050405020304" pitchFamily="18" charset="0"/>
                        <a:ea typeface="SimSun" panose="02010600030101010101" pitchFamily="2" charset="-122"/>
                      </a:endParaRPr>
                    </a:p>
                  </a:txBody>
                  <a:tcPr marL="9525" marR="9525" marT="9525" marB="9525" anchor="ctr"/>
                </a:tc>
                <a:extLst>
                  <a:ext uri="{0D108BD9-81ED-4DB2-BD59-A6C34878D82A}">
                    <a16:rowId xmlns:a16="http://schemas.microsoft.com/office/drawing/2014/main" val="3437403622"/>
                  </a:ext>
                </a:extLst>
              </a:tr>
              <a:tr h="371475">
                <a:tc>
                  <a:txBody>
                    <a:bodyPr/>
                    <a:lstStyle/>
                    <a:p>
                      <a:pPr marL="0" marR="0">
                        <a:lnSpc>
                          <a:spcPct val="107000"/>
                        </a:lnSpc>
                        <a:spcBef>
                          <a:spcPts val="0"/>
                        </a:spcBef>
                        <a:spcAft>
                          <a:spcPts val="0"/>
                        </a:spcAft>
                      </a:pPr>
                      <a:r>
                        <a:rPr lang="en-US" sz="1400">
                          <a:effectLst/>
                        </a:rPr>
                        <a:t>n258</a:t>
                      </a:r>
                      <a:endParaRPr lang="en-US" sz="1400">
                        <a:effectLst/>
                        <a:latin typeface="Times New Roman" panose="02020603050405020304" pitchFamily="18" charset="0"/>
                        <a:ea typeface="SimSun" panose="02010600030101010101" pitchFamily="2" charset="-122"/>
                      </a:endParaRPr>
                    </a:p>
                  </a:txBody>
                  <a:tcPr marL="9525" marR="9525" marT="9525" marB="9525" anchor="ctr"/>
                </a:tc>
                <a:tc rowSpan="2">
                  <a:txBody>
                    <a:bodyPr/>
                    <a:lstStyle/>
                    <a:p>
                      <a:pPr marL="0" marR="0">
                        <a:lnSpc>
                          <a:spcPct val="107000"/>
                        </a:lnSpc>
                        <a:spcBef>
                          <a:spcPts val="0"/>
                        </a:spcBef>
                        <a:spcAft>
                          <a:spcPts val="0"/>
                        </a:spcAft>
                      </a:pPr>
                      <a:r>
                        <a:rPr lang="en-US" sz="1400">
                          <a:effectLst/>
                        </a:rPr>
                        <a:t>Protected range: 23.6 - 24.0 GHz</a:t>
                      </a:r>
                    </a:p>
                    <a:p>
                      <a:pPr marL="0" marR="0">
                        <a:lnSpc>
                          <a:spcPct val="107000"/>
                        </a:lnSpc>
                        <a:spcBef>
                          <a:spcPts val="0"/>
                        </a:spcBef>
                        <a:spcAft>
                          <a:spcPts val="0"/>
                        </a:spcAft>
                      </a:pPr>
                      <a:r>
                        <a:rPr lang="en-US" sz="1400">
                          <a:effectLst/>
                        </a:rPr>
                        <a:t>Limit:</a:t>
                      </a:r>
                    </a:p>
                    <a:p>
                      <a:pPr marL="0" marR="0">
                        <a:lnSpc>
                          <a:spcPct val="107000"/>
                        </a:lnSpc>
                        <a:spcBef>
                          <a:spcPts val="0"/>
                        </a:spcBef>
                        <a:spcAft>
                          <a:spcPts val="0"/>
                        </a:spcAft>
                      </a:pPr>
                      <a:r>
                        <a:rPr lang="en-US" sz="1400">
                          <a:effectLst/>
                        </a:rPr>
                        <a:t>+1 dBm/200 MHz</a:t>
                      </a:r>
                    </a:p>
                    <a:p>
                      <a:pPr marL="0" marR="0">
                        <a:lnSpc>
                          <a:spcPct val="107000"/>
                        </a:lnSpc>
                        <a:spcBef>
                          <a:spcPts val="0"/>
                        </a:spcBef>
                        <a:spcAft>
                          <a:spcPts val="0"/>
                        </a:spcAft>
                      </a:pPr>
                      <a:r>
                        <a:rPr lang="en-US" sz="1400">
                          <a:effectLst/>
                        </a:rPr>
                        <a:t> </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nSpc>
                          <a:spcPct val="107000"/>
                        </a:lnSpc>
                        <a:spcBef>
                          <a:spcPts val="0"/>
                        </a:spcBef>
                        <a:spcAft>
                          <a:spcPts val="0"/>
                        </a:spcAft>
                      </a:pPr>
                      <a:r>
                        <a:rPr lang="en-US" sz="1400">
                          <a:effectLst/>
                        </a:rPr>
                        <a:t>3.0 if Offset frequency &lt; BWchannel, 0.0 otherwise</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nSpc>
                          <a:spcPct val="107000"/>
                        </a:lnSpc>
                        <a:spcBef>
                          <a:spcPts val="0"/>
                        </a:spcBef>
                        <a:spcAft>
                          <a:spcPts val="0"/>
                        </a:spcAft>
                      </a:pPr>
                      <a:r>
                        <a:rPr lang="en-US" sz="1400">
                          <a:effectLst/>
                        </a:rPr>
                        <a:t>0</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nSpc>
                          <a:spcPct val="107000"/>
                        </a:lnSpc>
                        <a:spcBef>
                          <a:spcPts val="0"/>
                        </a:spcBef>
                        <a:spcAft>
                          <a:spcPts val="0"/>
                        </a:spcAft>
                      </a:pPr>
                      <a:r>
                        <a:rPr lang="en-US" sz="1400">
                          <a:effectLst/>
                        </a:rPr>
                        <a:t>0</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nSpc>
                          <a:spcPct val="107000"/>
                        </a:lnSpc>
                        <a:spcBef>
                          <a:spcPts val="0"/>
                        </a:spcBef>
                        <a:spcAft>
                          <a:spcPts val="0"/>
                        </a:spcAft>
                      </a:pPr>
                      <a:r>
                        <a:rPr lang="en-US" sz="1400">
                          <a:effectLst/>
                        </a:rPr>
                        <a:t>0</a:t>
                      </a:r>
                      <a:endParaRPr lang="en-US" sz="1400">
                        <a:effectLst/>
                        <a:latin typeface="Times New Roman" panose="02020603050405020304" pitchFamily="18" charset="0"/>
                        <a:ea typeface="SimSun" panose="02010600030101010101" pitchFamily="2" charset="-122"/>
                      </a:endParaRPr>
                    </a:p>
                  </a:txBody>
                  <a:tcPr marL="9525" marR="9525" marT="9525" marB="9525" anchor="ctr"/>
                </a:tc>
                <a:extLst>
                  <a:ext uri="{0D108BD9-81ED-4DB2-BD59-A6C34878D82A}">
                    <a16:rowId xmlns:a16="http://schemas.microsoft.com/office/drawing/2014/main" val="4053038770"/>
                  </a:ext>
                </a:extLst>
              </a:tr>
              <a:tr h="276225">
                <a:tc>
                  <a:txBody>
                    <a:bodyPr/>
                    <a:lstStyle/>
                    <a:p>
                      <a:pPr marL="0" marR="0">
                        <a:lnSpc>
                          <a:spcPct val="107000"/>
                        </a:lnSpc>
                        <a:spcBef>
                          <a:spcPts val="0"/>
                        </a:spcBef>
                        <a:spcAft>
                          <a:spcPts val="0"/>
                        </a:spcAft>
                      </a:pPr>
                      <a:r>
                        <a:rPr lang="en-US" sz="1400">
                          <a:effectLst/>
                        </a:rPr>
                        <a:t>n257</a:t>
                      </a:r>
                      <a:endParaRPr lang="en-US" sz="1400">
                        <a:effectLst/>
                        <a:latin typeface="Times New Roman" panose="02020603050405020304" pitchFamily="18" charset="0"/>
                        <a:ea typeface="SimSun" panose="02010600030101010101" pitchFamily="2" charset="-122"/>
                      </a:endParaRPr>
                    </a:p>
                  </a:txBody>
                  <a:tcPr marL="9525" marR="9525" marT="9525" marB="9525" anchor="ctr"/>
                </a:tc>
                <a:tc vMerge="1">
                  <a:txBody>
                    <a:bodyPr/>
                    <a:lstStyle/>
                    <a:p>
                      <a:endParaRPr lang="en-US"/>
                    </a:p>
                  </a:txBody>
                  <a:tcPr/>
                </a:tc>
                <a:tc>
                  <a:txBody>
                    <a:bodyPr/>
                    <a:lstStyle/>
                    <a:p>
                      <a:pPr marL="0" marR="0">
                        <a:lnSpc>
                          <a:spcPct val="107000"/>
                        </a:lnSpc>
                        <a:spcBef>
                          <a:spcPts val="0"/>
                        </a:spcBef>
                        <a:spcAft>
                          <a:spcPts val="0"/>
                        </a:spcAft>
                      </a:pPr>
                      <a:r>
                        <a:rPr lang="en-US" sz="1400">
                          <a:effectLst/>
                        </a:rPr>
                        <a:t>0 (absorb as general requirement)</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nSpc>
                          <a:spcPct val="107000"/>
                        </a:lnSpc>
                        <a:spcBef>
                          <a:spcPts val="0"/>
                        </a:spcBef>
                        <a:spcAft>
                          <a:spcPts val="0"/>
                        </a:spcAft>
                      </a:pPr>
                      <a:r>
                        <a:rPr lang="en-US" sz="1400">
                          <a:effectLst/>
                        </a:rPr>
                        <a:t>0 (absorb as general requirement)</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nSpc>
                          <a:spcPct val="107000"/>
                        </a:lnSpc>
                        <a:spcBef>
                          <a:spcPts val="0"/>
                        </a:spcBef>
                        <a:spcAft>
                          <a:spcPts val="0"/>
                        </a:spcAft>
                      </a:pPr>
                      <a:r>
                        <a:rPr lang="en-US" sz="1400">
                          <a:effectLst/>
                        </a:rPr>
                        <a:t>0 (absorb as general requirement)</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nSpc>
                          <a:spcPct val="107000"/>
                        </a:lnSpc>
                        <a:spcBef>
                          <a:spcPts val="0"/>
                        </a:spcBef>
                        <a:spcAft>
                          <a:spcPts val="0"/>
                        </a:spcAft>
                      </a:pPr>
                      <a:r>
                        <a:rPr lang="en-US" sz="1400">
                          <a:effectLst/>
                        </a:rPr>
                        <a:t>0 (absorb as general requirement)</a:t>
                      </a:r>
                      <a:endParaRPr lang="en-US" sz="1400">
                        <a:effectLst/>
                        <a:latin typeface="Times New Roman" panose="02020603050405020304" pitchFamily="18" charset="0"/>
                        <a:ea typeface="SimSun" panose="02010600030101010101" pitchFamily="2" charset="-122"/>
                      </a:endParaRPr>
                    </a:p>
                  </a:txBody>
                  <a:tcPr marL="9525" marR="9525" marT="9525" marB="9525" anchor="ctr"/>
                </a:tc>
                <a:extLst>
                  <a:ext uri="{0D108BD9-81ED-4DB2-BD59-A6C34878D82A}">
                    <a16:rowId xmlns:a16="http://schemas.microsoft.com/office/drawing/2014/main" val="434718263"/>
                  </a:ext>
                </a:extLst>
              </a:tr>
              <a:tr h="161925">
                <a:tc>
                  <a:txBody>
                    <a:bodyPr/>
                    <a:lstStyle/>
                    <a:p>
                      <a:pPr marL="0" marR="0">
                        <a:lnSpc>
                          <a:spcPct val="107000"/>
                        </a:lnSpc>
                        <a:spcBef>
                          <a:spcPts val="0"/>
                        </a:spcBef>
                        <a:spcAft>
                          <a:spcPts val="0"/>
                        </a:spcAft>
                      </a:pPr>
                      <a:r>
                        <a:rPr lang="en-US" sz="1400">
                          <a:effectLst/>
                        </a:rPr>
                        <a:t>n258</a:t>
                      </a:r>
                      <a:endParaRPr lang="en-US" sz="1400">
                        <a:effectLst/>
                        <a:latin typeface="Times New Roman" panose="02020603050405020304" pitchFamily="18" charset="0"/>
                        <a:ea typeface="SimSun" panose="02010600030101010101" pitchFamily="2" charset="-122"/>
                      </a:endParaRPr>
                    </a:p>
                  </a:txBody>
                  <a:tcPr marL="9525" marR="9525" marT="9525" marB="9525" anchor="ctr"/>
                </a:tc>
                <a:tc rowSpan="2">
                  <a:txBody>
                    <a:bodyPr/>
                    <a:lstStyle/>
                    <a:p>
                      <a:pPr marL="0" marR="0">
                        <a:lnSpc>
                          <a:spcPct val="107000"/>
                        </a:lnSpc>
                        <a:spcBef>
                          <a:spcPts val="0"/>
                        </a:spcBef>
                        <a:spcAft>
                          <a:spcPts val="0"/>
                        </a:spcAft>
                      </a:pPr>
                      <a:r>
                        <a:rPr lang="en-US" sz="1400">
                          <a:effectLst/>
                        </a:rPr>
                        <a:t>Protected range: 23.6 - 24.0 GHz</a:t>
                      </a:r>
                    </a:p>
                    <a:p>
                      <a:pPr marL="0" marR="0">
                        <a:lnSpc>
                          <a:spcPct val="107000"/>
                        </a:lnSpc>
                        <a:spcBef>
                          <a:spcPts val="0"/>
                        </a:spcBef>
                        <a:spcAft>
                          <a:spcPts val="0"/>
                        </a:spcAft>
                      </a:pPr>
                      <a:r>
                        <a:rPr lang="en-US" sz="1400">
                          <a:effectLst/>
                        </a:rPr>
                        <a:t>Limit:</a:t>
                      </a:r>
                    </a:p>
                    <a:p>
                      <a:pPr marL="0" marR="0">
                        <a:lnSpc>
                          <a:spcPct val="107000"/>
                        </a:lnSpc>
                        <a:spcBef>
                          <a:spcPts val="0"/>
                        </a:spcBef>
                        <a:spcAft>
                          <a:spcPts val="0"/>
                        </a:spcAft>
                      </a:pPr>
                      <a:r>
                        <a:rPr lang="en-US" sz="1400">
                          <a:effectLst/>
                        </a:rPr>
                        <a:t>-5 dBm/200 MHz</a:t>
                      </a:r>
                    </a:p>
                    <a:p>
                      <a:pPr marL="0" marR="0">
                        <a:lnSpc>
                          <a:spcPct val="107000"/>
                        </a:lnSpc>
                        <a:spcBef>
                          <a:spcPts val="0"/>
                        </a:spcBef>
                        <a:spcAft>
                          <a:spcPts val="0"/>
                        </a:spcAft>
                      </a:pPr>
                      <a:r>
                        <a:rPr lang="en-US" sz="1400">
                          <a:effectLst/>
                        </a:rPr>
                        <a:t> </a:t>
                      </a:r>
                      <a:endParaRPr lang="en-US" sz="1400">
                        <a:effectLst/>
                        <a:latin typeface="Times New Roman" panose="02020603050405020304" pitchFamily="18" charset="0"/>
                        <a:ea typeface="SimSun" panose="02010600030101010101" pitchFamily="2" charset="-122"/>
                      </a:endParaRPr>
                    </a:p>
                  </a:txBody>
                  <a:tcPr marL="9525" marR="9525" marT="9525" marB="9525" anchor="ctr"/>
                </a:tc>
                <a:tc rowSpan="2">
                  <a:txBody>
                    <a:bodyPr/>
                    <a:lstStyle/>
                    <a:p>
                      <a:pPr marL="0" marR="0">
                        <a:lnSpc>
                          <a:spcPct val="107000"/>
                        </a:lnSpc>
                        <a:spcBef>
                          <a:spcPts val="0"/>
                        </a:spcBef>
                        <a:spcAft>
                          <a:spcPts val="0"/>
                        </a:spcAft>
                      </a:pPr>
                      <a:r>
                        <a:rPr lang="en-US" sz="1400">
                          <a:effectLst/>
                        </a:rPr>
                        <a:t>7.0 if Offset frequency &lt; BWchannel, 6.0 otherwise</a:t>
                      </a:r>
                      <a:endParaRPr lang="en-US" sz="1400">
                        <a:effectLst/>
                        <a:latin typeface="Times New Roman" panose="02020603050405020304" pitchFamily="18" charset="0"/>
                        <a:ea typeface="SimSun" panose="02010600030101010101" pitchFamily="2" charset="-122"/>
                      </a:endParaRPr>
                    </a:p>
                  </a:txBody>
                  <a:tcPr marL="9525" marR="9525" marT="9525" marB="9525" anchor="ctr"/>
                </a:tc>
                <a:tc rowSpan="2">
                  <a:txBody>
                    <a:bodyPr/>
                    <a:lstStyle/>
                    <a:p>
                      <a:pPr marL="0" marR="0">
                        <a:lnSpc>
                          <a:spcPct val="107000"/>
                        </a:lnSpc>
                        <a:spcBef>
                          <a:spcPts val="0"/>
                        </a:spcBef>
                        <a:spcAft>
                          <a:spcPts val="0"/>
                        </a:spcAft>
                      </a:pPr>
                      <a:r>
                        <a:rPr lang="en-US" sz="1400">
                          <a:effectLst/>
                        </a:rPr>
                        <a:t>1.0 if Offset frequency &lt; BWchannel, 0.0 otherwise</a:t>
                      </a:r>
                      <a:endParaRPr lang="en-US" sz="1400">
                        <a:effectLst/>
                        <a:latin typeface="Times New Roman" panose="02020603050405020304" pitchFamily="18" charset="0"/>
                        <a:ea typeface="SimSun" panose="02010600030101010101" pitchFamily="2" charset="-122"/>
                      </a:endParaRPr>
                    </a:p>
                  </a:txBody>
                  <a:tcPr marL="9525" marR="9525" marT="9525" marB="9525" anchor="ctr"/>
                </a:tc>
                <a:tc rowSpan="2">
                  <a:txBody>
                    <a:bodyPr/>
                    <a:lstStyle/>
                    <a:p>
                      <a:pPr marL="0" marR="0">
                        <a:lnSpc>
                          <a:spcPct val="107000"/>
                        </a:lnSpc>
                        <a:spcBef>
                          <a:spcPts val="0"/>
                        </a:spcBef>
                        <a:spcAft>
                          <a:spcPts val="0"/>
                        </a:spcAft>
                      </a:pPr>
                      <a:r>
                        <a:rPr lang="en-US" sz="1400">
                          <a:effectLst/>
                        </a:rPr>
                        <a:t>1.0 if Offset frequency &lt; BWchannel, 0.0 otherwise</a:t>
                      </a:r>
                      <a:endParaRPr lang="en-US" sz="1400">
                        <a:effectLst/>
                        <a:latin typeface="Times New Roman" panose="02020603050405020304" pitchFamily="18" charset="0"/>
                        <a:ea typeface="SimSun" panose="02010600030101010101" pitchFamily="2" charset="-122"/>
                      </a:endParaRPr>
                    </a:p>
                  </a:txBody>
                  <a:tcPr marL="9525" marR="9525" marT="9525" marB="9525" anchor="ctr"/>
                </a:tc>
                <a:tc rowSpan="2">
                  <a:txBody>
                    <a:bodyPr/>
                    <a:lstStyle/>
                    <a:p>
                      <a:pPr marL="0" marR="0">
                        <a:lnSpc>
                          <a:spcPct val="107000"/>
                        </a:lnSpc>
                        <a:spcBef>
                          <a:spcPts val="0"/>
                        </a:spcBef>
                        <a:spcAft>
                          <a:spcPts val="0"/>
                        </a:spcAft>
                      </a:pPr>
                      <a:r>
                        <a:rPr lang="en-US" sz="1400">
                          <a:effectLst/>
                        </a:rPr>
                        <a:t>1.0 if Offset frequency &lt; BWchannel, 0.0 otherwise</a:t>
                      </a:r>
                      <a:endParaRPr lang="en-US" sz="1400">
                        <a:effectLst/>
                        <a:latin typeface="Times New Roman" panose="02020603050405020304" pitchFamily="18" charset="0"/>
                        <a:ea typeface="SimSun" panose="02010600030101010101" pitchFamily="2" charset="-122"/>
                      </a:endParaRPr>
                    </a:p>
                  </a:txBody>
                  <a:tcPr marL="9525" marR="9525" marT="9525" marB="9525" anchor="ctr"/>
                </a:tc>
                <a:extLst>
                  <a:ext uri="{0D108BD9-81ED-4DB2-BD59-A6C34878D82A}">
                    <a16:rowId xmlns:a16="http://schemas.microsoft.com/office/drawing/2014/main" val="70621854"/>
                  </a:ext>
                </a:extLst>
              </a:tr>
              <a:tr h="371475">
                <a:tc>
                  <a:txBody>
                    <a:bodyPr/>
                    <a:lstStyle/>
                    <a:p>
                      <a:pPr marL="0" marR="0">
                        <a:lnSpc>
                          <a:spcPct val="107000"/>
                        </a:lnSpc>
                        <a:spcBef>
                          <a:spcPts val="0"/>
                        </a:spcBef>
                        <a:spcAft>
                          <a:spcPts val="0"/>
                        </a:spcAft>
                      </a:pPr>
                      <a:r>
                        <a:rPr lang="en-US" sz="1400">
                          <a:effectLst/>
                        </a:rPr>
                        <a:t>n257</a:t>
                      </a:r>
                      <a:endParaRPr lang="en-US" sz="1400">
                        <a:effectLst/>
                        <a:latin typeface="Times New Roman" panose="02020603050405020304" pitchFamily="18" charset="0"/>
                        <a:ea typeface="SimSun" panose="02010600030101010101" pitchFamily="2" charset="-122"/>
                      </a:endParaRPr>
                    </a:p>
                  </a:txBody>
                  <a:tcPr marL="9525" marR="9525" marT="9525" marB="9525"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303266251"/>
                  </a:ext>
                </a:extLst>
              </a:tr>
              <a:tr h="276225">
                <a:tc>
                  <a:txBody>
                    <a:bodyPr/>
                    <a:lstStyle/>
                    <a:p>
                      <a:pPr marL="0" marR="0">
                        <a:lnSpc>
                          <a:spcPct val="107000"/>
                        </a:lnSpc>
                        <a:spcBef>
                          <a:spcPts val="0"/>
                        </a:spcBef>
                        <a:spcAft>
                          <a:spcPts val="0"/>
                        </a:spcAft>
                      </a:pPr>
                      <a:r>
                        <a:rPr lang="en-US" sz="1400">
                          <a:effectLst/>
                        </a:rPr>
                        <a:t>n260</a:t>
                      </a:r>
                      <a:endParaRPr lang="en-US" sz="1400">
                        <a:effectLst/>
                        <a:latin typeface="Times New Roman" panose="02020603050405020304" pitchFamily="18" charset="0"/>
                        <a:ea typeface="SimSun" panose="02010600030101010101" pitchFamily="2" charset="-122"/>
                      </a:endParaRPr>
                    </a:p>
                  </a:txBody>
                  <a:tcPr marL="9525" marR="9525" marT="9525" marB="9525" anchor="ctr"/>
                </a:tc>
                <a:tc rowSpan="2">
                  <a:txBody>
                    <a:bodyPr/>
                    <a:lstStyle/>
                    <a:p>
                      <a:pPr marL="0" marR="0">
                        <a:lnSpc>
                          <a:spcPct val="107000"/>
                        </a:lnSpc>
                        <a:spcBef>
                          <a:spcPts val="0"/>
                        </a:spcBef>
                        <a:spcAft>
                          <a:spcPts val="0"/>
                        </a:spcAft>
                      </a:pPr>
                      <a:r>
                        <a:rPr lang="en-US" sz="1400" dirty="0">
                          <a:effectLst/>
                        </a:rPr>
                        <a:t>Protected range: 36.0 to 37.0 GHz</a:t>
                      </a:r>
                    </a:p>
                    <a:p>
                      <a:pPr marL="0" marR="0">
                        <a:lnSpc>
                          <a:spcPct val="107000"/>
                        </a:lnSpc>
                        <a:spcBef>
                          <a:spcPts val="0"/>
                        </a:spcBef>
                        <a:spcAft>
                          <a:spcPts val="0"/>
                        </a:spcAft>
                      </a:pPr>
                      <a:r>
                        <a:rPr lang="en-US" sz="1400" dirty="0">
                          <a:effectLst/>
                        </a:rPr>
                        <a:t>Limit: </a:t>
                      </a:r>
                    </a:p>
                    <a:p>
                      <a:pPr marL="0" marR="0">
                        <a:lnSpc>
                          <a:spcPct val="107000"/>
                        </a:lnSpc>
                        <a:spcBef>
                          <a:spcPts val="0"/>
                        </a:spcBef>
                        <a:spcAft>
                          <a:spcPts val="0"/>
                        </a:spcAft>
                      </a:pPr>
                      <a:r>
                        <a:rPr lang="en-US" sz="1400" dirty="0">
                          <a:effectLst/>
                        </a:rPr>
                        <a:t>+7 dBm/1000 MHz and -13 dBm/1 MHz</a:t>
                      </a:r>
                    </a:p>
                    <a:p>
                      <a:pPr marL="0" marR="0">
                        <a:lnSpc>
                          <a:spcPct val="107000"/>
                        </a:lnSpc>
                        <a:spcBef>
                          <a:spcPts val="0"/>
                        </a:spcBef>
                        <a:spcAft>
                          <a:spcPts val="0"/>
                        </a:spcAft>
                      </a:pPr>
                      <a:r>
                        <a:rPr lang="en-US" sz="1400" dirty="0">
                          <a:effectLst/>
                        </a:rPr>
                        <a:t> </a:t>
                      </a:r>
                      <a:endParaRPr lang="en-US" sz="1400" dirty="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nSpc>
                          <a:spcPct val="107000"/>
                        </a:lnSpc>
                        <a:spcBef>
                          <a:spcPts val="0"/>
                        </a:spcBef>
                        <a:spcAft>
                          <a:spcPts val="0"/>
                        </a:spcAft>
                      </a:pPr>
                      <a:r>
                        <a:rPr lang="en-US" sz="1400">
                          <a:effectLst/>
                        </a:rPr>
                        <a:t>&gt;0 for low edge allocations (see below) </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nSpc>
                          <a:spcPct val="107000"/>
                        </a:lnSpc>
                        <a:spcBef>
                          <a:spcPts val="0"/>
                        </a:spcBef>
                        <a:spcAft>
                          <a:spcPts val="0"/>
                        </a:spcAft>
                      </a:pPr>
                      <a:r>
                        <a:rPr lang="en-US" sz="1400">
                          <a:effectLst/>
                        </a:rPr>
                        <a:t>&gt;0 for low edge allocations (see below) </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nSpc>
                          <a:spcPct val="107000"/>
                        </a:lnSpc>
                        <a:spcBef>
                          <a:spcPts val="0"/>
                        </a:spcBef>
                        <a:spcAft>
                          <a:spcPts val="0"/>
                        </a:spcAft>
                      </a:pPr>
                      <a:r>
                        <a:rPr lang="en-US" sz="1400">
                          <a:effectLst/>
                        </a:rPr>
                        <a:t>&gt;0 for low edge allocations (see below) </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nSpc>
                          <a:spcPct val="107000"/>
                        </a:lnSpc>
                        <a:spcBef>
                          <a:spcPts val="0"/>
                        </a:spcBef>
                        <a:spcAft>
                          <a:spcPts val="0"/>
                        </a:spcAft>
                      </a:pPr>
                      <a:r>
                        <a:rPr lang="en-US" sz="1400">
                          <a:effectLst/>
                        </a:rPr>
                        <a:t>&gt;0 for low edge allocations (see below) </a:t>
                      </a:r>
                      <a:endParaRPr lang="en-US" sz="1400">
                        <a:effectLst/>
                        <a:latin typeface="Times New Roman" panose="02020603050405020304" pitchFamily="18" charset="0"/>
                        <a:ea typeface="SimSun" panose="02010600030101010101" pitchFamily="2" charset="-122"/>
                      </a:endParaRPr>
                    </a:p>
                  </a:txBody>
                  <a:tcPr marL="9525" marR="9525" marT="9525" marB="9525" anchor="ctr"/>
                </a:tc>
                <a:extLst>
                  <a:ext uri="{0D108BD9-81ED-4DB2-BD59-A6C34878D82A}">
                    <a16:rowId xmlns:a16="http://schemas.microsoft.com/office/drawing/2014/main" val="1363229020"/>
                  </a:ext>
                </a:extLst>
              </a:tr>
              <a:tr h="542925">
                <a:tc>
                  <a:txBody>
                    <a:bodyPr/>
                    <a:lstStyle/>
                    <a:p>
                      <a:pPr marL="0" marR="0">
                        <a:lnSpc>
                          <a:spcPct val="107000"/>
                        </a:lnSpc>
                        <a:spcBef>
                          <a:spcPts val="0"/>
                        </a:spcBef>
                        <a:spcAft>
                          <a:spcPts val="0"/>
                        </a:spcAft>
                      </a:pPr>
                      <a:r>
                        <a:rPr lang="en-US" sz="1400">
                          <a:effectLst/>
                        </a:rPr>
                        <a:t>n259</a:t>
                      </a:r>
                      <a:endParaRPr lang="en-US" sz="1400">
                        <a:effectLst/>
                        <a:latin typeface="Times New Roman" panose="02020603050405020304" pitchFamily="18" charset="0"/>
                        <a:ea typeface="SimSun" panose="02010600030101010101" pitchFamily="2" charset="-122"/>
                      </a:endParaRPr>
                    </a:p>
                  </a:txBody>
                  <a:tcPr marL="9525" marR="9525" marT="9525" marB="9525" anchor="ctr"/>
                </a:tc>
                <a:tc vMerge="1">
                  <a:txBody>
                    <a:bodyPr/>
                    <a:lstStyle/>
                    <a:p>
                      <a:endParaRPr lang="en-US"/>
                    </a:p>
                  </a:txBody>
                  <a:tcPr/>
                </a:tc>
                <a:tc>
                  <a:txBody>
                    <a:bodyPr/>
                    <a:lstStyle/>
                    <a:p>
                      <a:pPr marL="0" marR="0">
                        <a:lnSpc>
                          <a:spcPct val="107000"/>
                        </a:lnSpc>
                        <a:spcBef>
                          <a:spcPts val="0"/>
                        </a:spcBef>
                        <a:spcAft>
                          <a:spcPts val="0"/>
                        </a:spcAft>
                      </a:pPr>
                      <a:r>
                        <a:rPr lang="en-US" sz="1400">
                          <a:effectLst/>
                        </a:rPr>
                        <a:t>0 (absorb as general requirement)</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nSpc>
                          <a:spcPct val="107000"/>
                        </a:lnSpc>
                        <a:spcBef>
                          <a:spcPts val="0"/>
                        </a:spcBef>
                        <a:spcAft>
                          <a:spcPts val="0"/>
                        </a:spcAft>
                      </a:pPr>
                      <a:r>
                        <a:rPr lang="en-US" sz="1400">
                          <a:effectLst/>
                        </a:rPr>
                        <a:t>0 (absorb as general requirement)</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nSpc>
                          <a:spcPct val="107000"/>
                        </a:lnSpc>
                        <a:spcBef>
                          <a:spcPts val="0"/>
                        </a:spcBef>
                        <a:spcAft>
                          <a:spcPts val="0"/>
                        </a:spcAft>
                      </a:pPr>
                      <a:r>
                        <a:rPr lang="en-US" sz="1400">
                          <a:effectLst/>
                        </a:rPr>
                        <a:t>0 (absorb as general requirement)</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nSpc>
                          <a:spcPct val="107000"/>
                        </a:lnSpc>
                        <a:spcBef>
                          <a:spcPts val="0"/>
                        </a:spcBef>
                        <a:spcAft>
                          <a:spcPts val="0"/>
                        </a:spcAft>
                      </a:pPr>
                      <a:r>
                        <a:rPr lang="en-US" sz="1400" dirty="0">
                          <a:effectLst/>
                        </a:rPr>
                        <a:t>0 (absorb as general requirement)</a:t>
                      </a:r>
                      <a:endParaRPr lang="en-US" sz="1400" dirty="0">
                        <a:effectLst/>
                        <a:latin typeface="Times New Roman" panose="02020603050405020304" pitchFamily="18" charset="0"/>
                        <a:ea typeface="SimSun" panose="02010600030101010101" pitchFamily="2" charset="-122"/>
                      </a:endParaRPr>
                    </a:p>
                  </a:txBody>
                  <a:tcPr marL="9525" marR="9525" marT="9525" marB="9525" anchor="ctr"/>
                </a:tc>
                <a:extLst>
                  <a:ext uri="{0D108BD9-81ED-4DB2-BD59-A6C34878D82A}">
                    <a16:rowId xmlns:a16="http://schemas.microsoft.com/office/drawing/2014/main" val="1570245797"/>
                  </a:ext>
                </a:extLst>
              </a:tr>
            </a:tbl>
          </a:graphicData>
        </a:graphic>
      </p:graphicFrame>
    </p:spTree>
    <p:extLst>
      <p:ext uri="{BB962C8B-B14F-4D97-AF65-F5344CB8AC3E}">
        <p14:creationId xmlns:p14="http://schemas.microsoft.com/office/powerpoint/2010/main" val="116224745"/>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CAEACA"/>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CAEACA"/>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0950D8094C35F4CA78BB754F2736DFC" ma:contentTypeVersion="13" ma:contentTypeDescription="Create a new document." ma:contentTypeScope="" ma:versionID="0bc3b893d2ca181927fb69f03c225602">
  <xsd:schema xmlns:xsd="http://www.w3.org/2001/XMLSchema" xmlns:xs="http://www.w3.org/2001/XMLSchema" xmlns:p="http://schemas.microsoft.com/office/2006/metadata/properties" xmlns:ns3="1929b448-875c-41b5-9ef9-a74e7ff7005c" xmlns:ns4="468205d2-1d1d-4d66-9ec2-8f6b59beddc6" targetNamespace="http://schemas.microsoft.com/office/2006/metadata/properties" ma:root="true" ma:fieldsID="157ec3d38ca71aff80b2e63eebb99242" ns3:_="" ns4:_="">
    <xsd:import namespace="1929b448-875c-41b5-9ef9-a74e7ff7005c"/>
    <xsd:import namespace="468205d2-1d1d-4d66-9ec2-8f6b59beddc6"/>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29b448-875c-41b5-9ef9-a74e7ff7005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68205d2-1d1d-4d66-9ec2-8f6b59beddc6"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77E6ACB-1126-435C-8589-B997224131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29b448-875c-41b5-9ef9-a74e7ff7005c"/>
    <ds:schemaRef ds:uri="468205d2-1d1d-4d66-9ec2-8f6b59bedd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A7D9885-A386-4402-A50F-0AF2F1ED87F0}">
  <ds:schemaRefs>
    <ds:schemaRef ds:uri="http://schemas.microsoft.com/office/2006/metadata/properties"/>
    <ds:schemaRef ds:uri="http://purl.org/dc/terms/"/>
    <ds:schemaRef ds:uri="http://purl.org/dc/elements/1.1/"/>
    <ds:schemaRef ds:uri="http://www.w3.org/XML/1998/namespace"/>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468205d2-1d1d-4d66-9ec2-8f6b59beddc6"/>
    <ds:schemaRef ds:uri="1929b448-875c-41b5-9ef9-a74e7ff7005c"/>
  </ds:schemaRefs>
</ds:datastoreItem>
</file>

<file path=customXml/itemProps3.xml><?xml version="1.0" encoding="utf-8"?>
<ds:datastoreItem xmlns:ds="http://schemas.openxmlformats.org/officeDocument/2006/customXml" ds:itemID="{99E81CAF-0B00-4DEB-B1C7-4F7A60EC661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6154</TotalTime>
  <Words>1944</Words>
  <Application>Microsoft Office PowerPoint</Application>
  <PresentationFormat>On-screen Show (4:3)</PresentationFormat>
  <Paragraphs>331</Paragraphs>
  <Slides>13</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Times New Roman</vt:lpstr>
      <vt:lpstr>Office 主题​​</vt:lpstr>
      <vt:lpstr> WF on WRC-19 outcome and impact on RAN4 specifications</vt:lpstr>
      <vt:lpstr>Background (1/3)</vt:lpstr>
      <vt:lpstr>Background (2/3)</vt:lpstr>
      <vt:lpstr>Background (3/3)</vt:lpstr>
      <vt:lpstr>Option 1: -8dBm/200MHz stays</vt:lpstr>
      <vt:lpstr>Option 2: -8dBm/200MHz isn’t necessary</vt:lpstr>
      <vt:lpstr>WF 1</vt:lpstr>
      <vt:lpstr>WF 2</vt:lpstr>
      <vt:lpstr>WF3: A-MPR values</vt:lpstr>
      <vt:lpstr>WF3a – AMPR values</vt:lpstr>
      <vt:lpstr>WF3b – AMPR values</vt:lpstr>
      <vt:lpstr>WF3c – AMPR values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switching and interruption time for MIMO layer adaption for power saving</dc:title>
  <dc:creator>CATT</dc:creator>
  <cp:lastModifiedBy>Steven Chen</cp:lastModifiedBy>
  <cp:revision>566</cp:revision>
  <dcterms:created xsi:type="dcterms:W3CDTF">2019-05-14T22:47:31Z</dcterms:created>
  <dcterms:modified xsi:type="dcterms:W3CDTF">2020-06-04T13:10:18Z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(2)VvgSx70hdhxpEfhLEBMrlfWGLkdcKBMzb/qKuS9fIb4L6ez1bepkTcDS0mghrj5UrClJjXjx
iCSaW1vI+Un1g/Rpj4zdQAED6AKX3ELJy1j6YQ77eM8SPI400QA9sjmLUgfHCZsYxIkSvG/1
oJsitggpsAW54SmOL6Kjr30/ZTMGbeRdBx9zpc5toIwol+c6adpvXygQc+wnxTR7nnmxN+SX
IbLHxqOZCXw7T0qA/L</vt:lpwstr>
  </property>
  <property fmtid="{D5CDD505-2E9C-101B-9397-08002B2CF9AE}" pid="3" name="_2015_ms_pID_7253431">
    <vt:lpwstr>+IvlcIrOZXw0OGYDwZF0wA+MlETxRMHeHbdOMlUxRzFl32BNDstx2U
4Ae8fwAF43jZf+vbEWm4RhHvYympebi55x3LS532N+ojtQxw5l/gfDiYmb8jlTINb8OWgSMc
JWFA4qp16CCjYyE8ZnZnLnoTHcHj4Vfolb/2XfUO9pqarZSCnogKDsaxWwe4hAIH9rmW/IiQ
llhQ2L92I3QewRPv</vt:lpwstr>
  </property>
  <property fmtid="{D5CDD505-2E9C-101B-9397-08002B2CF9AE}" pid="4" name="ContentTypeId">
    <vt:lpwstr>0x010100D0950D8094C35F4CA78BB754F2736DFC</vt:lpwstr>
  </property>
</Properties>
</file>