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65" r:id="rId3"/>
    <p:sldId id="275" r:id="rId4"/>
    <p:sldId id="270" r:id="rId5"/>
    <p:sldId id="273" r:id="rId6"/>
    <p:sldId id="274" r:id="rId7"/>
    <p:sldId id="263" r:id="rId8"/>
  </p:sldIdLst>
  <p:sldSz cx="9144000" cy="6858000" type="screen4x3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686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2B9B2E-3987-4FEE-81E0-C361E4B49EEC}" type="datetimeFigureOut">
              <a:rPr lang="zh-CN" altLang="en-US"/>
              <a:t>2020/4/29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0D6D3F-FF66-480D-A3BF-A8C6018B9A39}" type="slidenum">
              <a:rPr lang="zh-CN" altLang="en-US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5E1D3F-F635-43B1-81C4-FEB8953885B7}" type="datetimeFigureOut">
              <a:rPr lang="zh-CN" altLang="en-US"/>
              <a:t>2020/4/29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2F20634-0294-4019-ADC2-4C61E3641544}" type="slidenum">
              <a:rPr lang="zh-CN" altLang="en-US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237AE4-1CA1-4BD6-A59C-267D2926DB8B}" type="datetimeFigureOut">
              <a:rPr lang="zh-CN" altLang="en-US"/>
              <a:t>2020/4/29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D5D381-9090-4739-BCF9-463136357550}" type="slidenum">
              <a:rPr lang="zh-CN" altLang="en-US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741B97-ED81-43E9-ACB5-5664A230F179}" type="datetimeFigureOut">
              <a:rPr lang="zh-CN" altLang="en-US"/>
              <a:t>2020/4/29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05634E1-2BBA-45E4-B419-BF61D4D9820A}" type="slidenum">
              <a:rPr lang="zh-CN" altLang="en-US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D62417-7233-43F4-BB20-4D0B60A088B7}" type="datetimeFigureOut">
              <a:rPr lang="zh-CN" altLang="en-US"/>
              <a:t>2020/4/29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98BC5DB-2B68-42A7-A2A0-BDE4FDFDDF1A}" type="slidenum">
              <a:rPr lang="zh-CN" altLang="en-US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667BB0-58C9-40A8-B91F-2FCACC913A05}" type="datetimeFigureOut">
              <a:rPr lang="zh-CN" altLang="en-US"/>
              <a:t>2020/4/29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642D0E-0329-4C61-AB61-9F7C652527EE}" type="slidenum">
              <a:rPr lang="zh-CN" altLang="en-US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78409C-FF29-436B-8BCE-F8235D04BFCA}" type="datetimeFigureOut">
              <a:rPr lang="zh-CN" altLang="en-US"/>
              <a:t>2020/4/29</a:t>
            </a:fld>
            <a:endParaRPr lang="zh-CN" altLang="en-US"/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2552FB-1F24-42BB-8002-3231BD2C1798}" type="slidenum">
              <a:rPr lang="zh-CN" altLang="en-US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D92976-D0FA-4980-B07A-53946168ACE7}" type="datetimeFigureOut">
              <a:rPr lang="zh-CN" altLang="en-US"/>
              <a:t>2020/4/29</a:t>
            </a:fld>
            <a:endParaRPr lang="zh-CN" altLang="en-US"/>
          </a:p>
        </p:txBody>
      </p:sp>
      <p:sp>
        <p:nvSpPr>
          <p:cNvPr id="4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CDE1D4-373C-4E03-857A-2F630CAF20E0}" type="slidenum">
              <a:rPr lang="zh-CN" altLang="en-US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44AFDE-743D-4267-9A24-51E5AD85971A}" type="datetimeFigureOut">
              <a:rPr lang="zh-CN" altLang="en-US"/>
              <a:t>2020/4/29</a:t>
            </a:fld>
            <a:endParaRPr lang="zh-CN" altLang="en-US"/>
          </a:p>
        </p:txBody>
      </p:sp>
      <p:sp>
        <p:nvSpPr>
          <p:cNvPr id="3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63F9452-ED8B-4FBC-BE5D-AE6765361420}" type="slidenum">
              <a:rPr lang="zh-CN" altLang="en-US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DDFD58-08B9-4441-A6DC-9A63B079C63A}" type="datetimeFigureOut">
              <a:rPr lang="zh-CN" altLang="en-US"/>
              <a:t>2020/4/29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73DA415-34A7-4A7B-AB8C-A5631C745CD8}" type="slidenum">
              <a:rPr lang="zh-CN" altLang="en-US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9108CB-7855-4E9D-9FB7-7D6EA3D916FF}" type="datetimeFigureOut">
              <a:rPr lang="zh-CN" altLang="en-US"/>
              <a:t>2020/4/29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2E71615-5787-4E5D-8E4C-FE9B7FE4222F}" type="slidenum">
              <a:rPr lang="zh-CN" altLang="en-US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占位符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文本占位符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AF5AC724-7819-442F-BD1E-76C4EAD63087}" type="datetimeFigureOut">
              <a:rPr lang="zh-CN" altLang="en-US"/>
              <a:t>2020/4/29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lstStyle>
            <a:lvl1pPr algn="r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017E9CD2-D266-496F-A23B-65DDCBC48B98}" type="slidenum">
              <a:rPr lang="zh-CN" altLang="en-US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标题 1"/>
          <p:cNvSpPr>
            <a:spLocks noGrp="1"/>
          </p:cNvSpPr>
          <p:nvPr>
            <p:ph type="ctrTitle"/>
          </p:nvPr>
        </p:nvSpPr>
        <p:spPr>
          <a:xfrm>
            <a:off x="250825" y="188913"/>
            <a:ext cx="5616575" cy="1470025"/>
          </a:xfrm>
        </p:spPr>
        <p:txBody>
          <a:bodyPr/>
          <a:lstStyle/>
          <a:p>
            <a:pPr algn="l" eaLnBrk="1" hangingPunct="1"/>
            <a:r>
              <a:rPr lang="en-US" altLang="zh-CN" sz="1800" dirty="0">
                <a:latin typeface="Times New Roman" panose="02020603050405020304" pitchFamily="18" charset="0"/>
                <a:ea typeface="Arial Unicode MS" panose="020B0604020202020204" pitchFamily="50" charset="-128"/>
                <a:cs typeface="Times New Roman" panose="02020603050405020304" pitchFamily="18" charset="0"/>
              </a:rPr>
              <a:t>3GPP TSG-RAN WG4 Meeting #94-e-Bis</a:t>
            </a:r>
            <a:br>
              <a:rPr lang="en-US" altLang="zh-CN" sz="1800" dirty="0">
                <a:latin typeface="Times New Roman" panose="02020603050405020304" pitchFamily="18" charset="0"/>
                <a:ea typeface="Arial Unicode MS" panose="020B0604020202020204" pitchFamily="50" charset="-128"/>
                <a:cs typeface="Times New Roman" panose="02020603050405020304" pitchFamily="18" charset="0"/>
              </a:rPr>
            </a:br>
            <a:r>
              <a:rPr lang="en-US" sz="1800" dirty="0">
                <a:latin typeface="Times New Roman" panose="02020603050405020304" pitchFamily="18" charset="0"/>
                <a:ea typeface="Arial Unicode MS" panose="020B0604020202020204" pitchFamily="50" charset="-128"/>
                <a:cs typeface="Times New Roman" panose="02020603050405020304" pitchFamily="18" charset="0"/>
              </a:rPr>
              <a:t>Electronic Meeting, 20 – 30 Apr., 2020</a:t>
            </a:r>
          </a:p>
        </p:txBody>
      </p:sp>
      <p:sp>
        <p:nvSpPr>
          <p:cNvPr id="2051" name="副标题 2"/>
          <p:cNvSpPr>
            <a:spLocks noGrp="1"/>
          </p:cNvSpPr>
          <p:nvPr>
            <p:ph type="subTitle" idx="1"/>
          </p:nvPr>
        </p:nvSpPr>
        <p:spPr>
          <a:xfrm>
            <a:off x="1371600" y="3823623"/>
            <a:ext cx="6400800" cy="792088"/>
          </a:xfrm>
        </p:spPr>
        <p:txBody>
          <a:bodyPr/>
          <a:lstStyle/>
          <a:p>
            <a:pPr eaLnBrk="1" hangingPunct="1"/>
            <a:r>
              <a:rPr lang="en-US" altLang="zh-CN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ZTE, …</a:t>
            </a:r>
            <a:endParaRPr lang="zh-CN" altLang="en-US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52" name="TextBox 3"/>
          <p:cNvSpPr txBox="1">
            <a:spLocks noChangeArrowheads="1"/>
          </p:cNvSpPr>
          <p:nvPr/>
        </p:nvSpPr>
        <p:spPr bwMode="auto">
          <a:xfrm>
            <a:off x="405448" y="2001203"/>
            <a:ext cx="8640762" cy="7067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400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WF on IAB EMC</a:t>
            </a:r>
          </a:p>
        </p:txBody>
      </p:sp>
      <p:sp>
        <p:nvSpPr>
          <p:cNvPr id="2053" name="TextBox 4"/>
          <p:cNvSpPr txBox="1">
            <a:spLocks noChangeArrowheads="1"/>
          </p:cNvSpPr>
          <p:nvPr/>
        </p:nvSpPr>
        <p:spPr bwMode="auto">
          <a:xfrm>
            <a:off x="7236296" y="554593"/>
            <a:ext cx="1511300" cy="645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dirty="0">
                <a:latin typeface="Times New Roman" panose="02020603050405020304" pitchFamily="18" charset="0"/>
                <a:ea typeface="Arial Unicode MS" panose="020B0604020202020204" pitchFamily="50" charset="-128"/>
                <a:cs typeface="Times New Roman" panose="02020603050405020304" pitchFamily="18" charset="0"/>
              </a:rPr>
              <a:t>draft R4-2005477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543"/>
            <a:ext cx="8229600" cy="1143000"/>
          </a:xfrm>
        </p:spPr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Background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1036955"/>
            <a:ext cx="8418195" cy="4510405"/>
          </a:xfrm>
        </p:spPr>
        <p:txBody>
          <a:bodyPr>
            <a:normAutofit/>
          </a:bodyPr>
          <a:lstStyle/>
          <a:p>
            <a:pPr>
              <a:buFont typeface="Wingdings" panose="05000000000000000000" charset="0"/>
              <a:buChar char="l"/>
            </a:pPr>
            <a:r>
              <a:rPr lang="en-US" alt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IAB EMC has been extensively discussed and the first round discussion summary is in [1]</a:t>
            </a:r>
          </a:p>
          <a:p>
            <a:pPr>
              <a:buFont typeface="Wingdings" panose="05000000000000000000" charset="0"/>
              <a:buChar char="l"/>
            </a:pPr>
            <a:r>
              <a:rPr lang="en-US" alt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is quite converged in [1] that IAB immunity requirement except Radiated immunity will reuse base station requirement.</a:t>
            </a:r>
          </a:p>
          <a:p>
            <a:pPr>
              <a:buFont typeface="Wingdings" panose="05000000000000000000" charset="0"/>
              <a:buChar char="l"/>
            </a:pPr>
            <a:r>
              <a:rPr lang="en-US" alt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IAB radiated emission requirement, it has been agreed in [2] that:</a:t>
            </a:r>
          </a:p>
          <a:p>
            <a:pPr marL="0" indent="0">
              <a:buFont typeface="Wingdings" panose="05000000000000000000" charset="0"/>
              <a:buNone/>
            </a:pPr>
            <a:r>
              <a:rPr lang="en-US" alt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“We will not define 2 sets of EMC requirement for DU and MT, but to define requirements per each enclosure and each port”.  </a:t>
            </a:r>
          </a:p>
          <a:p>
            <a:pPr marL="0" indent="0">
              <a:buFont typeface="Wingdings" panose="05000000000000000000" charset="0"/>
              <a:buNone/>
            </a:pPr>
            <a:endParaRPr lang="en-US" altLang="en-GB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Font typeface="Wingdings" panose="05000000000000000000" charset="0"/>
              <a:buNone/>
            </a:pPr>
            <a:endParaRPr lang="en-US" altLang="en-GB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charset="0"/>
              <a:buChar char="l"/>
            </a:pPr>
            <a:endParaRPr lang="en-US" altLang="en-GB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charset="0"/>
              <a:buChar char="l"/>
            </a:pPr>
            <a:endParaRPr lang="en-US" altLang="en-GB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"/>
            <a:ext cx="8229600" cy="1006475"/>
          </a:xfrm>
        </p:spPr>
        <p:txBody>
          <a:bodyPr/>
          <a:lstStyle/>
          <a:p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Wayforward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(General)</a:t>
            </a:r>
            <a:endParaRPr lang="en-US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5"/>
          <p:cNvSpPr>
            <a:spLocks noGrp="1"/>
          </p:cNvSpPr>
          <p:nvPr>
            <p:ph idx="1"/>
          </p:nvPr>
        </p:nvSpPr>
        <p:spPr>
          <a:xfrm>
            <a:off x="457200" y="1016000"/>
            <a:ext cx="8418195" cy="4510405"/>
          </a:xfrm>
        </p:spPr>
        <p:txBody>
          <a:bodyPr>
            <a:normAutofit/>
          </a:bodyPr>
          <a:lstStyle/>
          <a:p>
            <a:pPr marL="457200" lvl="1" indent="0">
              <a:buFont typeface="+mj-lt"/>
              <a:buNone/>
            </a:pPr>
            <a:r>
              <a:rPr lang="en-US" altLang="en-GB" sz="175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Agreements in this WF do not imply </a:t>
            </a:r>
            <a:r>
              <a:rPr lang="en-US" altLang="en-GB" sz="175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that requirement will be </a:t>
            </a:r>
            <a:r>
              <a:rPr lang="en-US" altLang="en-GB" sz="175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defined for all the discussed cases of  the enclosure considerations, e.g. 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altLang="en-GB" sz="175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One enclosure case, TDM IAB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altLang="en-GB" sz="175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One enclosure case, FDM/SDM IAB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altLang="en-GB" sz="175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Different enclosure case, TDM IAB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altLang="en-GB" sz="175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Different enclosure </a:t>
            </a:r>
            <a:r>
              <a:rPr lang="en-US" altLang="en-GB" sz="175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case, </a:t>
            </a:r>
            <a:r>
              <a:rPr lang="en-US" altLang="en-GB" sz="175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FDM/SDM IAB</a:t>
            </a:r>
          </a:p>
          <a:p>
            <a:pPr marL="457200" lvl="1" indent="0">
              <a:buFont typeface="+mj-lt"/>
              <a:buNone/>
            </a:pPr>
            <a:endParaRPr lang="en-US" altLang="en-GB" sz="175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buFont typeface="+mj-lt"/>
              <a:buNone/>
            </a:pPr>
            <a:r>
              <a:rPr lang="en-US" altLang="en-GB" sz="175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All above example cases are for analysis purposes only and to find proper methodology to </a:t>
            </a:r>
            <a:r>
              <a:rPr lang="en-US" altLang="en-GB" sz="175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fully discuss the </a:t>
            </a:r>
            <a:r>
              <a:rPr lang="en-US" altLang="en-GB" sz="175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IAB EMC requirements. </a:t>
            </a:r>
          </a:p>
          <a:p>
            <a:pPr marL="457200" lvl="1" indent="0">
              <a:buFont typeface="+mj-lt"/>
              <a:buNone/>
            </a:pPr>
            <a:r>
              <a:rPr lang="en-US" altLang="en-GB" sz="175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Final EMC requirements shape is to be discussed once technical issues are solved, and final requirements may be merged for the above listed cases, if seen feasible.</a:t>
            </a:r>
            <a:endParaRPr lang="en-US" altLang="en-GB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78127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"/>
            <a:ext cx="8229600" cy="1006475"/>
          </a:xfrm>
        </p:spPr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Wayforward 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(Radiated emission)</a:t>
            </a:r>
          </a:p>
        </p:txBody>
      </p:sp>
      <p:sp>
        <p:nvSpPr>
          <p:cNvPr id="3" name="Content Placeholder 5"/>
          <p:cNvSpPr>
            <a:spLocks noGrp="1"/>
          </p:cNvSpPr>
          <p:nvPr>
            <p:ph idx="1"/>
          </p:nvPr>
        </p:nvSpPr>
        <p:spPr>
          <a:xfrm>
            <a:off x="457200" y="1016000"/>
            <a:ext cx="8418195" cy="4510405"/>
          </a:xfrm>
        </p:spPr>
        <p:txBody>
          <a:bodyPr>
            <a:normAutofit/>
          </a:bodyPr>
          <a:lstStyle/>
          <a:p>
            <a:pPr>
              <a:buFont typeface="Wingdings" panose="05000000000000000000" charset="0"/>
              <a:buChar char="l"/>
            </a:pPr>
            <a:r>
              <a:rPr lang="en-US" alt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IAB EMC radiated emission requirements will be discussed as four cases listed below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altLang="en-GB" sz="17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One enclosure case, TDM IAB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altLang="en-GB" sz="17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One enclosure case, FDM/SDM IAB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altLang="en-GB" sz="17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Different enclosure case, TDM IAB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altLang="en-GB" sz="17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Different enclosure caes, FDM/SDM IAB</a:t>
            </a:r>
          </a:p>
          <a:p>
            <a:pPr marL="457200" lvl="1" indent="0">
              <a:buFont typeface="+mj-lt"/>
              <a:buNone/>
            </a:pPr>
            <a:r>
              <a:rPr lang="en-US" altLang="en-GB" sz="1750" strike="sngStrike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This doesn't imply that requirement will be different in the above 4 cases. It is just to find a method to fully discuss the requirement. Final emission requirement after discussion can be merged.</a:t>
            </a:r>
          </a:p>
          <a:p>
            <a:pPr marL="0" indent="0">
              <a:buFont typeface="Wingdings" panose="05000000000000000000" charset="0"/>
              <a:buNone/>
            </a:pPr>
            <a:endParaRPr lang="en-US" altLang="en-GB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charset="0"/>
              <a:buChar char="l"/>
            </a:pPr>
            <a:endParaRPr lang="en-US" altLang="en-GB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charset="0"/>
              <a:buChar char="l"/>
            </a:pPr>
            <a:endParaRPr lang="en-US" altLang="en-GB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charset="0"/>
              <a:buChar char="l"/>
            </a:pPr>
            <a:endParaRPr lang="en-US" altLang="en-GB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"/>
            <a:ext cx="8229600" cy="1006475"/>
          </a:xfrm>
        </p:spPr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Wayforward 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(Radiated immunity)</a:t>
            </a:r>
          </a:p>
        </p:txBody>
      </p:sp>
      <p:sp>
        <p:nvSpPr>
          <p:cNvPr id="3" name="Content Placeholder 5"/>
          <p:cNvSpPr>
            <a:spLocks noGrp="1"/>
          </p:cNvSpPr>
          <p:nvPr>
            <p:ph idx="1"/>
          </p:nvPr>
        </p:nvSpPr>
        <p:spPr>
          <a:xfrm>
            <a:off x="457200" y="1016000"/>
            <a:ext cx="8418195" cy="5590540"/>
          </a:xfrm>
        </p:spPr>
        <p:txBody>
          <a:bodyPr>
            <a:normAutofit/>
          </a:bodyPr>
          <a:lstStyle/>
          <a:p>
            <a:pPr>
              <a:buFont typeface="Wingdings" panose="05000000000000000000" charset="0"/>
              <a:buChar char="l"/>
            </a:pPr>
            <a:r>
              <a:rPr lang="en-US" alt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This requirement will be discussed in two cases:</a:t>
            </a:r>
          </a:p>
          <a:p>
            <a:pPr lvl="1">
              <a:buFont typeface="+mj-lt"/>
              <a:buAutoNum type="arabicPeriod"/>
            </a:pPr>
            <a:r>
              <a:rPr lang="en-US" altLang="en-GB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Different enclosure:</a:t>
            </a:r>
            <a:endParaRPr lang="en-US" altLang="en-GB" sz="153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>
              <a:buFont typeface="Wingdings" panose="05000000000000000000" charset="0"/>
              <a:buChar char="Ø"/>
            </a:pPr>
            <a:r>
              <a:rPr lang="en-US" altLang="en-GB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Option 1: BS and UE requirement apply to IAB-DU and IAB-MT enclosure separately</a:t>
            </a:r>
            <a:endParaRPr lang="en-US" altLang="en-GB" sz="131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>
              <a:buFont typeface="Wingdings" panose="05000000000000000000" charset="0"/>
              <a:buChar char="Ø"/>
            </a:pPr>
            <a:r>
              <a:rPr lang="en-US" altLang="en-GB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Option 2: Apply BS requirement to each enclosure</a:t>
            </a:r>
            <a:endParaRPr lang="en-US" altLang="en-GB" sz="131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buFont typeface="+mj-lt"/>
              <a:buAutoNum type="arabicPeriod"/>
            </a:pPr>
            <a:r>
              <a:rPr lang="en-US" altLang="en-GB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One enclosure:</a:t>
            </a:r>
          </a:p>
          <a:p>
            <a:pPr marL="457200" lvl="1" indent="0">
              <a:buFont typeface="+mj-lt"/>
              <a:buNone/>
            </a:pPr>
            <a:r>
              <a:rPr lang="en-US" altLang="en-GB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Some conformance issue has been listed in [2] but not fully discussed:</a:t>
            </a:r>
          </a:p>
          <a:p>
            <a:pPr lvl="2">
              <a:buFont typeface="Wingdings" panose="05000000000000000000" charset="0"/>
              <a:buChar char="Ø"/>
            </a:pPr>
            <a:r>
              <a:rPr lang="en-US" altLang="en-GB" sz="15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Option 1: To test both links </a:t>
            </a:r>
          </a:p>
          <a:p>
            <a:pPr lvl="2">
              <a:buFont typeface="Wingdings" panose="05000000000000000000" charset="0"/>
              <a:buChar char="Ø"/>
            </a:pPr>
            <a:r>
              <a:rPr lang="en-US" altLang="en-GB" sz="15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Option 2: To test each link at a time</a:t>
            </a:r>
          </a:p>
          <a:p>
            <a:pPr marL="457200" lvl="1" indent="0">
              <a:buFont typeface="Wingdings" panose="05000000000000000000" charset="0"/>
              <a:buNone/>
            </a:pPr>
            <a:r>
              <a:rPr lang="en-US" altLang="en-GB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core requirement:</a:t>
            </a:r>
          </a:p>
          <a:p>
            <a:pPr marL="457200" lvl="1" indent="0">
              <a:buFont typeface="Wingdings" panose="05000000000000000000" charset="0"/>
              <a:buNone/>
            </a:pPr>
            <a:r>
              <a:rPr lang="en-US" altLang="en-GB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Test level:</a:t>
            </a:r>
          </a:p>
          <a:p>
            <a:pPr lvl="2">
              <a:buFont typeface="Wingdings" panose="05000000000000000000" charset="0"/>
              <a:buChar char="Ø"/>
            </a:pPr>
            <a:r>
              <a:rPr lang="en-US" altLang="en-GB" sz="154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Option 1: To use base station requirement</a:t>
            </a:r>
          </a:p>
          <a:p>
            <a:pPr lvl="2">
              <a:buFont typeface="Wingdings" panose="05000000000000000000" charset="0"/>
              <a:buChar char="Ø"/>
            </a:pPr>
            <a:r>
              <a:rPr lang="en-US" altLang="en-GB" sz="15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Option 2: To ues UE requirement</a:t>
            </a:r>
          </a:p>
          <a:p>
            <a:pPr marL="457200" lvl="1" indent="0">
              <a:buFont typeface="+mj-lt"/>
              <a:buNone/>
            </a:pPr>
            <a:r>
              <a:rPr lang="en-US" alt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Exclusion band:</a:t>
            </a:r>
          </a:p>
          <a:p>
            <a:pPr lvl="2">
              <a:buFont typeface="Wingdings" panose="05000000000000000000" charset="0"/>
              <a:buChar char="Ø"/>
            </a:pPr>
            <a:r>
              <a:rPr lang="en-US" altLang="en-GB" sz="17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Option 1: A combined exclusion band to be discussed</a:t>
            </a:r>
          </a:p>
          <a:p>
            <a:pPr lvl="2">
              <a:buFont typeface="Wingdings" panose="05000000000000000000" charset="0"/>
              <a:buChar char="Ø"/>
            </a:pPr>
            <a:r>
              <a:rPr lang="en-US" altLang="en-GB" sz="17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Option 2: To ues the exlusion band of BS and UE whichever is smaller</a:t>
            </a:r>
          </a:p>
          <a:p>
            <a:pPr lvl="2">
              <a:buFont typeface="Wingdings" panose="05000000000000000000" charset="0"/>
              <a:buChar char="Ø"/>
            </a:pPr>
            <a:r>
              <a:rPr lang="en-US" altLang="en-GB" sz="17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Option 3: </a:t>
            </a:r>
            <a:r>
              <a:rPr lang="en-US" altLang="en-GB" sz="171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To ues the exlusion band of BS and UE whichever is larger</a:t>
            </a:r>
            <a:endParaRPr lang="en-US" altLang="en-GB" sz="171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charset="0"/>
              <a:buChar char="l"/>
            </a:pPr>
            <a:endParaRPr lang="en-US" altLang="en-GB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charset="0"/>
              <a:buChar char="l"/>
            </a:pPr>
            <a:endParaRPr lang="en-US" altLang="en-GB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12080" y="3053715"/>
            <a:ext cx="3619500" cy="13239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"/>
            <a:ext cx="8229600" cy="1006475"/>
          </a:xfrm>
        </p:spPr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Wayforward 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(Capture the requirement)</a:t>
            </a:r>
          </a:p>
        </p:txBody>
      </p:sp>
      <p:sp>
        <p:nvSpPr>
          <p:cNvPr id="3" name="Content Placeholder 5"/>
          <p:cNvSpPr>
            <a:spLocks noGrp="1"/>
          </p:cNvSpPr>
          <p:nvPr>
            <p:ph idx="1"/>
          </p:nvPr>
        </p:nvSpPr>
        <p:spPr>
          <a:xfrm>
            <a:off x="457200" y="1016000"/>
            <a:ext cx="8418195" cy="5590540"/>
          </a:xfrm>
        </p:spPr>
        <p:txBody>
          <a:bodyPr>
            <a:normAutofit/>
          </a:bodyPr>
          <a:lstStyle/>
          <a:p>
            <a:pPr>
              <a:buFont typeface="Wingdings" panose="05000000000000000000" charset="0"/>
              <a:buChar char="l"/>
            </a:pPr>
            <a:r>
              <a:rPr lang="en-US" alt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How to capture the requirement:</a:t>
            </a:r>
          </a:p>
          <a:p>
            <a:pPr lvl="1">
              <a:buFont typeface="Wingdings" panose="05000000000000000000" charset="0"/>
              <a:buChar char="l"/>
            </a:pPr>
            <a:r>
              <a:rPr lang="en-US" altLang="en-GB" sz="17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Option 1: A new TS is needed (ZTE, Huawei)</a:t>
            </a:r>
          </a:p>
          <a:p>
            <a:pPr lvl="1">
              <a:buFont typeface="Wingdings" panose="05000000000000000000" charset="0"/>
              <a:buChar char="l"/>
            </a:pPr>
            <a:r>
              <a:rPr lang="en-US" altLang="en-GB" sz="17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Option 2: To capture in the BS spec TS 38.113 (Ericsson)</a:t>
            </a:r>
          </a:p>
          <a:p>
            <a:pPr marL="0" indent="0">
              <a:buFont typeface="Wingdings" panose="05000000000000000000" charset="0"/>
              <a:buNone/>
            </a:pPr>
            <a:endParaRPr lang="en-US" altLang="en-GB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Reference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[1] R4-2005433 summary of RAN4#[94e Bis] [203] NR_EMC, ZTE</a:t>
            </a:r>
          </a:p>
          <a:p>
            <a:pPr marL="0" indent="0">
              <a:buNone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[2] R4-2002348 WF on IAB EMC core requirement, ZTE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502</TotalTime>
  <Words>490</Words>
  <Application>Microsoft Office PowerPoint</Application>
  <PresentationFormat>On-screen Show (4:3)</PresentationFormat>
  <Paragraphs>53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Arial Unicode MS</vt:lpstr>
      <vt:lpstr>宋体</vt:lpstr>
      <vt:lpstr>Arial</vt:lpstr>
      <vt:lpstr>Calibri</vt:lpstr>
      <vt:lpstr>Times New Roman</vt:lpstr>
      <vt:lpstr>Wingdings</vt:lpstr>
      <vt:lpstr>Office 主题</vt:lpstr>
      <vt:lpstr>3GPP TSG-RAN WG4 Meeting #94-e-Bis Electronic Meeting, 20 – 30 Apr., 2020</vt:lpstr>
      <vt:lpstr>Background</vt:lpstr>
      <vt:lpstr>Wayforward (General)</vt:lpstr>
      <vt:lpstr>Wayforward (Radiated emission)</vt:lpstr>
      <vt:lpstr>Wayforward (Radiated immunity)</vt:lpstr>
      <vt:lpstr>Wayforward (Capture the requirement)</vt:lpstr>
      <vt:lpstr>Reference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3GPP TSG-RAN WG4</dc:title>
  <dc:creator>Huawei</dc:creator>
  <cp:lastModifiedBy>Huawei</cp:lastModifiedBy>
  <cp:revision>283</cp:revision>
  <dcterms:created xsi:type="dcterms:W3CDTF">2016-01-12T08:39:00Z</dcterms:created>
  <dcterms:modified xsi:type="dcterms:W3CDTF">2020-04-29T07:02:08Z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(3)r3aNPjZe4jmkWxUb1vFPvc170njxeQdE/H5xMBPGFlATqP1Xd55vg9wg1n4K0BF58E2LkhFJ
UyGjdfGDc4O9QEgOS0PJQGi31RJiSA3W2fvxr5B1X4F67LN34Y71iD9yxj2tgPQTunH52W15
tbzq7urefgxdMtKyh3oDWLTrsVdfPAN3t1UO2F3PiJb3jTKaaWR0R319t4wwHqTkd9n9tzSj
1YWH0hgFYCEJfqxajU</vt:lpwstr>
  </property>
  <property fmtid="{D5CDD505-2E9C-101B-9397-08002B2CF9AE}" pid="3" name="_2015_ms_pID_7253431">
    <vt:lpwstr>3Hw727yxzW9j8sbNic+hqEBQiNW/eRaGkActKubG6ILjS6Ar39Rs4k
3eXS+wuxsToT2pgtqe238zmkq9DUOx1swkp9YrhyH7HdX8xTCv9NPJNwfU49T3C1YNcnjwom
iPoq7zpPcBen8D4VZtb63ao7PlbaVq5/SEWTh+IMDENrM9ihkX34MtqhJ1vxuCjNhQxc/XHz
qezg9f5FbRrZPZLOGM7ZoAk7H1MbXuuqwz2P</vt:lpwstr>
  </property>
  <property fmtid="{D5CDD505-2E9C-101B-9397-08002B2CF9AE}" pid="4" name="_2015_ms_pID_7253432">
    <vt:lpwstr>vTY6wON9+qgsyRaJrV5E7HMGnuoMRzbgRvkF
RPVVj5CwztGHKUVMGh1okoBwV2nrB7B8rcu5f9BaGrPO5KbOFDM=</vt:lpwstr>
  </property>
  <property fmtid="{D5CDD505-2E9C-101B-9397-08002B2CF9AE}" pid="5" name="ContentTypeId">
    <vt:lpwstr>0x01010057487C7AB0FA344C95D548FCA1A0E6B1</vt:lpwstr>
  </property>
  <property fmtid="{D5CDD505-2E9C-101B-9397-08002B2CF9AE}" pid="6" name="KSOProductBuildVer">
    <vt:lpwstr>2052-10.8.2.7027</vt:lpwstr>
  </property>
  <property fmtid="{D5CDD505-2E9C-101B-9397-08002B2CF9AE}" pid="7" name="_readonly">
    <vt:lpwstr/>
  </property>
  <property fmtid="{D5CDD505-2E9C-101B-9397-08002B2CF9AE}" pid="8" name="_change">
    <vt:lpwstr/>
  </property>
  <property fmtid="{D5CDD505-2E9C-101B-9397-08002B2CF9AE}" pid="9" name="_full-control">
    <vt:lpwstr/>
  </property>
  <property fmtid="{D5CDD505-2E9C-101B-9397-08002B2CF9AE}" pid="10" name="sflag">
    <vt:lpwstr>1587716088</vt:lpwstr>
  </property>
</Properties>
</file>